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2.xml" ContentType="application/vnd.openxmlformats-officedocument.drawingml.chartshapes+xml"/>
  <Override PartName="/ppt/charts/chart5.xml" ContentType="application/vnd.openxmlformats-officedocument.drawingml.chart+xml"/>
  <Override PartName="/ppt/notesSlides/notesSlide7.xml" ContentType="application/vnd.openxmlformats-officedocument.presentationml.notesSlide+xml"/>
  <Override PartName="/ppt/charts/chart6.xml" ContentType="application/vnd.openxmlformats-officedocument.drawingml.chart+xml"/>
  <Override PartName="/ppt/theme/themeOverride2.xml" ContentType="application/vnd.openxmlformats-officedocument.themeOverride+xml"/>
  <Override PartName="/ppt/charts/chart7.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3.xml" ContentType="application/vnd.openxmlformats-officedocument.drawingml.chartshapes+xml"/>
  <Override PartName="/ppt/charts/chart8.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4.xml" ContentType="application/vnd.openxmlformats-officedocument.drawingml.chartshapes+xml"/>
  <Override PartName="/ppt/charts/chart9.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5.xml" ContentType="application/vnd.openxmlformats-officedocument.drawingml.chartshapes+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301" r:id="rId1"/>
  </p:sldMasterIdLst>
  <p:notesMasterIdLst>
    <p:notesMasterId r:id="rId50"/>
  </p:notesMasterIdLst>
  <p:sldIdLst>
    <p:sldId id="674" r:id="rId2"/>
    <p:sldId id="675" r:id="rId3"/>
    <p:sldId id="692" r:id="rId4"/>
    <p:sldId id="677" r:id="rId5"/>
    <p:sldId id="678" r:id="rId6"/>
    <p:sldId id="679" r:id="rId7"/>
    <p:sldId id="680" r:id="rId8"/>
    <p:sldId id="688" r:id="rId9"/>
    <p:sldId id="682" r:id="rId10"/>
    <p:sldId id="684" r:id="rId11"/>
    <p:sldId id="691" r:id="rId12"/>
    <p:sldId id="696" r:id="rId13"/>
    <p:sldId id="712" r:id="rId14"/>
    <p:sldId id="713" r:id="rId15"/>
    <p:sldId id="714" r:id="rId16"/>
    <p:sldId id="701" r:id="rId17"/>
    <p:sldId id="727" r:id="rId18"/>
    <p:sldId id="719" r:id="rId19"/>
    <p:sldId id="720" r:id="rId20"/>
    <p:sldId id="725" r:id="rId21"/>
    <p:sldId id="729" r:id="rId22"/>
    <p:sldId id="730" r:id="rId23"/>
    <p:sldId id="721" r:id="rId24"/>
    <p:sldId id="723" r:id="rId25"/>
    <p:sldId id="724" r:id="rId26"/>
    <p:sldId id="728" r:id="rId27"/>
    <p:sldId id="702" r:id="rId28"/>
    <p:sldId id="703" r:id="rId29"/>
    <p:sldId id="704" r:id="rId30"/>
    <p:sldId id="705" r:id="rId31"/>
    <p:sldId id="706" r:id="rId32"/>
    <p:sldId id="707" r:id="rId33"/>
    <p:sldId id="708" r:id="rId34"/>
    <p:sldId id="709" r:id="rId35"/>
    <p:sldId id="710" r:id="rId36"/>
    <p:sldId id="689" r:id="rId37"/>
    <p:sldId id="715" r:id="rId38"/>
    <p:sldId id="711" r:id="rId39"/>
    <p:sldId id="695" r:id="rId40"/>
    <p:sldId id="731" r:id="rId41"/>
    <p:sldId id="732" r:id="rId42"/>
    <p:sldId id="733" r:id="rId43"/>
    <p:sldId id="734" r:id="rId44"/>
    <p:sldId id="740" r:id="rId45"/>
    <p:sldId id="735" r:id="rId46"/>
    <p:sldId id="739" r:id="rId47"/>
    <p:sldId id="736" r:id="rId48"/>
    <p:sldId id="646" r:id="rId49"/>
  </p:sldIdLst>
  <p:sldSz cx="9144000" cy="6858000" type="screen4x3"/>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FF0066"/>
    <a:srgbClr val="333300"/>
    <a:srgbClr val="FFFFCC"/>
    <a:srgbClr val="0033CC"/>
    <a:srgbClr val="990000"/>
    <a:srgbClr val="0066FF"/>
    <a:srgbClr val="990033"/>
    <a:srgbClr val="6600CC"/>
    <a:srgbClr val="66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8A107856-5554-42FB-B03E-39F5DBC370BA}" styleName="Estilo medio 4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38B1855-1B75-4FBE-930C-398BA8C253C6}" styleName="Estilo temático 2 - Énfasis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Estilo temático 1 - Énfasis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505E3EF-67EA-436B-97B2-0124C06EBD24}" styleName="Estilo medio 4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89" autoAdjust="0"/>
    <p:restoredTop sz="94676" autoAdjust="0"/>
  </p:normalViewPr>
  <p:slideViewPr>
    <p:cSldViewPr>
      <p:cViewPr varScale="1">
        <p:scale>
          <a:sx n="110" d="100"/>
          <a:sy n="110" d="100"/>
        </p:scale>
        <p:origin x="1032" y="108"/>
      </p:cViewPr>
      <p:guideLst>
        <p:guide orient="horz" pos="2160"/>
        <p:guide pos="2880"/>
      </p:guideLst>
    </p:cSldViewPr>
  </p:slideViewPr>
  <p:outlineViewPr>
    <p:cViewPr>
      <p:scale>
        <a:sx n="33" d="100"/>
        <a:sy n="33" d="100"/>
      </p:scale>
      <p:origin x="0" y="-2988"/>
    </p:cViewPr>
    <p:sldLst>
      <p:sld r:id="rId1" collapse="1"/>
    </p:sldLst>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_rels/viewProps.xml.rels><?xml version="1.0" encoding="UTF-8" standalone="yes"?>
<Relationships xmlns="http://schemas.openxmlformats.org/package/2006/relationships"><Relationship Id="rId1" Type="http://schemas.openxmlformats.org/officeDocument/2006/relationships/slide" Target="slides/slide2.xml"/></Relationships>
</file>

<file path=ppt/charts/_rels/chart1.xml.rels><?xml version="1.0" encoding="UTF-8" standalone="yes"?>
<Relationships xmlns="http://schemas.openxmlformats.org/package/2006/relationships"><Relationship Id="rId2" Type="http://schemas.openxmlformats.org/officeDocument/2006/relationships/oleObject" Target="Libro2" TargetMode="External"/><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oleObject" Target="file:///H:\Estadisticas%20Nacionales\Graficos%20resumen%20ejecutivo%20PPR%202014%20para%20el%20plan%20actualizado.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2.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6.xml.rels><?xml version="1.0" encoding="UTF-8" standalone="yes"?>
<Relationships xmlns="http://schemas.openxmlformats.org/package/2006/relationships"><Relationship Id="rId2" Type="http://schemas.openxmlformats.org/officeDocument/2006/relationships/oleObject" Target="file:///J:\CARPETA%20DEL%20COORDINADOR%20MACROREGIONAL\TRABAJO%20COORDINADOR%20MACROREGIONAL\2015\Presentaci&#243;n\mapa.xlsx" TargetMode="External"/><Relationship Id="rId1" Type="http://schemas.openxmlformats.org/officeDocument/2006/relationships/themeOverride" Target="../theme/themeOverride2.xml"/></Relationships>
</file>

<file path=ppt/charts/_rels/chart7.xml.rels><?xml version="1.0" encoding="UTF-8" standalone="yes"?>
<Relationships xmlns="http://schemas.openxmlformats.org/package/2006/relationships"><Relationship Id="rId3" Type="http://schemas.openxmlformats.org/officeDocument/2006/relationships/oleObject" Target="file:///C:\Users\rcruz\Downloads\para%20actualizar%20ppt%20anemia.xlsx"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3.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4.xml"/></Relationships>
</file>

<file path=ppt/charts/_rels/chart9.xml.rels><?xml version="1.0" encoding="UTF-8" standalone="yes"?>
<Relationships xmlns="http://schemas.openxmlformats.org/package/2006/relationships"><Relationship Id="rId3" Type="http://schemas.openxmlformats.org/officeDocument/2006/relationships/oleObject" Target="file:///H:\Estadisticas%20Nacionales\Graficos%20resumen%20ejecutivo%20PPR%202014%20para%20el%20plan%20actualizado.xlsx" TargetMode="Externa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5.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16"/>
    </mc:Choice>
    <mc:Fallback>
      <c:style val="16"/>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1"/>
          <c:order val="0"/>
          <c:spPr>
            <a:solidFill>
              <a:srgbClr val="0650C6"/>
            </a:solidFill>
            <a:ln>
              <a:noFill/>
            </a:ln>
          </c:spPr>
          <c:invertIfNegative val="0"/>
          <c:cat>
            <c:strRef>
              <c:f>Hoja1!$I$5:$I$10</c:f>
              <c:strCache>
                <c:ptCount val="6"/>
                <c:pt idx="0">
                  <c:v>1-2</c:v>
                </c:pt>
                <c:pt idx="1">
                  <c:v>3</c:v>
                </c:pt>
                <c:pt idx="2">
                  <c:v>4</c:v>
                </c:pt>
                <c:pt idx="3">
                  <c:v>5</c:v>
                </c:pt>
                <c:pt idx="4">
                  <c:v>6</c:v>
                </c:pt>
                <c:pt idx="5">
                  <c:v>7</c:v>
                </c:pt>
              </c:strCache>
            </c:strRef>
          </c:cat>
          <c:val>
            <c:numRef>
              <c:f>Hoja1!$J$5:$J$10</c:f>
              <c:numCache>
                <c:formatCode>0%</c:formatCode>
                <c:ptCount val="6"/>
                <c:pt idx="0">
                  <c:v>5.0000000000000044E-2</c:v>
                </c:pt>
                <c:pt idx="1">
                  <c:v>0.25</c:v>
                </c:pt>
                <c:pt idx="2">
                  <c:v>0.45</c:v>
                </c:pt>
                <c:pt idx="3">
                  <c:v>0.75000000000000078</c:v>
                </c:pt>
                <c:pt idx="4">
                  <c:v>0.95000000000000062</c:v>
                </c:pt>
                <c:pt idx="5">
                  <c:v>1</c:v>
                </c:pt>
              </c:numCache>
            </c:numRef>
          </c:val>
          <c:extLst xmlns:c16r2="http://schemas.microsoft.com/office/drawing/2015/06/chart">
            <c:ext xmlns:c16="http://schemas.microsoft.com/office/drawing/2014/chart" uri="{C3380CC4-5D6E-409C-BE32-E72D297353CC}">
              <c16:uniqueId val="{00000000-CC8C-409F-AF30-C83EFC5639F6}"/>
            </c:ext>
          </c:extLst>
        </c:ser>
        <c:dLbls>
          <c:showLegendKey val="0"/>
          <c:showVal val="0"/>
          <c:showCatName val="0"/>
          <c:showSerName val="0"/>
          <c:showPercent val="0"/>
          <c:showBubbleSize val="0"/>
        </c:dLbls>
        <c:gapWidth val="150"/>
        <c:axId val="150655904"/>
        <c:axId val="150998504"/>
      </c:barChart>
      <c:catAx>
        <c:axId val="150655904"/>
        <c:scaling>
          <c:orientation val="minMax"/>
        </c:scaling>
        <c:delete val="0"/>
        <c:axPos val="b"/>
        <c:title>
          <c:tx>
            <c:rich>
              <a:bodyPr/>
              <a:lstStyle/>
              <a:p>
                <a:pPr>
                  <a:defRPr/>
                </a:pPr>
                <a:r>
                  <a:rPr lang="es-ES"/>
                  <a:t>Número de factores de riesgo</a:t>
                </a:r>
              </a:p>
            </c:rich>
          </c:tx>
          <c:layout/>
          <c:overlay val="0"/>
        </c:title>
        <c:numFmt formatCode="General" sourceLinked="0"/>
        <c:majorTickMark val="out"/>
        <c:minorTickMark val="none"/>
        <c:tickLblPos val="nextTo"/>
        <c:txPr>
          <a:bodyPr/>
          <a:lstStyle/>
          <a:p>
            <a:pPr>
              <a:defRPr sz="1100" b="1">
                <a:latin typeface="Candara"/>
                <a:cs typeface="Candara"/>
              </a:defRPr>
            </a:pPr>
            <a:endParaRPr lang="es-PE"/>
          </a:p>
        </c:txPr>
        <c:crossAx val="150998504"/>
        <c:crosses val="autoZero"/>
        <c:auto val="1"/>
        <c:lblAlgn val="ctr"/>
        <c:lblOffset val="100"/>
        <c:noMultiLvlLbl val="0"/>
      </c:catAx>
      <c:valAx>
        <c:axId val="150998504"/>
        <c:scaling>
          <c:orientation val="minMax"/>
          <c:max val="1"/>
        </c:scaling>
        <c:delete val="0"/>
        <c:axPos val="l"/>
        <c:title>
          <c:tx>
            <c:rich>
              <a:bodyPr rot="-5400000" vert="horz"/>
              <a:lstStyle/>
              <a:p>
                <a:pPr>
                  <a:defRPr/>
                </a:pPr>
                <a:r>
                  <a:rPr lang="es-ES"/>
                  <a:t>Niños con retraso en</a:t>
                </a:r>
                <a:r>
                  <a:rPr lang="es-ES" baseline="0"/>
                  <a:t> el desarrollo</a:t>
                </a:r>
                <a:endParaRPr lang="es-ES"/>
              </a:p>
            </c:rich>
          </c:tx>
          <c:layout/>
          <c:overlay val="0"/>
        </c:title>
        <c:numFmt formatCode="0%" sourceLinked="1"/>
        <c:majorTickMark val="out"/>
        <c:minorTickMark val="none"/>
        <c:tickLblPos val="nextTo"/>
        <c:txPr>
          <a:bodyPr/>
          <a:lstStyle/>
          <a:p>
            <a:pPr>
              <a:defRPr b="1">
                <a:latin typeface="Candara"/>
                <a:cs typeface="Candara"/>
              </a:defRPr>
            </a:pPr>
            <a:endParaRPr lang="es-PE"/>
          </a:p>
        </c:txPr>
        <c:crossAx val="150655904"/>
        <c:crosses val="autoZero"/>
        <c:crossBetween val="between"/>
      </c:valAx>
    </c:plotArea>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1" i="0" u="none" strike="noStrike" kern="1200" baseline="0">
                <a:solidFill>
                  <a:schemeClr val="tx1"/>
                </a:solidFill>
                <a:latin typeface="+mn-lt"/>
                <a:ea typeface="+mn-ea"/>
                <a:cs typeface="+mn-cs"/>
              </a:defRPr>
            </a:pPr>
            <a:r>
              <a:rPr lang="es-ES"/>
              <a:t>PREVALENCIA NACIONAL DE ANEMIA EN NIÑOS DE 6 A 35 MESES DE EDAD, 2000-2015</a:t>
            </a:r>
            <a:endParaRPr lang="es-PE"/>
          </a:p>
        </c:rich>
      </c:tx>
      <c:layout>
        <c:manualLayout>
          <c:xMode val="edge"/>
          <c:yMode val="edge"/>
          <c:x val="0.12728228228228228"/>
          <c:y val="1.2048192771084338E-2"/>
        </c:manualLayout>
      </c:layout>
      <c:overlay val="0"/>
      <c:spPr>
        <a:noFill/>
        <a:ln>
          <a:noFill/>
        </a:ln>
        <a:effectLst/>
      </c:spPr>
      <c:txPr>
        <a:bodyPr rot="0" spcFirstLastPara="1" vertOverflow="ellipsis" vert="horz" wrap="square" anchor="ctr" anchorCtr="1"/>
        <a:lstStyle/>
        <a:p>
          <a:pPr>
            <a:defRPr sz="2160" b="1" i="0" u="none" strike="noStrike" kern="1200" baseline="0">
              <a:solidFill>
                <a:schemeClr val="tx1"/>
              </a:solidFill>
              <a:latin typeface="+mn-lt"/>
              <a:ea typeface="+mn-ea"/>
              <a:cs typeface="+mn-cs"/>
            </a:defRPr>
          </a:pPr>
          <a:endParaRPr lang="es-PE"/>
        </a:p>
      </c:txPr>
    </c:title>
    <c:autoTitleDeleted val="0"/>
    <c:plotArea>
      <c:layout>
        <c:manualLayout>
          <c:layoutTarget val="inner"/>
          <c:xMode val="edge"/>
          <c:yMode val="edge"/>
          <c:x val="0.13531791634153839"/>
          <c:y val="0.18104417670682732"/>
          <c:w val="0.82020725449859311"/>
          <c:h val="0.62611801536856082"/>
        </c:manualLayout>
      </c:layout>
      <c:lineChart>
        <c:grouping val="standard"/>
        <c:varyColors val="0"/>
        <c:ser>
          <c:idx val="0"/>
          <c:order val="0"/>
          <c:tx>
            <c:strRef>
              <c:f>'GRAF. 12'!$B$8</c:f>
              <c:strCache>
                <c:ptCount val="1"/>
                <c:pt idx="0">
                  <c:v>NACIONAL</c:v>
                </c:pt>
              </c:strCache>
            </c:strRef>
          </c:tx>
          <c:spPr>
            <a:ln w="34925" cap="rnd">
              <a:solidFill>
                <a:srgbClr val="FF3300"/>
              </a:solidFill>
              <a:round/>
            </a:ln>
            <a:effectLst>
              <a:outerShdw blurRad="40000" dist="23000" dir="5400000" rotWithShape="0">
                <a:srgbClr val="000000">
                  <a:alpha val="35000"/>
                </a:srgbClr>
              </a:outerShdw>
            </a:effectLst>
          </c:spPr>
          <c:marker>
            <c:symbol val="none"/>
          </c:marker>
          <c:dLbls>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s-PE"/>
              </a:p>
            </c:txPr>
            <c:dLblPos val="ct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'GRAF. 12'!$A$9:$A$17</c:f>
              <c:numCache>
                <c:formatCode>General</c:formatCode>
                <c:ptCount val="9"/>
                <c:pt idx="0">
                  <c:v>2000</c:v>
                </c:pt>
                <c:pt idx="1">
                  <c:v>2007</c:v>
                </c:pt>
                <c:pt idx="2">
                  <c:v>2009</c:v>
                </c:pt>
                <c:pt idx="3">
                  <c:v>2010</c:v>
                </c:pt>
                <c:pt idx="4">
                  <c:v>2011</c:v>
                </c:pt>
                <c:pt idx="5">
                  <c:v>2012</c:v>
                </c:pt>
                <c:pt idx="6">
                  <c:v>2013</c:v>
                </c:pt>
                <c:pt idx="7">
                  <c:v>2014</c:v>
                </c:pt>
                <c:pt idx="8">
                  <c:v>2015</c:v>
                </c:pt>
              </c:numCache>
            </c:numRef>
          </c:cat>
          <c:val>
            <c:numRef>
              <c:f>'GRAF. 12'!$B$9:$B$17</c:f>
              <c:numCache>
                <c:formatCode>General</c:formatCode>
                <c:ptCount val="9"/>
                <c:pt idx="0">
                  <c:v>60.9</c:v>
                </c:pt>
                <c:pt idx="1">
                  <c:v>56.8</c:v>
                </c:pt>
                <c:pt idx="2">
                  <c:v>50.4</c:v>
                </c:pt>
                <c:pt idx="3">
                  <c:v>50.3</c:v>
                </c:pt>
                <c:pt idx="4">
                  <c:v>41.6</c:v>
                </c:pt>
                <c:pt idx="5">
                  <c:v>44.5</c:v>
                </c:pt>
                <c:pt idx="6">
                  <c:v>46.4</c:v>
                </c:pt>
                <c:pt idx="7">
                  <c:v>46.8</c:v>
                </c:pt>
                <c:pt idx="8">
                  <c:v>43.5</c:v>
                </c:pt>
              </c:numCache>
            </c:numRef>
          </c:val>
          <c:smooth val="0"/>
          <c:extLst xmlns:c16r2="http://schemas.microsoft.com/office/drawing/2015/06/chart">
            <c:ext xmlns:c16="http://schemas.microsoft.com/office/drawing/2014/chart" uri="{C3380CC4-5D6E-409C-BE32-E72D297353CC}">
              <c16:uniqueId val="{00000000-6D14-4581-881C-C55398B3FADC}"/>
            </c:ext>
          </c:extLst>
        </c:ser>
        <c:ser>
          <c:idx val="1"/>
          <c:order val="1"/>
          <c:tx>
            <c:strRef>
              <c:f>'GRAF. 12'!$C$8</c:f>
              <c:strCache>
                <c:ptCount val="1"/>
                <c:pt idx="0">
                  <c:v>URBANA</c:v>
                </c:pt>
              </c:strCache>
            </c:strRef>
          </c:tx>
          <c:spPr>
            <a:ln w="34925" cap="rnd">
              <a:solidFill>
                <a:schemeClr val="accent4"/>
              </a:solidFill>
              <a:round/>
            </a:ln>
            <a:effectLst>
              <a:outerShdw blurRad="40000" dist="23000" dir="5400000" rotWithShape="0">
                <a:srgbClr val="000000">
                  <a:alpha val="35000"/>
                </a:srgbClr>
              </a:outerShdw>
            </a:effectLst>
          </c:spPr>
          <c:marker>
            <c:symbol val="none"/>
          </c:marker>
          <c:dLbls>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s-PE"/>
              </a:p>
            </c:txPr>
            <c:dLblPos val="b"/>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'GRAF. 12'!$A$9:$A$17</c:f>
              <c:numCache>
                <c:formatCode>General</c:formatCode>
                <c:ptCount val="9"/>
                <c:pt idx="0">
                  <c:v>2000</c:v>
                </c:pt>
                <c:pt idx="1">
                  <c:v>2007</c:v>
                </c:pt>
                <c:pt idx="2">
                  <c:v>2009</c:v>
                </c:pt>
                <c:pt idx="3">
                  <c:v>2010</c:v>
                </c:pt>
                <c:pt idx="4">
                  <c:v>2011</c:v>
                </c:pt>
                <c:pt idx="5">
                  <c:v>2012</c:v>
                </c:pt>
                <c:pt idx="6">
                  <c:v>2013</c:v>
                </c:pt>
                <c:pt idx="7">
                  <c:v>2014</c:v>
                </c:pt>
                <c:pt idx="8">
                  <c:v>2015</c:v>
                </c:pt>
              </c:numCache>
            </c:numRef>
          </c:cat>
          <c:val>
            <c:numRef>
              <c:f>'GRAF. 12'!$C$9:$C$17</c:f>
              <c:numCache>
                <c:formatCode>0.0</c:formatCode>
                <c:ptCount val="9"/>
                <c:pt idx="1">
                  <c:v>53.262034084861618</c:v>
                </c:pt>
                <c:pt idx="2">
                  <c:v>46.78014283321982</c:v>
                </c:pt>
                <c:pt idx="3">
                  <c:v>46.591629673919563</c:v>
                </c:pt>
                <c:pt idx="4">
                  <c:v>37.530827051068862</c:v>
                </c:pt>
                <c:pt idx="5">
                  <c:v>39.9</c:v>
                </c:pt>
                <c:pt idx="6">
                  <c:v>43.8</c:v>
                </c:pt>
                <c:pt idx="7" formatCode="General">
                  <c:v>42.3</c:v>
                </c:pt>
                <c:pt idx="8" formatCode="General">
                  <c:v>40.5</c:v>
                </c:pt>
              </c:numCache>
            </c:numRef>
          </c:val>
          <c:smooth val="0"/>
          <c:extLst xmlns:c16r2="http://schemas.microsoft.com/office/drawing/2015/06/chart">
            <c:ext xmlns:c16="http://schemas.microsoft.com/office/drawing/2014/chart" uri="{C3380CC4-5D6E-409C-BE32-E72D297353CC}">
              <c16:uniqueId val="{00000001-6D14-4581-881C-C55398B3FADC}"/>
            </c:ext>
          </c:extLst>
        </c:ser>
        <c:ser>
          <c:idx val="2"/>
          <c:order val="2"/>
          <c:tx>
            <c:strRef>
              <c:f>'GRAF. 12'!$D$8</c:f>
              <c:strCache>
                <c:ptCount val="1"/>
                <c:pt idx="0">
                  <c:v>RURAL</c:v>
                </c:pt>
              </c:strCache>
            </c:strRef>
          </c:tx>
          <c:spPr>
            <a:ln w="34925" cap="rnd">
              <a:solidFill>
                <a:schemeClr val="accent6"/>
              </a:solidFill>
              <a:round/>
            </a:ln>
            <a:effectLst>
              <a:outerShdw blurRad="40000" dist="23000" dir="5400000" rotWithShape="0">
                <a:srgbClr val="000000">
                  <a:alpha val="35000"/>
                </a:srgbClr>
              </a:outerShdw>
            </a:effectLst>
          </c:spPr>
          <c:marker>
            <c:symbol val="none"/>
          </c:marker>
          <c:dLbls>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s-PE"/>
              </a:p>
            </c:txPr>
            <c:dLblPos val="t"/>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'GRAF. 12'!$A$9:$A$17</c:f>
              <c:numCache>
                <c:formatCode>General</c:formatCode>
                <c:ptCount val="9"/>
                <c:pt idx="0">
                  <c:v>2000</c:v>
                </c:pt>
                <c:pt idx="1">
                  <c:v>2007</c:v>
                </c:pt>
                <c:pt idx="2">
                  <c:v>2009</c:v>
                </c:pt>
                <c:pt idx="3">
                  <c:v>2010</c:v>
                </c:pt>
                <c:pt idx="4">
                  <c:v>2011</c:v>
                </c:pt>
                <c:pt idx="5">
                  <c:v>2012</c:v>
                </c:pt>
                <c:pt idx="6">
                  <c:v>2013</c:v>
                </c:pt>
                <c:pt idx="7">
                  <c:v>2014</c:v>
                </c:pt>
                <c:pt idx="8">
                  <c:v>2015</c:v>
                </c:pt>
              </c:numCache>
            </c:numRef>
          </c:cat>
          <c:val>
            <c:numRef>
              <c:f>'GRAF. 12'!$D$9:$D$17</c:f>
              <c:numCache>
                <c:formatCode>0.0</c:formatCode>
                <c:ptCount val="9"/>
                <c:pt idx="1">
                  <c:v>60.996219038374278</c:v>
                </c:pt>
                <c:pt idx="2">
                  <c:v>56.709920409121551</c:v>
                </c:pt>
                <c:pt idx="3">
                  <c:v>56.623661450643056</c:v>
                </c:pt>
                <c:pt idx="4">
                  <c:v>49.587239152891108</c:v>
                </c:pt>
                <c:pt idx="5">
                  <c:v>53</c:v>
                </c:pt>
                <c:pt idx="6">
                  <c:v>51.7</c:v>
                </c:pt>
                <c:pt idx="7" formatCode="General">
                  <c:v>57.5</c:v>
                </c:pt>
                <c:pt idx="8" formatCode="General">
                  <c:v>51.1</c:v>
                </c:pt>
              </c:numCache>
            </c:numRef>
          </c:val>
          <c:smooth val="0"/>
          <c:extLst xmlns:c16r2="http://schemas.microsoft.com/office/drawing/2015/06/chart">
            <c:ext xmlns:c16="http://schemas.microsoft.com/office/drawing/2014/chart" uri="{C3380CC4-5D6E-409C-BE32-E72D297353CC}">
              <c16:uniqueId val="{00000002-6D14-4581-881C-C55398B3FADC}"/>
            </c:ext>
          </c:extLst>
        </c:ser>
        <c:dLbls>
          <c:showLegendKey val="0"/>
          <c:showVal val="0"/>
          <c:showCatName val="0"/>
          <c:showSerName val="0"/>
          <c:showPercent val="0"/>
          <c:showBubbleSize val="0"/>
        </c:dLbls>
        <c:smooth val="0"/>
        <c:axId val="150857368"/>
        <c:axId val="149249264"/>
      </c:lineChart>
      <c:catAx>
        <c:axId val="150857368"/>
        <c:scaling>
          <c:orientation val="minMax"/>
        </c:scaling>
        <c:delete val="0"/>
        <c:axPos val="b"/>
        <c:title>
          <c:tx>
            <c:rich>
              <a:bodyPr rot="0" spcFirstLastPara="1" vertOverflow="ellipsis" vert="horz" wrap="square" anchor="ctr" anchorCtr="1"/>
              <a:lstStyle/>
              <a:p>
                <a:pPr>
                  <a:defRPr sz="1800" b="0" i="0" u="none" strike="noStrike" kern="1200" baseline="0">
                    <a:solidFill>
                      <a:schemeClr val="tx1"/>
                    </a:solidFill>
                    <a:latin typeface="+mn-lt"/>
                    <a:ea typeface="+mn-ea"/>
                    <a:cs typeface="+mn-cs"/>
                  </a:defRPr>
                </a:pPr>
                <a:r>
                  <a:rPr lang="es-PE"/>
                  <a:t>Año</a:t>
                </a:r>
              </a:p>
            </c:rich>
          </c:tx>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s-PE"/>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s-PE"/>
          </a:p>
        </c:txPr>
        <c:crossAx val="149249264"/>
        <c:crosses val="autoZero"/>
        <c:auto val="1"/>
        <c:lblAlgn val="ctr"/>
        <c:lblOffset val="100"/>
        <c:noMultiLvlLbl val="0"/>
      </c:catAx>
      <c:valAx>
        <c:axId val="149249264"/>
        <c:scaling>
          <c:orientation val="minMax"/>
          <c:min val="3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solidFill>
                    <a:latin typeface="+mn-lt"/>
                    <a:ea typeface="+mn-ea"/>
                    <a:cs typeface="+mn-cs"/>
                  </a:defRPr>
                </a:pPr>
                <a:r>
                  <a:rPr lang="es-PE"/>
                  <a:t>Porcentaje (%)</a:t>
                </a:r>
              </a:p>
            </c:rich>
          </c:tx>
          <c:layout/>
          <c:overlay val="0"/>
          <c:spPr>
            <a:noFill/>
            <a:ln>
              <a:noFill/>
            </a:ln>
            <a:effectLst/>
          </c:spPr>
          <c:txPr>
            <a:bodyPr rot="-54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s-PE"/>
            </a:p>
          </c:txPr>
        </c:title>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s-PE"/>
          </a:p>
        </c:txPr>
        <c:crossAx val="15085736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s-PE"/>
        </a:p>
      </c:txPr>
    </c:legend>
    <c:plotVisOnly val="1"/>
    <c:dispBlanksAs val="gap"/>
    <c:showDLblsOverMax val="0"/>
  </c:chart>
  <c:spPr>
    <a:noFill/>
    <a:ln>
      <a:noFill/>
    </a:ln>
    <a:effectLst/>
  </c:spPr>
  <c:txPr>
    <a:bodyPr/>
    <a:lstStyle/>
    <a:p>
      <a:pPr>
        <a:defRPr sz="1800">
          <a:solidFill>
            <a:schemeClr val="tx1"/>
          </a:solidFill>
        </a:defRPr>
      </a:pPr>
      <a:endParaRPr lang="es-PE"/>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s-ES"/>
  <c:roundedCorners val="1"/>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manualLayout>
          <c:layoutTarget val="inner"/>
          <c:xMode val="edge"/>
          <c:yMode val="edge"/>
          <c:x val="2.6446600388316057E-2"/>
          <c:y val="8.514009364313925E-2"/>
          <c:w val="0.95635918312086721"/>
          <c:h val="0.65674242278814643"/>
        </c:manualLayout>
      </c:layout>
      <c:barChart>
        <c:barDir val="col"/>
        <c:grouping val="clustered"/>
        <c:varyColors val="0"/>
        <c:ser>
          <c:idx val="7"/>
          <c:order val="7"/>
          <c:tx>
            <c:strRef>
              <c:f>'anemia nacional'!$I$30</c:f>
              <c:strCache>
                <c:ptCount val="1"/>
                <c:pt idx="0">
                  <c:v>2014</c:v>
                </c:pt>
              </c:strCache>
            </c:strRef>
          </c:tx>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0"/>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1-04B2-4EC5-AE64-E3DBCA6C885A}"/>
              </c:ext>
            </c:extLst>
          </c:dPt>
          <c:dPt>
            <c:idx val="1"/>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3-04B2-4EC5-AE64-E3DBCA6C885A}"/>
              </c:ext>
            </c:extLst>
          </c:dPt>
          <c:dPt>
            <c:idx val="2"/>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5-04B2-4EC5-AE64-E3DBCA6C885A}"/>
              </c:ext>
            </c:extLst>
          </c:dPt>
          <c:dPt>
            <c:idx val="3"/>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7-04B2-4EC5-AE64-E3DBCA6C885A}"/>
              </c:ext>
            </c:extLst>
          </c:dPt>
          <c:dPt>
            <c:idx val="4"/>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9-04B2-4EC5-AE64-E3DBCA6C885A}"/>
              </c:ext>
            </c:extLst>
          </c:dPt>
          <c:dPt>
            <c:idx val="5"/>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B-04B2-4EC5-AE64-E3DBCA6C885A}"/>
              </c:ext>
            </c:extLst>
          </c:dPt>
          <c:dPt>
            <c:idx val="6"/>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D-04B2-4EC5-AE64-E3DBCA6C885A}"/>
              </c:ext>
            </c:extLst>
          </c:dPt>
          <c:dPt>
            <c:idx val="7"/>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F-04B2-4EC5-AE64-E3DBCA6C885A}"/>
              </c:ext>
            </c:extLst>
          </c:dPt>
          <c:dPt>
            <c:idx val="9"/>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1-04B2-4EC5-AE64-E3DBCA6C885A}"/>
              </c:ext>
            </c:extLst>
          </c:dPt>
          <c:dPt>
            <c:idx val="10"/>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3-04B2-4EC5-AE64-E3DBCA6C885A}"/>
              </c:ext>
            </c:extLst>
          </c:dPt>
          <c:dPt>
            <c:idx val="11"/>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5-04B2-4EC5-AE64-E3DBCA6C885A}"/>
              </c:ext>
            </c:extLst>
          </c:dPt>
          <c:dPt>
            <c:idx val="12"/>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7-04B2-4EC5-AE64-E3DBCA6C885A}"/>
              </c:ext>
            </c:extLst>
          </c:dPt>
          <c:dPt>
            <c:idx val="17"/>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9-04B2-4EC5-AE64-E3DBCA6C885A}"/>
              </c:ext>
            </c:extLst>
          </c:dPt>
          <c:dPt>
            <c:idx val="18"/>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B-04B2-4EC5-AE64-E3DBCA6C885A}"/>
              </c:ext>
            </c:extLst>
          </c:dPt>
          <c:dPt>
            <c:idx val="19"/>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D-04B2-4EC5-AE64-E3DBCA6C885A}"/>
              </c:ext>
            </c:extLst>
          </c:dPt>
          <c:dPt>
            <c:idx val="20"/>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F-04B2-4EC5-AE64-E3DBCA6C885A}"/>
              </c:ext>
            </c:extLst>
          </c:dPt>
          <c:dPt>
            <c:idx val="21"/>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21-04B2-4EC5-AE64-E3DBCA6C885A}"/>
              </c:ext>
            </c:extLst>
          </c:dPt>
          <c:dPt>
            <c:idx val="22"/>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23-04B2-4EC5-AE64-E3DBCA6C885A}"/>
              </c:ext>
            </c:extLst>
          </c:dPt>
          <c:dPt>
            <c:idx val="23"/>
            <c:invertIfNegative val="0"/>
            <c:bubble3D val="0"/>
            <c:spPr>
              <a:solidFill>
                <a:schemeClr val="accent6">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25-04B2-4EC5-AE64-E3DBCA6C885A}"/>
              </c:ext>
            </c:extLst>
          </c:dPt>
          <c:dLbls>
            <c:dLbl>
              <c:idx val="5"/>
              <c:layout>
                <c:manualLayout>
                  <c:x val="1.1695906432748511E-2"/>
                  <c:y val="2.5133519347763406E-3"/>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B-04B2-4EC5-AE64-E3DBCA6C885A}"/>
                </c:ext>
                <c:ext xmlns:c15="http://schemas.microsoft.com/office/drawing/2012/chart" uri="{CE6537A1-D6FC-4f65-9D91-7224C49458BB}">
                  <c15:layout/>
                </c:ext>
              </c:extLst>
            </c:dLbl>
            <c:dLbl>
              <c:idx val="17"/>
              <c:layout>
                <c:manualLayout>
                  <c:x val="-4.6893317702227429E-3"/>
                  <c:y val="3.5186927086868672E-2"/>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19-04B2-4EC5-AE64-E3DBCA6C885A}"/>
                </c:ext>
                <c:ext xmlns:c15="http://schemas.microsoft.com/office/drawing/2012/chart" uri="{CE6537A1-D6FC-4f65-9D91-7224C49458BB}">
                  <c15:layout/>
                </c:ext>
              </c:extLst>
            </c:dLbl>
            <c:dLbl>
              <c:idx val="18"/>
              <c:layout>
                <c:manualLayout>
                  <c:x val="-4.6893317702227429E-3"/>
                  <c:y val="3.2673575152092377E-2"/>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1B-04B2-4EC5-AE64-E3DBCA6C885A}"/>
                </c:ext>
                <c:ext xmlns:c15="http://schemas.microsoft.com/office/drawing/2012/chart" uri="{CE6537A1-D6FC-4f65-9D91-7224C49458BB}">
                  <c15:layout/>
                </c:ext>
              </c:extLst>
            </c:dLbl>
            <c:dLbl>
              <c:idx val="19"/>
              <c:layout>
                <c:manualLayout>
                  <c:x val="0"/>
                  <c:y val="1.5080111608657951E-2"/>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1D-04B2-4EC5-AE64-E3DBCA6C885A}"/>
                </c:ext>
                <c:ext xmlns:c15="http://schemas.microsoft.com/office/drawing/2012/chart" uri="{CE6537A1-D6FC-4f65-9D91-7224C49458BB}">
                  <c15:layout/>
                </c:ext>
              </c:extLst>
            </c:dLbl>
            <c:dLbl>
              <c:idx val="21"/>
              <c:layout>
                <c:manualLayout>
                  <c:x val="-6.2524423602969914E-3"/>
                  <c:y val="1.2566759673881702E-2"/>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1-04B2-4EC5-AE64-E3DBCA6C885A}"/>
                </c:ext>
                <c:ext xmlns:c15="http://schemas.microsoft.com/office/drawing/2012/chart" uri="{CE6537A1-D6FC-4f65-9D91-7224C49458BB}">
                  <c15:layout/>
                </c:ext>
              </c:extLst>
            </c:dLbl>
            <c:dLbl>
              <c:idx val="22"/>
              <c:layout>
                <c:manualLayout>
                  <c:x val="-7.8155529503713527E-3"/>
                  <c:y val="1.5080111608658043E-2"/>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3-04B2-4EC5-AE64-E3DBCA6C885A}"/>
                </c:ext>
                <c:ext xmlns:c15="http://schemas.microsoft.com/office/drawing/2012/chart" uri="{CE6537A1-D6FC-4f65-9D91-7224C49458BB}">
                  <c15:layout/>
                </c:ext>
              </c:extLst>
            </c:dLbl>
            <c:dLbl>
              <c:idx val="23"/>
              <c:layout>
                <c:manualLayout>
                  <c:x val="-4.6893317702227429E-3"/>
                  <c:y val="7.5400558043289753E-3"/>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5-04B2-4EC5-AE64-E3DBCA6C885A}"/>
                </c:ext>
                <c:ext xmlns:c15="http://schemas.microsoft.com/office/drawing/2012/chart" uri="{CE6537A1-D6FC-4f65-9D91-7224C49458BB}">
                  <c15:layout/>
                </c:ext>
              </c:extLst>
            </c:dLbl>
            <c:spPr>
              <a:noFill/>
              <a:ln>
                <a:noFill/>
              </a:ln>
              <a:effectLst/>
            </c:spPr>
            <c:txPr>
              <a:bodyPr rot="0" spcFirstLastPara="1" vertOverflow="ellipsis" vert="horz" wrap="square" anchor="ctr" anchorCtr="1"/>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'anemia nacional'!$A$31:$A$54</c:f>
              <c:strCache>
                <c:ptCount val="24"/>
                <c:pt idx="0">
                  <c:v>Amazonas</c:v>
                </c:pt>
                <c:pt idx="1">
                  <c:v>Cajamarca</c:v>
                </c:pt>
                <c:pt idx="2">
                  <c:v>Huancavelica</c:v>
                </c:pt>
                <c:pt idx="3">
                  <c:v>Madre de Dios</c:v>
                </c:pt>
                <c:pt idx="4">
                  <c:v>Junín</c:v>
                </c:pt>
                <c:pt idx="5">
                  <c:v>Piura</c:v>
                </c:pt>
                <c:pt idx="6">
                  <c:v>La Libertad</c:v>
                </c:pt>
                <c:pt idx="7">
                  <c:v>Puno</c:v>
                </c:pt>
                <c:pt idx="8">
                  <c:v>Ucayali</c:v>
                </c:pt>
                <c:pt idx="9">
                  <c:v>Pasco</c:v>
                </c:pt>
                <c:pt idx="10">
                  <c:v>Tumbes</c:v>
                </c:pt>
                <c:pt idx="11">
                  <c:v>Loreto</c:v>
                </c:pt>
                <c:pt idx="12">
                  <c:v>Cusco</c:v>
                </c:pt>
                <c:pt idx="13">
                  <c:v>San Martín</c:v>
                </c:pt>
                <c:pt idx="14">
                  <c:v>Tacna</c:v>
                </c:pt>
                <c:pt idx="15">
                  <c:v>Lima y Callao</c:v>
                </c:pt>
                <c:pt idx="16">
                  <c:v>Huánuco</c:v>
                </c:pt>
                <c:pt idx="17">
                  <c:v>Lambayeque</c:v>
                </c:pt>
                <c:pt idx="18">
                  <c:v>Arequipa</c:v>
                </c:pt>
                <c:pt idx="19">
                  <c:v>Moquegua</c:v>
                </c:pt>
                <c:pt idx="20">
                  <c:v>Apurímac</c:v>
                </c:pt>
                <c:pt idx="21">
                  <c:v>Ayacucho</c:v>
                </c:pt>
                <c:pt idx="22">
                  <c:v>Áncash</c:v>
                </c:pt>
                <c:pt idx="23">
                  <c:v>Ica</c:v>
                </c:pt>
              </c:strCache>
            </c:strRef>
          </c:cat>
          <c:val>
            <c:numRef>
              <c:f>'anemia nacional'!$I$31:$I$54</c:f>
              <c:numCache>
                <c:formatCode>0.0</c:formatCode>
                <c:ptCount val="24"/>
                <c:pt idx="0">
                  <c:v>59.5</c:v>
                </c:pt>
                <c:pt idx="1">
                  <c:v>48.5</c:v>
                </c:pt>
                <c:pt idx="2">
                  <c:v>63.7</c:v>
                </c:pt>
                <c:pt idx="3">
                  <c:v>68.400000000000006</c:v>
                </c:pt>
                <c:pt idx="4">
                  <c:v>64</c:v>
                </c:pt>
                <c:pt idx="5">
                  <c:v>43.9</c:v>
                </c:pt>
                <c:pt idx="6">
                  <c:v>40.9</c:v>
                </c:pt>
                <c:pt idx="7">
                  <c:v>82</c:v>
                </c:pt>
                <c:pt idx="8">
                  <c:v>59.6</c:v>
                </c:pt>
                <c:pt idx="9">
                  <c:v>60.6</c:v>
                </c:pt>
                <c:pt idx="10">
                  <c:v>52.2</c:v>
                </c:pt>
                <c:pt idx="11">
                  <c:v>59.2</c:v>
                </c:pt>
                <c:pt idx="12">
                  <c:v>56.3</c:v>
                </c:pt>
                <c:pt idx="13">
                  <c:v>47.6</c:v>
                </c:pt>
                <c:pt idx="14">
                  <c:v>41.5</c:v>
                </c:pt>
                <c:pt idx="15">
                  <c:v>38.6</c:v>
                </c:pt>
                <c:pt idx="16">
                  <c:v>44.3</c:v>
                </c:pt>
                <c:pt idx="17">
                  <c:v>35.799999999999997</c:v>
                </c:pt>
                <c:pt idx="18">
                  <c:v>39.200000000000003</c:v>
                </c:pt>
                <c:pt idx="19">
                  <c:v>36.1</c:v>
                </c:pt>
                <c:pt idx="20">
                  <c:v>53</c:v>
                </c:pt>
                <c:pt idx="21">
                  <c:v>45.8</c:v>
                </c:pt>
                <c:pt idx="22">
                  <c:v>45.8</c:v>
                </c:pt>
                <c:pt idx="23">
                  <c:v>36.799999999999997</c:v>
                </c:pt>
              </c:numCache>
            </c:numRef>
          </c:val>
          <c:extLst xmlns:c16r2="http://schemas.microsoft.com/office/drawing/2015/06/chart">
            <c:ext xmlns:c16="http://schemas.microsoft.com/office/drawing/2014/chart" uri="{C3380CC4-5D6E-409C-BE32-E72D297353CC}">
              <c16:uniqueId val="{00000026-04B2-4EC5-AE64-E3DBCA6C885A}"/>
            </c:ext>
          </c:extLst>
        </c:ser>
        <c:ser>
          <c:idx val="8"/>
          <c:order val="8"/>
          <c:tx>
            <c:strRef>
              <c:f>'anemia nacional'!$J$30</c:f>
              <c:strCache>
                <c:ptCount val="1"/>
                <c:pt idx="0">
                  <c:v>2015</c:v>
                </c:pt>
              </c:strCache>
            </c:strRef>
          </c:tx>
          <c:spPr>
            <a:solidFill>
              <a:schemeClr val="accent6"/>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dLbl>
              <c:idx val="17"/>
              <c:layout>
                <c:manualLayout>
                  <c:x val="-1.1462678576036758E-16"/>
                  <c:y val="9.4628689852964496E-3"/>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7-04B2-4EC5-AE64-E3DBCA6C885A}"/>
                </c:ext>
                <c:ext xmlns:c15="http://schemas.microsoft.com/office/drawing/2012/chart" uri="{CE6537A1-D6FC-4f65-9D91-7224C49458BB}">
                  <c15:layout/>
                </c:ext>
              </c:extLst>
            </c:dLbl>
            <c:dLbl>
              <c:idx val="18"/>
              <c:layout>
                <c:manualLayout>
                  <c:x val="-1.1462678576036758E-16"/>
                  <c:y val="9.4628689852964028E-3"/>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8-04B2-4EC5-AE64-E3DBCA6C885A}"/>
                </c:ext>
                <c:ext xmlns:c15="http://schemas.microsoft.com/office/drawing/2012/chart" uri="{CE6537A1-D6FC-4f65-9D91-7224C49458BB}">
                  <c15:layout/>
                </c:ext>
              </c:extLst>
            </c:dLbl>
            <c:dLbl>
              <c:idx val="19"/>
              <c:layout>
                <c:manualLayout>
                  <c:x val="0"/>
                  <c:y val="9.4628689852964496E-3"/>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9-04B2-4EC5-AE64-E3DBCA6C885A}"/>
                </c:ext>
                <c:ext xmlns:c15="http://schemas.microsoft.com/office/drawing/2012/chart" uri="{CE6537A1-D6FC-4f65-9D91-7224C49458BB}">
                  <c15:layout/>
                </c:ext>
              </c:extLst>
            </c:dLbl>
            <c:dLbl>
              <c:idx val="20"/>
              <c:layout>
                <c:manualLayout>
                  <c:x val="0"/>
                  <c:y val="1.9228131809674281E-3"/>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A-04B2-4EC5-AE64-E3DBCA6C885A}"/>
                </c:ext>
                <c:ext xmlns:c15="http://schemas.microsoft.com/office/drawing/2012/chart" uri="{CE6537A1-D6FC-4f65-9D91-7224C49458BB}">
                  <c15:layout/>
                </c:ext>
              </c:extLst>
            </c:dLbl>
            <c:dLbl>
              <c:idx val="21"/>
              <c:layout>
                <c:manualLayout>
                  <c:x val="0"/>
                  <c:y val="9.4628689852964496E-3"/>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B-04B2-4EC5-AE64-E3DBCA6C885A}"/>
                </c:ext>
                <c:ext xmlns:c15="http://schemas.microsoft.com/office/drawing/2012/chart" uri="{CE6537A1-D6FC-4f65-9D91-7224C49458BB}">
                  <c15:layout/>
                </c:ext>
              </c:extLst>
            </c:dLbl>
            <c:dLbl>
              <c:idx val="22"/>
              <c:layout>
                <c:manualLayout>
                  <c:x val="0"/>
                  <c:y val="4.4361651157438144E-3"/>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C-04B2-4EC5-AE64-E3DBCA6C885A}"/>
                </c:ext>
                <c:ext xmlns:c15="http://schemas.microsoft.com/office/drawing/2012/chart" uri="{CE6537A1-D6FC-4f65-9D91-7224C49458BB}">
                  <c15:layout/>
                </c:ext>
              </c:extLst>
            </c:dLbl>
            <c:dLbl>
              <c:idx val="23"/>
              <c:layout>
                <c:manualLayout>
                  <c:x val="3.1262211801486102E-3"/>
                  <c:y val="9.4628689852964496E-3"/>
                </c:manualLayout>
              </c:layout>
              <c:dLblPos val="outEnd"/>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D-04B2-4EC5-AE64-E3DBCA6C885A}"/>
                </c:ext>
                <c:ext xmlns:c15="http://schemas.microsoft.com/office/drawing/2012/chart" uri="{CE6537A1-D6FC-4f65-9D91-7224C49458BB}">
                  <c15:layout/>
                </c:ext>
              </c:extLst>
            </c:dLbl>
            <c:spPr>
              <a:noFill/>
              <a:ln>
                <a:noFill/>
              </a:ln>
              <a:effectLst/>
            </c:spPr>
            <c:txPr>
              <a:bodyPr rot="0" spcFirstLastPara="1" vertOverflow="ellipsis" vert="horz" wrap="square" anchor="ctr" anchorCtr="1"/>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dLblPos val="in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'anemia nacional'!$A$31:$A$54</c:f>
              <c:strCache>
                <c:ptCount val="24"/>
                <c:pt idx="0">
                  <c:v>Amazonas</c:v>
                </c:pt>
                <c:pt idx="1">
                  <c:v>Cajamarca</c:v>
                </c:pt>
                <c:pt idx="2">
                  <c:v>Huancavelica</c:v>
                </c:pt>
                <c:pt idx="3">
                  <c:v>Madre de Dios</c:v>
                </c:pt>
                <c:pt idx="4">
                  <c:v>Junín</c:v>
                </c:pt>
                <c:pt idx="5">
                  <c:v>Piura</c:v>
                </c:pt>
                <c:pt idx="6">
                  <c:v>La Libertad</c:v>
                </c:pt>
                <c:pt idx="7">
                  <c:v>Puno</c:v>
                </c:pt>
                <c:pt idx="8">
                  <c:v>Ucayali</c:v>
                </c:pt>
                <c:pt idx="9">
                  <c:v>Pasco</c:v>
                </c:pt>
                <c:pt idx="10">
                  <c:v>Tumbes</c:v>
                </c:pt>
                <c:pt idx="11">
                  <c:v>Loreto</c:v>
                </c:pt>
                <c:pt idx="12">
                  <c:v>Cusco</c:v>
                </c:pt>
                <c:pt idx="13">
                  <c:v>San Martín</c:v>
                </c:pt>
                <c:pt idx="14">
                  <c:v>Tacna</c:v>
                </c:pt>
                <c:pt idx="15">
                  <c:v>Lima y Callao</c:v>
                </c:pt>
                <c:pt idx="16">
                  <c:v>Huánuco</c:v>
                </c:pt>
                <c:pt idx="17">
                  <c:v>Lambayeque</c:v>
                </c:pt>
                <c:pt idx="18">
                  <c:v>Arequipa</c:v>
                </c:pt>
                <c:pt idx="19">
                  <c:v>Moquegua</c:v>
                </c:pt>
                <c:pt idx="20">
                  <c:v>Apurímac</c:v>
                </c:pt>
                <c:pt idx="21">
                  <c:v>Ayacucho</c:v>
                </c:pt>
                <c:pt idx="22">
                  <c:v>Áncash</c:v>
                </c:pt>
                <c:pt idx="23">
                  <c:v>Ica</c:v>
                </c:pt>
              </c:strCache>
            </c:strRef>
          </c:cat>
          <c:val>
            <c:numRef>
              <c:f>'anemia nacional'!$J$31:$J$54</c:f>
              <c:numCache>
                <c:formatCode>0.0</c:formatCode>
                <c:ptCount val="24"/>
                <c:pt idx="0">
                  <c:v>45.1</c:v>
                </c:pt>
                <c:pt idx="1">
                  <c:v>35.5</c:v>
                </c:pt>
                <c:pt idx="2">
                  <c:v>53.4</c:v>
                </c:pt>
                <c:pt idx="3">
                  <c:v>58.2</c:v>
                </c:pt>
                <c:pt idx="4">
                  <c:v>53.9</c:v>
                </c:pt>
                <c:pt idx="5">
                  <c:v>35.9</c:v>
                </c:pt>
                <c:pt idx="6">
                  <c:v>34</c:v>
                </c:pt>
                <c:pt idx="7">
                  <c:v>76</c:v>
                </c:pt>
                <c:pt idx="8">
                  <c:v>54.3</c:v>
                </c:pt>
                <c:pt idx="9">
                  <c:v>56.1</c:v>
                </c:pt>
                <c:pt idx="10">
                  <c:v>48.4</c:v>
                </c:pt>
                <c:pt idx="11">
                  <c:v>55.6</c:v>
                </c:pt>
                <c:pt idx="12">
                  <c:v>53.1</c:v>
                </c:pt>
                <c:pt idx="13">
                  <c:v>44.7</c:v>
                </c:pt>
                <c:pt idx="14">
                  <c:v>38.9</c:v>
                </c:pt>
                <c:pt idx="15">
                  <c:v>36.799999999999997</c:v>
                </c:pt>
                <c:pt idx="16">
                  <c:v>42.9</c:v>
                </c:pt>
                <c:pt idx="17">
                  <c:v>36</c:v>
                </c:pt>
                <c:pt idx="18">
                  <c:v>42</c:v>
                </c:pt>
                <c:pt idx="19">
                  <c:v>39.299999999999997</c:v>
                </c:pt>
                <c:pt idx="20">
                  <c:v>56.8</c:v>
                </c:pt>
                <c:pt idx="21">
                  <c:v>50.1</c:v>
                </c:pt>
                <c:pt idx="22">
                  <c:v>50.8</c:v>
                </c:pt>
                <c:pt idx="23">
                  <c:v>44.6</c:v>
                </c:pt>
              </c:numCache>
            </c:numRef>
          </c:val>
          <c:extLst xmlns:c16r2="http://schemas.microsoft.com/office/drawing/2015/06/chart">
            <c:ext xmlns:c16="http://schemas.microsoft.com/office/drawing/2014/chart" uri="{C3380CC4-5D6E-409C-BE32-E72D297353CC}">
              <c16:uniqueId val="{0000002E-04B2-4EC5-AE64-E3DBCA6C885A}"/>
            </c:ext>
          </c:extLst>
        </c:ser>
        <c:ser>
          <c:idx val="9"/>
          <c:order val="9"/>
          <c:tx>
            <c:strRef>
              <c:f>'anemia nacional'!$K$30</c:f>
              <c:strCache>
                <c:ptCount val="1"/>
                <c:pt idx="0">
                  <c:v>Diferencia</c:v>
                </c:pt>
              </c:strCache>
            </c:strRef>
          </c:tx>
          <c:spPr>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anchor="ctr" anchorCtr="1"/>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dLblPos val="in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'anemia nacional'!$A$31:$A$54</c:f>
              <c:strCache>
                <c:ptCount val="24"/>
                <c:pt idx="0">
                  <c:v>Amazonas</c:v>
                </c:pt>
                <c:pt idx="1">
                  <c:v>Cajamarca</c:v>
                </c:pt>
                <c:pt idx="2">
                  <c:v>Huancavelica</c:v>
                </c:pt>
                <c:pt idx="3">
                  <c:v>Madre de Dios</c:v>
                </c:pt>
                <c:pt idx="4">
                  <c:v>Junín</c:v>
                </c:pt>
                <c:pt idx="5">
                  <c:v>Piura</c:v>
                </c:pt>
                <c:pt idx="6">
                  <c:v>La Libertad</c:v>
                </c:pt>
                <c:pt idx="7">
                  <c:v>Puno</c:v>
                </c:pt>
                <c:pt idx="8">
                  <c:v>Ucayali</c:v>
                </c:pt>
                <c:pt idx="9">
                  <c:v>Pasco</c:v>
                </c:pt>
                <c:pt idx="10">
                  <c:v>Tumbes</c:v>
                </c:pt>
                <c:pt idx="11">
                  <c:v>Loreto</c:v>
                </c:pt>
                <c:pt idx="12">
                  <c:v>Cusco</c:v>
                </c:pt>
                <c:pt idx="13">
                  <c:v>San Martín</c:v>
                </c:pt>
                <c:pt idx="14">
                  <c:v>Tacna</c:v>
                </c:pt>
                <c:pt idx="15">
                  <c:v>Lima y Callao</c:v>
                </c:pt>
                <c:pt idx="16">
                  <c:v>Huánuco</c:v>
                </c:pt>
                <c:pt idx="17">
                  <c:v>Lambayeque</c:v>
                </c:pt>
                <c:pt idx="18">
                  <c:v>Arequipa</c:v>
                </c:pt>
                <c:pt idx="19">
                  <c:v>Moquegua</c:v>
                </c:pt>
                <c:pt idx="20">
                  <c:v>Apurímac</c:v>
                </c:pt>
                <c:pt idx="21">
                  <c:v>Ayacucho</c:v>
                </c:pt>
                <c:pt idx="22">
                  <c:v>Áncash</c:v>
                </c:pt>
                <c:pt idx="23">
                  <c:v>Ica</c:v>
                </c:pt>
              </c:strCache>
            </c:strRef>
          </c:cat>
          <c:val>
            <c:numRef>
              <c:f>'anemia nacional'!$K$31:$K$54</c:f>
              <c:numCache>
                <c:formatCode>0.0</c:formatCode>
                <c:ptCount val="24"/>
                <c:pt idx="0">
                  <c:v>-14.399999999999999</c:v>
                </c:pt>
                <c:pt idx="1">
                  <c:v>-13</c:v>
                </c:pt>
                <c:pt idx="2">
                  <c:v>-10.300000000000004</c:v>
                </c:pt>
                <c:pt idx="3">
                  <c:v>-10.200000000000003</c:v>
                </c:pt>
                <c:pt idx="4">
                  <c:v>-10.100000000000001</c:v>
                </c:pt>
                <c:pt idx="5">
                  <c:v>-8</c:v>
                </c:pt>
                <c:pt idx="6">
                  <c:v>-6.8999999999999986</c:v>
                </c:pt>
                <c:pt idx="7">
                  <c:v>-6</c:v>
                </c:pt>
                <c:pt idx="8">
                  <c:v>-5.3000000000000043</c:v>
                </c:pt>
                <c:pt idx="9">
                  <c:v>-4.5</c:v>
                </c:pt>
                <c:pt idx="10">
                  <c:v>-3.8000000000000043</c:v>
                </c:pt>
                <c:pt idx="11">
                  <c:v>-3.6000000000000014</c:v>
                </c:pt>
                <c:pt idx="12">
                  <c:v>-3.1999999999999957</c:v>
                </c:pt>
                <c:pt idx="13">
                  <c:v>-2.8999999999999986</c:v>
                </c:pt>
                <c:pt idx="14">
                  <c:v>-2.6000000000000014</c:v>
                </c:pt>
                <c:pt idx="15">
                  <c:v>-1.8000000000000043</c:v>
                </c:pt>
                <c:pt idx="16">
                  <c:v>-1.3999999999999986</c:v>
                </c:pt>
                <c:pt idx="17">
                  <c:v>0.20000000000000284</c:v>
                </c:pt>
                <c:pt idx="18">
                  <c:v>2.7999999999999972</c:v>
                </c:pt>
                <c:pt idx="19">
                  <c:v>3.1999999999999957</c:v>
                </c:pt>
                <c:pt idx="20">
                  <c:v>3.7999999999999972</c:v>
                </c:pt>
                <c:pt idx="21">
                  <c:v>4.3000000000000043</c:v>
                </c:pt>
                <c:pt idx="22">
                  <c:v>5</c:v>
                </c:pt>
                <c:pt idx="23">
                  <c:v>7.8000000000000043</c:v>
                </c:pt>
              </c:numCache>
            </c:numRef>
          </c:val>
          <c:extLst xmlns:c16r2="http://schemas.microsoft.com/office/drawing/2015/06/chart">
            <c:ext xmlns:c16="http://schemas.microsoft.com/office/drawing/2014/chart" uri="{C3380CC4-5D6E-409C-BE32-E72D297353CC}">
              <c16:uniqueId val="{0000002F-04B2-4EC5-AE64-E3DBCA6C885A}"/>
            </c:ext>
          </c:extLst>
        </c:ser>
        <c:dLbls>
          <c:showLegendKey val="0"/>
          <c:showVal val="0"/>
          <c:showCatName val="0"/>
          <c:showSerName val="0"/>
          <c:showPercent val="0"/>
          <c:showBubbleSize val="0"/>
        </c:dLbls>
        <c:gapWidth val="0"/>
        <c:overlap val="37"/>
        <c:axId val="221538096"/>
        <c:axId val="221554864"/>
        <c:extLst xmlns:c16r2="http://schemas.microsoft.com/office/drawing/2015/06/chart">
          <c:ext xmlns:c15="http://schemas.microsoft.com/office/drawing/2012/chart" uri="{02D57815-91ED-43cb-92C2-25804820EDAC}">
            <c15:filteredBarSeries>
              <c15:ser>
                <c:idx val="1"/>
                <c:order val="0"/>
                <c:tx>
                  <c:strRef>
                    <c:extLst xmlns:c16r2="http://schemas.microsoft.com/office/drawing/2015/06/chart">
                      <c:ext uri="{02D57815-91ED-43cb-92C2-25804820EDAC}">
                        <c15:formulaRef>
                          <c15:sqref>'anemia nacional'!$B$30</c15:sqref>
                        </c15:formulaRef>
                      </c:ext>
                    </c:extLst>
                    <c:strCache>
                      <c:ptCount val="1"/>
                      <c:pt idx="0">
                        <c:v>2000</c:v>
                      </c:pt>
                    </c:strCache>
                  </c:strRef>
                </c:tx>
                <c:spPr>
                  <a:gradFill rotWithShape="1">
                    <a:gsLst>
                      <a:gs pos="0">
                        <a:schemeClr val="accent1">
                          <a:shade val="55000"/>
                          <a:shade val="51000"/>
                          <a:satMod val="130000"/>
                        </a:schemeClr>
                      </a:gs>
                      <a:gs pos="80000">
                        <a:schemeClr val="accent1">
                          <a:shade val="55000"/>
                          <a:shade val="93000"/>
                          <a:satMod val="130000"/>
                        </a:schemeClr>
                      </a:gs>
                      <a:gs pos="100000">
                        <a:schemeClr val="accent1">
                          <a:shade val="55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dLbl>
                    <c:idx val="0"/>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0-04B2-4EC5-AE64-E3DBCA6C885A}"/>
                      </c:ext>
                      <c:ext uri="{CE6537A1-D6FC-4f65-9D91-7224C49458BB}"/>
                    </c:extLst>
                  </c:dLbl>
                  <c:dLbl>
                    <c:idx val="1"/>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1-04B2-4EC5-AE64-E3DBCA6C885A}"/>
                      </c:ext>
                      <c:ext uri="{CE6537A1-D6FC-4f65-9D91-7224C49458BB}"/>
                    </c:extLst>
                  </c:dLbl>
                  <c:dLbl>
                    <c:idx val="2"/>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2-04B2-4EC5-AE64-E3DBCA6C885A}"/>
                      </c:ext>
                      <c:ext uri="{CE6537A1-D6FC-4f65-9D91-7224C49458BB}"/>
                    </c:extLst>
                  </c:dLbl>
                  <c:dLbl>
                    <c:idx val="3"/>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3-04B2-4EC5-AE64-E3DBCA6C885A}"/>
                      </c:ext>
                      <c:ext uri="{CE6537A1-D6FC-4f65-9D91-7224C49458BB}"/>
                    </c:extLst>
                  </c:dLbl>
                  <c:dLbl>
                    <c:idx val="4"/>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4-04B2-4EC5-AE64-E3DBCA6C885A}"/>
                      </c:ext>
                      <c:ext uri="{CE6537A1-D6FC-4f65-9D91-7224C49458BB}"/>
                    </c:extLst>
                  </c:dLbl>
                  <c:dLbl>
                    <c:idx val="5"/>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5-04B2-4EC5-AE64-E3DBCA6C885A}"/>
                      </c:ext>
                      <c:ext uri="{CE6537A1-D6FC-4f65-9D91-7224C49458BB}"/>
                    </c:extLst>
                  </c:dLbl>
                  <c:dLbl>
                    <c:idx val="6"/>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6-04B2-4EC5-AE64-E3DBCA6C885A}"/>
                      </c:ext>
                      <c:ext uri="{CE6537A1-D6FC-4f65-9D91-7224C49458BB}"/>
                    </c:extLst>
                  </c:dLbl>
                  <c:dLbl>
                    <c:idx val="7"/>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7-04B2-4EC5-AE64-E3DBCA6C885A}"/>
                      </c:ext>
                      <c:ext uri="{CE6537A1-D6FC-4f65-9D91-7224C49458BB}"/>
                    </c:extLst>
                  </c:dLbl>
                  <c:dLbl>
                    <c:idx val="8"/>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8-04B2-4EC5-AE64-E3DBCA6C885A}"/>
                      </c:ext>
                      <c:ext uri="{CE6537A1-D6FC-4f65-9D91-7224C49458BB}"/>
                    </c:extLst>
                  </c:dLbl>
                  <c:dLbl>
                    <c:idx val="9"/>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9-04B2-4EC5-AE64-E3DBCA6C885A}"/>
                      </c:ext>
                      <c:ext uri="{CE6537A1-D6FC-4f65-9D91-7224C49458BB}"/>
                    </c:extLst>
                  </c:dLbl>
                  <c:dLbl>
                    <c:idx val="10"/>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A-04B2-4EC5-AE64-E3DBCA6C885A}"/>
                      </c:ext>
                      <c:ext uri="{CE6537A1-D6FC-4f65-9D91-7224C49458BB}"/>
                    </c:extLst>
                  </c:dLbl>
                  <c:dLbl>
                    <c:idx val="11"/>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B-04B2-4EC5-AE64-E3DBCA6C885A}"/>
                      </c:ext>
                      <c:ext uri="{CE6537A1-D6FC-4f65-9D91-7224C49458BB}"/>
                    </c:extLst>
                  </c:dLbl>
                  <c:dLbl>
                    <c:idx val="12"/>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C-04B2-4EC5-AE64-E3DBCA6C885A}"/>
                      </c:ext>
                      <c:ext uri="{CE6537A1-D6FC-4f65-9D91-7224C49458BB}"/>
                    </c:extLst>
                  </c:dLbl>
                  <c:dLbl>
                    <c:idx val="13"/>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D-04B2-4EC5-AE64-E3DBCA6C885A}"/>
                      </c:ext>
                      <c:ext uri="{CE6537A1-D6FC-4f65-9D91-7224C49458BB}"/>
                    </c:extLst>
                  </c:dLbl>
                  <c:dLbl>
                    <c:idx val="14"/>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E-04B2-4EC5-AE64-E3DBCA6C885A}"/>
                      </c:ext>
                      <c:ext uri="{CE6537A1-D6FC-4f65-9D91-7224C49458BB}"/>
                    </c:extLst>
                  </c:dLbl>
                  <c:dLbl>
                    <c:idx val="15"/>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F-04B2-4EC5-AE64-E3DBCA6C885A}"/>
                      </c:ext>
                      <c:ext uri="{CE6537A1-D6FC-4f65-9D91-7224C49458BB}"/>
                    </c:extLst>
                  </c:dLbl>
                  <c:dLbl>
                    <c:idx val="16"/>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40-04B2-4EC5-AE64-E3DBCA6C885A}"/>
                      </c:ext>
                      <c:ext uri="{CE6537A1-D6FC-4f65-9D91-7224C49458BB}"/>
                    </c:extLst>
                  </c:dLbl>
                  <c:dLbl>
                    <c:idx val="17"/>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41-04B2-4EC5-AE64-E3DBCA6C885A}"/>
                      </c:ext>
                      <c:ext uri="{CE6537A1-D6FC-4f65-9D91-7224C49458BB}"/>
                    </c:extLst>
                  </c:dLbl>
                  <c:dLbl>
                    <c:idx val="18"/>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42-04B2-4EC5-AE64-E3DBCA6C885A}"/>
                      </c:ext>
                      <c:ext uri="{CE6537A1-D6FC-4f65-9D91-7224C49458BB}"/>
                    </c:extLst>
                  </c:dLbl>
                  <c:dLbl>
                    <c:idx val="19"/>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43-04B2-4EC5-AE64-E3DBCA6C885A}"/>
                      </c:ext>
                      <c:ext uri="{CE6537A1-D6FC-4f65-9D91-7224C49458BB}"/>
                    </c:extLst>
                  </c:dLbl>
                  <c:dLbl>
                    <c:idx val="20"/>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44-04B2-4EC5-AE64-E3DBCA6C885A}"/>
                      </c:ext>
                      <c:ext uri="{CE6537A1-D6FC-4f65-9D91-7224C49458BB}"/>
                    </c:extLst>
                  </c:dLbl>
                  <c:dLbl>
                    <c:idx val="21"/>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45-04B2-4EC5-AE64-E3DBCA6C885A}"/>
                      </c:ext>
                      <c:ext uri="{CE6537A1-D6FC-4f65-9D91-7224C49458BB}"/>
                    </c:extLst>
                  </c:dLbl>
                  <c:dLbl>
                    <c:idx val="22"/>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46-04B2-4EC5-AE64-E3DBCA6C885A}"/>
                      </c:ext>
                      <c:ext uri="{CE6537A1-D6FC-4f65-9D91-7224C49458BB}"/>
                    </c:extLst>
                  </c:dLbl>
                  <c:dLbl>
                    <c:idx val="23"/>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47-04B2-4EC5-AE64-E3DBCA6C885A}"/>
                      </c:ext>
                      <c:ex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0"/>
                  <c:showCatName val="0"/>
                  <c:showSerName val="0"/>
                  <c:showPercent val="0"/>
                  <c:showBubbleSize val="0"/>
                  <c:extLst xmlns:c16r2="http://schemas.microsoft.com/office/drawing/2015/06/chart">
                    <c:ex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6r2="http://schemas.microsoft.com/office/drawing/2015/06/chart">
                      <c:ext uri="{02D57815-91ED-43cb-92C2-25804820EDAC}">
                        <c15:formulaRef>
                          <c15:sqref>'anemia nacional'!$A$31:$A$54</c15:sqref>
                        </c15:formulaRef>
                      </c:ext>
                    </c:extLst>
                    <c:strCache>
                      <c:ptCount val="24"/>
                      <c:pt idx="0">
                        <c:v>Amazonas</c:v>
                      </c:pt>
                      <c:pt idx="1">
                        <c:v>Cajamarca</c:v>
                      </c:pt>
                      <c:pt idx="2">
                        <c:v>Huancavelica</c:v>
                      </c:pt>
                      <c:pt idx="3">
                        <c:v>Madre de Dios</c:v>
                      </c:pt>
                      <c:pt idx="4">
                        <c:v>Junín</c:v>
                      </c:pt>
                      <c:pt idx="5">
                        <c:v>Piura</c:v>
                      </c:pt>
                      <c:pt idx="6">
                        <c:v>La Libertad</c:v>
                      </c:pt>
                      <c:pt idx="7">
                        <c:v>Puno</c:v>
                      </c:pt>
                      <c:pt idx="8">
                        <c:v>Ucayali</c:v>
                      </c:pt>
                      <c:pt idx="9">
                        <c:v>Pasco</c:v>
                      </c:pt>
                      <c:pt idx="10">
                        <c:v>Tumbes</c:v>
                      </c:pt>
                      <c:pt idx="11">
                        <c:v>Loreto</c:v>
                      </c:pt>
                      <c:pt idx="12">
                        <c:v>Cusco</c:v>
                      </c:pt>
                      <c:pt idx="13">
                        <c:v>San Martín</c:v>
                      </c:pt>
                      <c:pt idx="14">
                        <c:v>Tacna</c:v>
                      </c:pt>
                      <c:pt idx="15">
                        <c:v>Lima y Callao</c:v>
                      </c:pt>
                      <c:pt idx="16">
                        <c:v>Huánuco</c:v>
                      </c:pt>
                      <c:pt idx="17">
                        <c:v>Lambayeque</c:v>
                      </c:pt>
                      <c:pt idx="18">
                        <c:v>Arequipa</c:v>
                      </c:pt>
                      <c:pt idx="19">
                        <c:v>Moquegua</c:v>
                      </c:pt>
                      <c:pt idx="20">
                        <c:v>Apurímac</c:v>
                      </c:pt>
                      <c:pt idx="21">
                        <c:v>Ayacucho</c:v>
                      </c:pt>
                      <c:pt idx="22">
                        <c:v>Áncash</c:v>
                      </c:pt>
                      <c:pt idx="23">
                        <c:v>Ica</c:v>
                      </c:pt>
                    </c:strCache>
                  </c:strRef>
                </c:cat>
                <c:val>
                  <c:numRef>
                    <c:extLst xmlns:c16r2="http://schemas.microsoft.com/office/drawing/2015/06/chart">
                      <c:ext uri="{02D57815-91ED-43cb-92C2-25804820EDAC}">
                        <c15:formulaRef>
                          <c15:sqref>'anemia nacional'!$B$31:$B$54</c15:sqref>
                        </c15:formulaRef>
                      </c:ext>
                    </c:extLst>
                    <c:numCache>
                      <c:formatCode>0.0</c:formatCode>
                      <c:ptCount val="24"/>
                      <c:pt idx="0">
                        <c:v>60</c:v>
                      </c:pt>
                      <c:pt idx="1">
                        <c:v>64.400000000000006</c:v>
                      </c:pt>
                      <c:pt idx="2">
                        <c:v>64.2</c:v>
                      </c:pt>
                      <c:pt idx="3">
                        <c:v>64.2</c:v>
                      </c:pt>
                      <c:pt idx="4">
                        <c:v>65.3</c:v>
                      </c:pt>
                      <c:pt idx="5">
                        <c:v>68.400000000000006</c:v>
                      </c:pt>
                      <c:pt idx="6">
                        <c:v>45.5</c:v>
                      </c:pt>
                      <c:pt idx="7">
                        <c:v>77.5</c:v>
                      </c:pt>
                      <c:pt idx="8">
                        <c:v>56</c:v>
                      </c:pt>
                      <c:pt idx="9">
                        <c:v>55.3</c:v>
                      </c:pt>
                      <c:pt idx="10">
                        <c:v>66.7</c:v>
                      </c:pt>
                      <c:pt idx="11">
                        <c:v>47.6</c:v>
                      </c:pt>
                      <c:pt idx="12">
                        <c:v>79.400000000000006</c:v>
                      </c:pt>
                      <c:pt idx="13">
                        <c:v>38.5</c:v>
                      </c:pt>
                      <c:pt idx="14">
                        <c:v>73.900000000000006</c:v>
                      </c:pt>
                      <c:pt idx="15">
                        <c:v>59.1</c:v>
                      </c:pt>
                      <c:pt idx="16">
                        <c:v>64.2</c:v>
                      </c:pt>
                      <c:pt idx="17">
                        <c:v>66.7</c:v>
                      </c:pt>
                      <c:pt idx="18">
                        <c:v>51.6</c:v>
                      </c:pt>
                      <c:pt idx="19">
                        <c:v>47.1</c:v>
                      </c:pt>
                      <c:pt idx="20">
                        <c:v>60</c:v>
                      </c:pt>
                      <c:pt idx="21">
                        <c:v>58.3</c:v>
                      </c:pt>
                      <c:pt idx="22">
                        <c:v>72.2</c:v>
                      </c:pt>
                      <c:pt idx="23">
                        <c:v>29.6</c:v>
                      </c:pt>
                    </c:numCache>
                  </c:numRef>
                </c:val>
                <c:extLst xmlns:c16r2="http://schemas.microsoft.com/office/drawing/2015/06/chart">
                  <c:ext xmlns:c16="http://schemas.microsoft.com/office/drawing/2014/chart" uri="{C3380CC4-5D6E-409C-BE32-E72D297353CC}">
                    <c16:uniqueId val="{00000048-04B2-4EC5-AE64-E3DBCA6C885A}"/>
                  </c:ext>
                </c:extLst>
              </c15:ser>
            </c15:filteredBarSeries>
            <c15:filteredBarSeries>
              <c15:ser>
                <c:idx val="0"/>
                <c:order val="1"/>
                <c:tx>
                  <c:strRef>
                    <c:extLst xmlns:c15="http://schemas.microsoft.com/office/drawing/2012/chart" xmlns:c16r2="http://schemas.microsoft.com/office/drawing/2015/06/chart">
                      <c:ext xmlns:c15="http://schemas.microsoft.com/office/drawing/2012/chart" uri="{02D57815-91ED-43cb-92C2-25804820EDAC}">
                        <c15:formulaRef>
                          <c15:sqref>'anemia nacional'!$C$30</c15:sqref>
                        </c15:formulaRef>
                      </c:ext>
                    </c:extLst>
                    <c:strCache>
                      <c:ptCount val="1"/>
                      <c:pt idx="0">
                        <c:v>2007</c:v>
                      </c:pt>
                    </c:strCache>
                  </c:strRef>
                </c:tx>
                <c:spPr>
                  <a:gradFill rotWithShape="1">
                    <a:gsLst>
                      <a:gs pos="0">
                        <a:schemeClr val="accent1">
                          <a:shade val="42000"/>
                          <a:shade val="51000"/>
                          <a:satMod val="130000"/>
                        </a:schemeClr>
                      </a:gs>
                      <a:gs pos="80000">
                        <a:schemeClr val="accent1">
                          <a:shade val="42000"/>
                          <a:shade val="93000"/>
                          <a:satMod val="130000"/>
                        </a:schemeClr>
                      </a:gs>
                      <a:gs pos="100000">
                        <a:schemeClr val="accent1">
                          <a:shade val="42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'anemia nacional'!$A$31:$A$54</c15:sqref>
                        </c15:formulaRef>
                      </c:ext>
                    </c:extLst>
                    <c:strCache>
                      <c:ptCount val="24"/>
                      <c:pt idx="0">
                        <c:v>Amazonas</c:v>
                      </c:pt>
                      <c:pt idx="1">
                        <c:v>Cajamarca</c:v>
                      </c:pt>
                      <c:pt idx="2">
                        <c:v>Huancavelica</c:v>
                      </c:pt>
                      <c:pt idx="3">
                        <c:v>Madre de Dios</c:v>
                      </c:pt>
                      <c:pt idx="4">
                        <c:v>Junín</c:v>
                      </c:pt>
                      <c:pt idx="5">
                        <c:v>Piura</c:v>
                      </c:pt>
                      <c:pt idx="6">
                        <c:v>La Libertad</c:v>
                      </c:pt>
                      <c:pt idx="7">
                        <c:v>Puno</c:v>
                      </c:pt>
                      <c:pt idx="8">
                        <c:v>Ucayali</c:v>
                      </c:pt>
                      <c:pt idx="9">
                        <c:v>Pasco</c:v>
                      </c:pt>
                      <c:pt idx="10">
                        <c:v>Tumbes</c:v>
                      </c:pt>
                      <c:pt idx="11">
                        <c:v>Loreto</c:v>
                      </c:pt>
                      <c:pt idx="12">
                        <c:v>Cusco</c:v>
                      </c:pt>
                      <c:pt idx="13">
                        <c:v>San Martín</c:v>
                      </c:pt>
                      <c:pt idx="14">
                        <c:v>Tacna</c:v>
                      </c:pt>
                      <c:pt idx="15">
                        <c:v>Lima y Callao</c:v>
                      </c:pt>
                      <c:pt idx="16">
                        <c:v>Huánuco</c:v>
                      </c:pt>
                      <c:pt idx="17">
                        <c:v>Lambayeque</c:v>
                      </c:pt>
                      <c:pt idx="18">
                        <c:v>Arequipa</c:v>
                      </c:pt>
                      <c:pt idx="19">
                        <c:v>Moquegua</c:v>
                      </c:pt>
                      <c:pt idx="20">
                        <c:v>Apurímac</c:v>
                      </c:pt>
                      <c:pt idx="21">
                        <c:v>Ayacucho</c:v>
                      </c:pt>
                      <c:pt idx="22">
                        <c:v>Áncash</c:v>
                      </c:pt>
                      <c:pt idx="23">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'anemia nacional'!$C$31:$C$54</c15:sqref>
                        </c15:formulaRef>
                      </c:ext>
                    </c:extLst>
                    <c:numCache>
                      <c:formatCode>0.0</c:formatCode>
                      <c:ptCount val="24"/>
                      <c:pt idx="0">
                        <c:v>48.466684890571052</c:v>
                      </c:pt>
                      <c:pt idx="1">
                        <c:v>54.187689166816632</c:v>
                      </c:pt>
                      <c:pt idx="2">
                        <c:v>66.933969101362052</c:v>
                      </c:pt>
                      <c:pt idx="3">
                        <c:v>64.21260260064355</c:v>
                      </c:pt>
                      <c:pt idx="4">
                        <c:v>58.190540437336182</c:v>
                      </c:pt>
                      <c:pt idx="5">
                        <c:v>49.302025290008068</c:v>
                      </c:pt>
                      <c:pt idx="6">
                        <c:v>57.786291656595203</c:v>
                      </c:pt>
                      <c:pt idx="7">
                        <c:v>78.539078836386295</c:v>
                      </c:pt>
                      <c:pt idx="8">
                        <c:v>49.90041169356067</c:v>
                      </c:pt>
                      <c:pt idx="9">
                        <c:v>65.53786696730505</c:v>
                      </c:pt>
                      <c:pt idx="10">
                        <c:v>58.216053034019097</c:v>
                      </c:pt>
                      <c:pt idx="11">
                        <c:v>59.616557210773749</c:v>
                      </c:pt>
                      <c:pt idx="12">
                        <c:v>73.07009012447682</c:v>
                      </c:pt>
                      <c:pt idx="13">
                        <c:v>54.107487522727418</c:v>
                      </c:pt>
                      <c:pt idx="14">
                        <c:v>51.598838685980134</c:v>
                      </c:pt>
                      <c:pt idx="15">
                        <c:v>51.007744293182192</c:v>
                      </c:pt>
                      <c:pt idx="16">
                        <c:v>55.412720510170978</c:v>
                      </c:pt>
                      <c:pt idx="17">
                        <c:v>55.441484424811485</c:v>
                      </c:pt>
                      <c:pt idx="18">
                        <c:v>50.60615656223748</c:v>
                      </c:pt>
                      <c:pt idx="19">
                        <c:v>56.153058930021416</c:v>
                      </c:pt>
                      <c:pt idx="20">
                        <c:v>64.160440080428032</c:v>
                      </c:pt>
                      <c:pt idx="21">
                        <c:v>64.628052594709231</c:v>
                      </c:pt>
                      <c:pt idx="22">
                        <c:v>54.059033010594561</c:v>
                      </c:pt>
                      <c:pt idx="23">
                        <c:v>50.622876724796185</c:v>
                      </c:pt>
                    </c:numCache>
                  </c:numRef>
                </c:val>
                <c:extLst xmlns:c15="http://schemas.microsoft.com/office/drawing/2012/chart" xmlns:c16r2="http://schemas.microsoft.com/office/drawing/2015/06/chart">
                  <c:ext xmlns:c16="http://schemas.microsoft.com/office/drawing/2014/chart" uri="{C3380CC4-5D6E-409C-BE32-E72D297353CC}">
                    <c16:uniqueId val="{00000049-04B2-4EC5-AE64-E3DBCA6C885A}"/>
                  </c:ext>
                </c:extLst>
              </c15:ser>
            </c15:filteredBarSeries>
            <c15:filteredBarSeries>
              <c15:ser>
                <c:idx val="2"/>
                <c:order val="2"/>
                <c:tx>
                  <c:strRef>
                    <c:extLst xmlns:c15="http://schemas.microsoft.com/office/drawing/2012/chart" xmlns:c16r2="http://schemas.microsoft.com/office/drawing/2015/06/chart">
                      <c:ext xmlns:c15="http://schemas.microsoft.com/office/drawing/2012/chart" uri="{02D57815-91ED-43cb-92C2-25804820EDAC}">
                        <c15:formulaRef>
                          <c15:sqref>'anemia nacional'!$D$30</c15:sqref>
                        </c15:formulaRef>
                      </c:ext>
                    </c:extLst>
                    <c:strCache>
                      <c:ptCount val="1"/>
                      <c:pt idx="0">
                        <c:v>2009</c:v>
                      </c:pt>
                    </c:strCache>
                  </c:strRef>
                </c:tx>
                <c:spPr>
                  <a:gradFill rotWithShape="1">
                    <a:gsLst>
                      <a:gs pos="0">
                        <a:schemeClr val="accent1">
                          <a:shade val="90000"/>
                          <a:shade val="51000"/>
                          <a:satMod val="130000"/>
                        </a:schemeClr>
                      </a:gs>
                      <a:gs pos="80000">
                        <a:schemeClr val="accent1">
                          <a:shade val="90000"/>
                          <a:shade val="93000"/>
                          <a:satMod val="130000"/>
                        </a:schemeClr>
                      </a:gs>
                      <a:gs pos="100000">
                        <a:schemeClr val="accent1">
                          <a:shade val="9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'anemia nacional'!$A$31:$A$54</c15:sqref>
                        </c15:formulaRef>
                      </c:ext>
                    </c:extLst>
                    <c:strCache>
                      <c:ptCount val="24"/>
                      <c:pt idx="0">
                        <c:v>Amazonas</c:v>
                      </c:pt>
                      <c:pt idx="1">
                        <c:v>Cajamarca</c:v>
                      </c:pt>
                      <c:pt idx="2">
                        <c:v>Huancavelica</c:v>
                      </c:pt>
                      <c:pt idx="3">
                        <c:v>Madre de Dios</c:v>
                      </c:pt>
                      <c:pt idx="4">
                        <c:v>Junín</c:v>
                      </c:pt>
                      <c:pt idx="5">
                        <c:v>Piura</c:v>
                      </c:pt>
                      <c:pt idx="6">
                        <c:v>La Libertad</c:v>
                      </c:pt>
                      <c:pt idx="7">
                        <c:v>Puno</c:v>
                      </c:pt>
                      <c:pt idx="8">
                        <c:v>Ucayali</c:v>
                      </c:pt>
                      <c:pt idx="9">
                        <c:v>Pasco</c:v>
                      </c:pt>
                      <c:pt idx="10">
                        <c:v>Tumbes</c:v>
                      </c:pt>
                      <c:pt idx="11">
                        <c:v>Loreto</c:v>
                      </c:pt>
                      <c:pt idx="12">
                        <c:v>Cusco</c:v>
                      </c:pt>
                      <c:pt idx="13">
                        <c:v>San Martín</c:v>
                      </c:pt>
                      <c:pt idx="14">
                        <c:v>Tacna</c:v>
                      </c:pt>
                      <c:pt idx="15">
                        <c:v>Lima y Callao</c:v>
                      </c:pt>
                      <c:pt idx="16">
                        <c:v>Huánuco</c:v>
                      </c:pt>
                      <c:pt idx="17">
                        <c:v>Lambayeque</c:v>
                      </c:pt>
                      <c:pt idx="18">
                        <c:v>Arequipa</c:v>
                      </c:pt>
                      <c:pt idx="19">
                        <c:v>Moquegua</c:v>
                      </c:pt>
                      <c:pt idx="20">
                        <c:v>Apurímac</c:v>
                      </c:pt>
                      <c:pt idx="21">
                        <c:v>Ayacucho</c:v>
                      </c:pt>
                      <c:pt idx="22">
                        <c:v>Áncash</c:v>
                      </c:pt>
                      <c:pt idx="23">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'anemia nacional'!$D$31:$D$54</c15:sqref>
                        </c15:formulaRef>
                      </c:ext>
                    </c:extLst>
                    <c:numCache>
                      <c:formatCode>0.0</c:formatCode>
                      <c:ptCount val="24"/>
                      <c:pt idx="0">
                        <c:v>52.912429763626193</c:v>
                      </c:pt>
                      <c:pt idx="1">
                        <c:v>41.324856553812573</c:v>
                      </c:pt>
                      <c:pt idx="2">
                        <c:v>68.25904671890116</c:v>
                      </c:pt>
                      <c:pt idx="3">
                        <c:v>53.355415763800607</c:v>
                      </c:pt>
                      <c:pt idx="4">
                        <c:v>60.472382055926055</c:v>
                      </c:pt>
                      <c:pt idx="5">
                        <c:v>46.405579233899985</c:v>
                      </c:pt>
                      <c:pt idx="6">
                        <c:v>49.039238157201972</c:v>
                      </c:pt>
                      <c:pt idx="7">
                        <c:v>72.734251150059194</c:v>
                      </c:pt>
                      <c:pt idx="8">
                        <c:v>64.081972930107</c:v>
                      </c:pt>
                      <c:pt idx="9">
                        <c:v>66.557496948949108</c:v>
                      </c:pt>
                      <c:pt idx="10">
                        <c:v>50.784532849687238</c:v>
                      </c:pt>
                      <c:pt idx="11">
                        <c:v>45.202722527796908</c:v>
                      </c:pt>
                      <c:pt idx="12">
                        <c:v>76.334156399218301</c:v>
                      </c:pt>
                      <c:pt idx="13">
                        <c:v>32.320062332622939</c:v>
                      </c:pt>
                      <c:pt idx="14">
                        <c:v>48.55891678077495</c:v>
                      </c:pt>
                      <c:pt idx="15">
                        <c:v>42.982109544985491</c:v>
                      </c:pt>
                      <c:pt idx="16">
                        <c:v>53.136441047749891</c:v>
                      </c:pt>
                      <c:pt idx="17">
                        <c:v>30.783410921031638</c:v>
                      </c:pt>
                      <c:pt idx="18">
                        <c:v>59.021961439385819</c:v>
                      </c:pt>
                      <c:pt idx="19">
                        <c:v>58.348558430108831</c:v>
                      </c:pt>
                      <c:pt idx="20">
                        <c:v>66.08346505641957</c:v>
                      </c:pt>
                      <c:pt idx="21">
                        <c:v>54.372635296883821</c:v>
                      </c:pt>
                      <c:pt idx="22">
                        <c:v>52.618334919282617</c:v>
                      </c:pt>
                      <c:pt idx="23">
                        <c:v>44.937114413928342</c:v>
                      </c:pt>
                    </c:numCache>
                  </c:numRef>
                </c:val>
                <c:extLst xmlns:c15="http://schemas.microsoft.com/office/drawing/2012/chart" xmlns:c16r2="http://schemas.microsoft.com/office/drawing/2015/06/chart">
                  <c:ext xmlns:c16="http://schemas.microsoft.com/office/drawing/2014/chart" uri="{C3380CC4-5D6E-409C-BE32-E72D297353CC}">
                    <c16:uniqueId val="{0000004A-04B2-4EC5-AE64-E3DBCA6C885A}"/>
                  </c:ext>
                </c:extLst>
              </c15:ser>
            </c15:filteredBarSeries>
            <c15:filteredBarSeries>
              <c15:ser>
                <c:idx val="3"/>
                <c:order val="3"/>
                <c:tx>
                  <c:strRef>
                    <c:extLst xmlns:c15="http://schemas.microsoft.com/office/drawing/2012/chart" xmlns:c16r2="http://schemas.microsoft.com/office/drawing/2015/06/chart">
                      <c:ext xmlns:c15="http://schemas.microsoft.com/office/drawing/2012/chart" uri="{02D57815-91ED-43cb-92C2-25804820EDAC}">
                        <c15:formulaRef>
                          <c15:sqref>'anemia nacional'!$E$30</c15:sqref>
                        </c15:formulaRef>
                      </c:ext>
                    </c:extLst>
                    <c:strCache>
                      <c:ptCount val="1"/>
                      <c:pt idx="0">
                        <c:v>2010</c:v>
                      </c:pt>
                    </c:strCache>
                  </c:strRef>
                </c:tx>
                <c:spPr>
                  <a:gradFill rotWithShape="1">
                    <a:gsLst>
                      <a:gs pos="0">
                        <a:schemeClr val="accent1">
                          <a:tint val="90000"/>
                          <a:shade val="51000"/>
                          <a:satMod val="130000"/>
                        </a:schemeClr>
                      </a:gs>
                      <a:gs pos="80000">
                        <a:schemeClr val="accent1">
                          <a:tint val="90000"/>
                          <a:shade val="93000"/>
                          <a:satMod val="130000"/>
                        </a:schemeClr>
                      </a:gs>
                      <a:gs pos="100000">
                        <a:schemeClr val="accent1">
                          <a:tint val="9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'anemia nacional'!$A$31:$A$54</c15:sqref>
                        </c15:formulaRef>
                      </c:ext>
                    </c:extLst>
                    <c:strCache>
                      <c:ptCount val="24"/>
                      <c:pt idx="0">
                        <c:v>Amazonas</c:v>
                      </c:pt>
                      <c:pt idx="1">
                        <c:v>Cajamarca</c:v>
                      </c:pt>
                      <c:pt idx="2">
                        <c:v>Huancavelica</c:v>
                      </c:pt>
                      <c:pt idx="3">
                        <c:v>Madre de Dios</c:v>
                      </c:pt>
                      <c:pt idx="4">
                        <c:v>Junín</c:v>
                      </c:pt>
                      <c:pt idx="5">
                        <c:v>Piura</c:v>
                      </c:pt>
                      <c:pt idx="6">
                        <c:v>La Libertad</c:v>
                      </c:pt>
                      <c:pt idx="7">
                        <c:v>Puno</c:v>
                      </c:pt>
                      <c:pt idx="8">
                        <c:v>Ucayali</c:v>
                      </c:pt>
                      <c:pt idx="9">
                        <c:v>Pasco</c:v>
                      </c:pt>
                      <c:pt idx="10">
                        <c:v>Tumbes</c:v>
                      </c:pt>
                      <c:pt idx="11">
                        <c:v>Loreto</c:v>
                      </c:pt>
                      <c:pt idx="12">
                        <c:v>Cusco</c:v>
                      </c:pt>
                      <c:pt idx="13">
                        <c:v>San Martín</c:v>
                      </c:pt>
                      <c:pt idx="14">
                        <c:v>Tacna</c:v>
                      </c:pt>
                      <c:pt idx="15">
                        <c:v>Lima y Callao</c:v>
                      </c:pt>
                      <c:pt idx="16">
                        <c:v>Huánuco</c:v>
                      </c:pt>
                      <c:pt idx="17">
                        <c:v>Lambayeque</c:v>
                      </c:pt>
                      <c:pt idx="18">
                        <c:v>Arequipa</c:v>
                      </c:pt>
                      <c:pt idx="19">
                        <c:v>Moquegua</c:v>
                      </c:pt>
                      <c:pt idx="20">
                        <c:v>Apurímac</c:v>
                      </c:pt>
                      <c:pt idx="21">
                        <c:v>Ayacucho</c:v>
                      </c:pt>
                      <c:pt idx="22">
                        <c:v>Áncash</c:v>
                      </c:pt>
                      <c:pt idx="23">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'anemia nacional'!$E$31:$E$54</c15:sqref>
                        </c15:formulaRef>
                      </c:ext>
                    </c:extLst>
                    <c:numCache>
                      <c:formatCode>0.0</c:formatCode>
                      <c:ptCount val="24"/>
                      <c:pt idx="0">
                        <c:v>52.73923166355857</c:v>
                      </c:pt>
                      <c:pt idx="1">
                        <c:v>59.821074346291745</c:v>
                      </c:pt>
                      <c:pt idx="2">
                        <c:v>71.460078244969964</c:v>
                      </c:pt>
                      <c:pt idx="3">
                        <c:v>58.288154482139689</c:v>
                      </c:pt>
                      <c:pt idx="4">
                        <c:v>41.401544761761627</c:v>
                      </c:pt>
                      <c:pt idx="5">
                        <c:v>36.780040657186348</c:v>
                      </c:pt>
                      <c:pt idx="6">
                        <c:v>46.600449882144808</c:v>
                      </c:pt>
                      <c:pt idx="7">
                        <c:v>78.081216552284275</c:v>
                      </c:pt>
                      <c:pt idx="8">
                        <c:v>65.266031063788446</c:v>
                      </c:pt>
                      <c:pt idx="9">
                        <c:v>55.483704346592731</c:v>
                      </c:pt>
                      <c:pt idx="10">
                        <c:v>54.303489999339149</c:v>
                      </c:pt>
                      <c:pt idx="11">
                        <c:v>55.94827875844959</c:v>
                      </c:pt>
                      <c:pt idx="12">
                        <c:v>58.572084562932211</c:v>
                      </c:pt>
                      <c:pt idx="13">
                        <c:v>44.75054205658023</c:v>
                      </c:pt>
                      <c:pt idx="14">
                        <c:v>52.573681219176329</c:v>
                      </c:pt>
                      <c:pt idx="15">
                        <c:v>41.501587404533709</c:v>
                      </c:pt>
                      <c:pt idx="16">
                        <c:v>66.477937923045488</c:v>
                      </c:pt>
                      <c:pt idx="17">
                        <c:v>32.152281495161759</c:v>
                      </c:pt>
                      <c:pt idx="18">
                        <c:v>44.514832797595091</c:v>
                      </c:pt>
                      <c:pt idx="19">
                        <c:v>42.380560355197211</c:v>
                      </c:pt>
                      <c:pt idx="20">
                        <c:v>61.850773097016976</c:v>
                      </c:pt>
                      <c:pt idx="21">
                        <c:v>52.878539689392476</c:v>
                      </c:pt>
                      <c:pt idx="22">
                        <c:v>57.667510015124655</c:v>
                      </c:pt>
                      <c:pt idx="23">
                        <c:v>54.038139521801256</c:v>
                      </c:pt>
                    </c:numCache>
                  </c:numRef>
                </c:val>
                <c:extLst xmlns:c15="http://schemas.microsoft.com/office/drawing/2012/chart" xmlns:c16r2="http://schemas.microsoft.com/office/drawing/2015/06/chart">
                  <c:ext xmlns:c16="http://schemas.microsoft.com/office/drawing/2014/chart" uri="{C3380CC4-5D6E-409C-BE32-E72D297353CC}">
                    <c16:uniqueId val="{0000004B-04B2-4EC5-AE64-E3DBCA6C885A}"/>
                  </c:ext>
                </c:extLst>
              </c15:ser>
            </c15:filteredBarSeries>
            <c15:filteredBarSeries>
              <c15:ser>
                <c:idx val="4"/>
                <c:order val="4"/>
                <c:tx>
                  <c:strRef>
                    <c:extLst xmlns:c15="http://schemas.microsoft.com/office/drawing/2012/chart" xmlns:c16r2="http://schemas.microsoft.com/office/drawing/2015/06/chart">
                      <c:ext xmlns:c15="http://schemas.microsoft.com/office/drawing/2012/chart" uri="{02D57815-91ED-43cb-92C2-25804820EDAC}">
                        <c15:formulaRef>
                          <c15:sqref>'anemia nacional'!$F$30</c15:sqref>
                        </c15:formulaRef>
                      </c:ext>
                    </c:extLst>
                    <c:strCache>
                      <c:ptCount val="1"/>
                      <c:pt idx="0">
                        <c:v>2011</c:v>
                      </c:pt>
                    </c:strCache>
                  </c:strRef>
                </c:tx>
                <c:spPr>
                  <a:gradFill rotWithShape="1">
                    <a:gsLst>
                      <a:gs pos="0">
                        <a:schemeClr val="accent1">
                          <a:tint val="93000"/>
                          <a:shade val="51000"/>
                          <a:satMod val="130000"/>
                        </a:schemeClr>
                      </a:gs>
                      <a:gs pos="80000">
                        <a:schemeClr val="accent1">
                          <a:tint val="93000"/>
                          <a:shade val="93000"/>
                          <a:satMod val="130000"/>
                        </a:schemeClr>
                      </a:gs>
                      <a:gs pos="100000">
                        <a:schemeClr val="accent1">
                          <a:tint val="93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'anemia nacional'!$A$31:$A$54</c15:sqref>
                        </c15:formulaRef>
                      </c:ext>
                    </c:extLst>
                    <c:strCache>
                      <c:ptCount val="24"/>
                      <c:pt idx="0">
                        <c:v>Amazonas</c:v>
                      </c:pt>
                      <c:pt idx="1">
                        <c:v>Cajamarca</c:v>
                      </c:pt>
                      <c:pt idx="2">
                        <c:v>Huancavelica</c:v>
                      </c:pt>
                      <c:pt idx="3">
                        <c:v>Madre de Dios</c:v>
                      </c:pt>
                      <c:pt idx="4">
                        <c:v>Junín</c:v>
                      </c:pt>
                      <c:pt idx="5">
                        <c:v>Piura</c:v>
                      </c:pt>
                      <c:pt idx="6">
                        <c:v>La Libertad</c:v>
                      </c:pt>
                      <c:pt idx="7">
                        <c:v>Puno</c:v>
                      </c:pt>
                      <c:pt idx="8">
                        <c:v>Ucayali</c:v>
                      </c:pt>
                      <c:pt idx="9">
                        <c:v>Pasco</c:v>
                      </c:pt>
                      <c:pt idx="10">
                        <c:v>Tumbes</c:v>
                      </c:pt>
                      <c:pt idx="11">
                        <c:v>Loreto</c:v>
                      </c:pt>
                      <c:pt idx="12">
                        <c:v>Cusco</c:v>
                      </c:pt>
                      <c:pt idx="13">
                        <c:v>San Martín</c:v>
                      </c:pt>
                      <c:pt idx="14">
                        <c:v>Tacna</c:v>
                      </c:pt>
                      <c:pt idx="15">
                        <c:v>Lima y Callao</c:v>
                      </c:pt>
                      <c:pt idx="16">
                        <c:v>Huánuco</c:v>
                      </c:pt>
                      <c:pt idx="17">
                        <c:v>Lambayeque</c:v>
                      </c:pt>
                      <c:pt idx="18">
                        <c:v>Arequipa</c:v>
                      </c:pt>
                      <c:pt idx="19">
                        <c:v>Moquegua</c:v>
                      </c:pt>
                      <c:pt idx="20">
                        <c:v>Apurímac</c:v>
                      </c:pt>
                      <c:pt idx="21">
                        <c:v>Ayacucho</c:v>
                      </c:pt>
                      <c:pt idx="22">
                        <c:v>Áncash</c:v>
                      </c:pt>
                      <c:pt idx="23">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'anemia nacional'!$F$31:$F$54</c15:sqref>
                        </c15:formulaRef>
                      </c:ext>
                    </c:extLst>
                    <c:numCache>
                      <c:formatCode>0.0</c:formatCode>
                      <c:ptCount val="24"/>
                      <c:pt idx="0">
                        <c:v>41.737915305501765</c:v>
                      </c:pt>
                      <c:pt idx="1">
                        <c:v>45.030610856801303</c:v>
                      </c:pt>
                      <c:pt idx="2">
                        <c:v>48.674531236628461</c:v>
                      </c:pt>
                      <c:pt idx="3">
                        <c:v>59.161533201949624</c:v>
                      </c:pt>
                      <c:pt idx="4">
                        <c:v>57.18206866904525</c:v>
                      </c:pt>
                      <c:pt idx="5">
                        <c:v>36.620469314173704</c:v>
                      </c:pt>
                      <c:pt idx="6">
                        <c:v>32.409316595924068</c:v>
                      </c:pt>
                      <c:pt idx="7">
                        <c:v>71.105033085857158</c:v>
                      </c:pt>
                      <c:pt idx="8">
                        <c:v>49.464643780257774</c:v>
                      </c:pt>
                      <c:pt idx="9">
                        <c:v>53.151936138876977</c:v>
                      </c:pt>
                      <c:pt idx="10">
                        <c:v>40.479609195539496</c:v>
                      </c:pt>
                      <c:pt idx="11">
                        <c:v>55.451338286871874</c:v>
                      </c:pt>
                      <c:pt idx="12">
                        <c:v>64.090935977663406</c:v>
                      </c:pt>
                      <c:pt idx="13">
                        <c:v>33.547321903966271</c:v>
                      </c:pt>
                      <c:pt idx="14">
                        <c:v>48.477488615298284</c:v>
                      </c:pt>
                      <c:pt idx="15">
                        <c:v>27.530757793677029</c:v>
                      </c:pt>
                      <c:pt idx="16">
                        <c:v>53.334576745118682</c:v>
                      </c:pt>
                      <c:pt idx="17">
                        <c:v>44.762606667083681</c:v>
                      </c:pt>
                      <c:pt idx="18">
                        <c:v>36.734790592091812</c:v>
                      </c:pt>
                      <c:pt idx="19">
                        <c:v>45.413748294062458</c:v>
                      </c:pt>
                      <c:pt idx="20">
                        <c:v>47.399333992672439</c:v>
                      </c:pt>
                      <c:pt idx="21">
                        <c:v>41.51447351331354</c:v>
                      </c:pt>
                      <c:pt idx="22">
                        <c:v>42.248430829173401</c:v>
                      </c:pt>
                      <c:pt idx="23">
                        <c:v>46.803596667561223</c:v>
                      </c:pt>
                    </c:numCache>
                  </c:numRef>
                </c:val>
                <c:extLst xmlns:c15="http://schemas.microsoft.com/office/drawing/2012/chart" xmlns:c16r2="http://schemas.microsoft.com/office/drawing/2015/06/chart">
                  <c:ext xmlns:c16="http://schemas.microsoft.com/office/drawing/2014/chart" uri="{C3380CC4-5D6E-409C-BE32-E72D297353CC}">
                    <c16:uniqueId val="{0000004C-04B2-4EC5-AE64-E3DBCA6C885A}"/>
                  </c:ext>
                </c:extLst>
              </c15:ser>
            </c15:filteredBarSeries>
            <c15:filteredBarSeries>
              <c15:ser>
                <c:idx val="5"/>
                <c:order val="5"/>
                <c:tx>
                  <c:strRef>
                    <c:extLst xmlns:c15="http://schemas.microsoft.com/office/drawing/2012/chart" xmlns:c16r2="http://schemas.microsoft.com/office/drawing/2015/06/chart">
                      <c:ext xmlns:c15="http://schemas.microsoft.com/office/drawing/2012/chart" uri="{02D57815-91ED-43cb-92C2-25804820EDAC}">
                        <c15:formulaRef>
                          <c15:sqref>'anemia nacional'!$G$30</c15:sqref>
                        </c15:formulaRef>
                      </c:ext>
                    </c:extLst>
                    <c:strCache>
                      <c:ptCount val="1"/>
                      <c:pt idx="0">
                        <c:v>2012</c:v>
                      </c:pt>
                    </c:strCache>
                  </c:strRef>
                </c:tx>
                <c:spPr>
                  <a:gradFill rotWithShape="1">
                    <a:gsLst>
                      <a:gs pos="0">
                        <a:schemeClr val="accent1">
                          <a:tint val="50000"/>
                          <a:shade val="51000"/>
                          <a:satMod val="130000"/>
                        </a:schemeClr>
                      </a:gs>
                      <a:gs pos="80000">
                        <a:schemeClr val="accent1">
                          <a:tint val="50000"/>
                          <a:shade val="93000"/>
                          <a:satMod val="130000"/>
                        </a:schemeClr>
                      </a:gs>
                      <a:gs pos="100000">
                        <a:schemeClr val="accent1">
                          <a:tint val="5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'anemia nacional'!$A$31:$A$54</c15:sqref>
                        </c15:formulaRef>
                      </c:ext>
                    </c:extLst>
                    <c:strCache>
                      <c:ptCount val="24"/>
                      <c:pt idx="0">
                        <c:v>Amazonas</c:v>
                      </c:pt>
                      <c:pt idx="1">
                        <c:v>Cajamarca</c:v>
                      </c:pt>
                      <c:pt idx="2">
                        <c:v>Huancavelica</c:v>
                      </c:pt>
                      <c:pt idx="3">
                        <c:v>Madre de Dios</c:v>
                      </c:pt>
                      <c:pt idx="4">
                        <c:v>Junín</c:v>
                      </c:pt>
                      <c:pt idx="5">
                        <c:v>Piura</c:v>
                      </c:pt>
                      <c:pt idx="6">
                        <c:v>La Libertad</c:v>
                      </c:pt>
                      <c:pt idx="7">
                        <c:v>Puno</c:v>
                      </c:pt>
                      <c:pt idx="8">
                        <c:v>Ucayali</c:v>
                      </c:pt>
                      <c:pt idx="9">
                        <c:v>Pasco</c:v>
                      </c:pt>
                      <c:pt idx="10">
                        <c:v>Tumbes</c:v>
                      </c:pt>
                      <c:pt idx="11">
                        <c:v>Loreto</c:v>
                      </c:pt>
                      <c:pt idx="12">
                        <c:v>Cusco</c:v>
                      </c:pt>
                      <c:pt idx="13">
                        <c:v>San Martín</c:v>
                      </c:pt>
                      <c:pt idx="14">
                        <c:v>Tacna</c:v>
                      </c:pt>
                      <c:pt idx="15">
                        <c:v>Lima y Callao</c:v>
                      </c:pt>
                      <c:pt idx="16">
                        <c:v>Huánuco</c:v>
                      </c:pt>
                      <c:pt idx="17">
                        <c:v>Lambayeque</c:v>
                      </c:pt>
                      <c:pt idx="18">
                        <c:v>Arequipa</c:v>
                      </c:pt>
                      <c:pt idx="19">
                        <c:v>Moquegua</c:v>
                      </c:pt>
                      <c:pt idx="20">
                        <c:v>Apurímac</c:v>
                      </c:pt>
                      <c:pt idx="21">
                        <c:v>Ayacucho</c:v>
                      </c:pt>
                      <c:pt idx="22">
                        <c:v>Áncash</c:v>
                      </c:pt>
                      <c:pt idx="23">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'anemia nacional'!$G$31:$G$54</c15:sqref>
                        </c15:formulaRef>
                      </c:ext>
                    </c:extLst>
                    <c:numCache>
                      <c:formatCode>0.0</c:formatCode>
                      <c:ptCount val="24"/>
                      <c:pt idx="0">
                        <c:v>50.656277863738083</c:v>
                      </c:pt>
                      <c:pt idx="1">
                        <c:v>43.922076757750148</c:v>
                      </c:pt>
                      <c:pt idx="2">
                        <c:v>64.265691299992511</c:v>
                      </c:pt>
                      <c:pt idx="3">
                        <c:v>59.382273339139111</c:v>
                      </c:pt>
                      <c:pt idx="4">
                        <c:v>40.080133355109396</c:v>
                      </c:pt>
                      <c:pt idx="5">
                        <c:v>41.194142639250629</c:v>
                      </c:pt>
                      <c:pt idx="6">
                        <c:v>50.034484077497574</c:v>
                      </c:pt>
                      <c:pt idx="7">
                        <c:v>73.733248782066752</c:v>
                      </c:pt>
                      <c:pt idx="8">
                        <c:v>54.828764295940267</c:v>
                      </c:pt>
                      <c:pt idx="9">
                        <c:v>55.379458836493576</c:v>
                      </c:pt>
                      <c:pt idx="10">
                        <c:v>50.29723079176113</c:v>
                      </c:pt>
                      <c:pt idx="11">
                        <c:v>57.291526325780573</c:v>
                      </c:pt>
                      <c:pt idx="12">
                        <c:v>50.721182480431224</c:v>
                      </c:pt>
                      <c:pt idx="13">
                        <c:v>38.838294146497297</c:v>
                      </c:pt>
                      <c:pt idx="14">
                        <c:v>35.799699056369718</c:v>
                      </c:pt>
                      <c:pt idx="15">
                        <c:v>34.934225109062631</c:v>
                      </c:pt>
                      <c:pt idx="16">
                        <c:v>50.852592995012976</c:v>
                      </c:pt>
                      <c:pt idx="17">
                        <c:v>38.347154970889648</c:v>
                      </c:pt>
                      <c:pt idx="18">
                        <c:v>44.086427877749124</c:v>
                      </c:pt>
                      <c:pt idx="19">
                        <c:v>37.922767427581341</c:v>
                      </c:pt>
                      <c:pt idx="20">
                        <c:v>47.447202656982952</c:v>
                      </c:pt>
                      <c:pt idx="21">
                        <c:v>56.24129594311129</c:v>
                      </c:pt>
                      <c:pt idx="22">
                        <c:v>37.70940646100123</c:v>
                      </c:pt>
                      <c:pt idx="23">
                        <c:v>39.863882337121815</c:v>
                      </c:pt>
                    </c:numCache>
                  </c:numRef>
                </c:val>
                <c:extLst xmlns:c15="http://schemas.microsoft.com/office/drawing/2012/chart" xmlns:c16r2="http://schemas.microsoft.com/office/drawing/2015/06/chart">
                  <c:ext xmlns:c16="http://schemas.microsoft.com/office/drawing/2014/chart" uri="{C3380CC4-5D6E-409C-BE32-E72D297353CC}">
                    <c16:uniqueId val="{0000004D-04B2-4EC5-AE64-E3DBCA6C885A}"/>
                  </c:ext>
                </c:extLst>
              </c15:ser>
            </c15:filteredBarSeries>
            <c15:filteredBarSeries>
              <c15:ser>
                <c:idx val="6"/>
                <c:order val="6"/>
                <c:tx>
                  <c:strRef>
                    <c:extLst xmlns:c15="http://schemas.microsoft.com/office/drawing/2012/chart" xmlns:c16r2="http://schemas.microsoft.com/office/drawing/2015/06/chart">
                      <c:ext xmlns:c15="http://schemas.microsoft.com/office/drawing/2012/chart" uri="{02D57815-91ED-43cb-92C2-25804820EDAC}">
                        <c15:formulaRef>
                          <c15:sqref>'anemia nacional'!$H$30</c15:sqref>
                        </c15:formulaRef>
                      </c:ext>
                    </c:extLst>
                    <c:strCache>
                      <c:ptCount val="1"/>
                      <c:pt idx="0">
                        <c:v>2013</c:v>
                      </c:pt>
                    </c:strCache>
                  </c:strRef>
                </c:tx>
                <c:spPr>
                  <a:solidFill>
                    <a:schemeClr val="accent2">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0"/>
                  <c:invertIfNegative val="0"/>
                  <c:bubble3D val="0"/>
                  <c:spPr>
                    <a:solidFill>
                      <a:schemeClr val="accent3">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4F-04B2-4EC5-AE64-E3DBCA6C885A}"/>
                    </c:ext>
                  </c:extLst>
                </c:dPt>
                <c:dPt>
                  <c:idx val="1"/>
                  <c:invertIfNegative val="0"/>
                  <c:bubble3D val="0"/>
                  <c:spPr>
                    <a:solidFill>
                      <a:schemeClr val="accent3">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1-04B2-4EC5-AE64-E3DBCA6C885A}"/>
                    </c:ext>
                  </c:extLst>
                </c:dPt>
                <c:dPt>
                  <c:idx val="2"/>
                  <c:invertIfNegative val="0"/>
                  <c:bubble3D val="0"/>
                  <c:spPr>
                    <a:solidFill>
                      <a:schemeClr val="accent3">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3-04B2-4EC5-AE64-E3DBCA6C885A}"/>
                    </c:ext>
                  </c:extLst>
                </c:dPt>
                <c:dPt>
                  <c:idx val="3"/>
                  <c:invertIfNegative val="0"/>
                  <c:bubble3D val="0"/>
                  <c:spPr>
                    <a:solidFill>
                      <a:schemeClr val="accent3">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5-04B2-4EC5-AE64-E3DBCA6C885A}"/>
                    </c:ext>
                  </c:extLst>
                </c:dPt>
                <c:dPt>
                  <c:idx val="4"/>
                  <c:invertIfNegative val="0"/>
                  <c:bubble3D val="0"/>
                  <c:spPr>
                    <a:solidFill>
                      <a:schemeClr val="accent3">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7-04B2-4EC5-AE64-E3DBCA6C885A}"/>
                    </c:ext>
                  </c:extLst>
                </c:dPt>
                <c:dPt>
                  <c:idx val="5"/>
                  <c:invertIfNegative val="0"/>
                  <c:bubble3D val="0"/>
                  <c:spPr>
                    <a:solidFill>
                      <a:schemeClr val="accent3">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9-04B2-4EC5-AE64-E3DBCA6C885A}"/>
                    </c:ext>
                  </c:extLst>
                </c:dPt>
                <c:dPt>
                  <c:idx val="6"/>
                  <c:invertIfNegative val="0"/>
                  <c:bubble3D val="0"/>
                  <c:spPr>
                    <a:solidFill>
                      <a:schemeClr val="accent3">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B-04B2-4EC5-AE64-E3DBCA6C885A}"/>
                    </c:ext>
                  </c:extLst>
                </c:dPt>
                <c:dPt>
                  <c:idx val="7"/>
                  <c:invertIfNegative val="0"/>
                  <c:bubble3D val="0"/>
                  <c:spPr>
                    <a:solidFill>
                      <a:schemeClr val="accent3">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D-04B2-4EC5-AE64-E3DBCA6C885A}"/>
                    </c:ext>
                  </c:extLst>
                </c:dPt>
                <c:dPt>
                  <c:idx val="9"/>
                  <c:invertIfNegative val="0"/>
                  <c:bubble3D val="0"/>
                  <c:spPr>
                    <a:solidFill>
                      <a:srgbClr val="F2EB8E"/>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F-04B2-4EC5-AE64-E3DBCA6C885A}"/>
                    </c:ext>
                  </c:extLst>
                </c:dPt>
                <c:dPt>
                  <c:idx val="10"/>
                  <c:invertIfNegative val="0"/>
                  <c:bubble3D val="0"/>
                  <c:spPr>
                    <a:solidFill>
                      <a:srgbClr val="F2EB8E"/>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61-04B2-4EC5-AE64-E3DBCA6C885A}"/>
                    </c:ext>
                  </c:extLst>
                </c:dPt>
                <c:dPt>
                  <c:idx val="11"/>
                  <c:invertIfNegative val="0"/>
                  <c:bubble3D val="0"/>
                  <c:spPr>
                    <a:solidFill>
                      <a:srgbClr val="F2EB8E"/>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63-04B2-4EC5-AE64-E3DBCA6C885A}"/>
                    </c:ext>
                  </c:extLst>
                </c:dPt>
                <c:dPt>
                  <c:idx val="12"/>
                  <c:invertIfNegative val="0"/>
                  <c:bubble3D val="0"/>
                  <c:spPr>
                    <a:solidFill>
                      <a:srgbClr val="F2EB8E"/>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65-04B2-4EC5-AE64-E3DBCA6C885A}"/>
                    </c:ext>
                  </c:extLst>
                </c:dPt>
                <c:dLbls>
                  <c:spPr>
                    <a:noFill/>
                    <a:ln>
                      <a:noFill/>
                    </a:ln>
                    <a:effectLst/>
                  </c:spPr>
                  <c:txPr>
                    <a:bodyPr rot="-5400000" spcFirstLastPara="1" vertOverflow="ellipsis" wrap="square" lIns="38100" tIns="19050" rIns="38100" bIns="19050" anchor="ctr" anchorCtr="1">
                      <a:spAutoFit/>
                    </a:bodyPr>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'anemia nacional'!$A$31:$A$54</c15:sqref>
                        </c15:formulaRef>
                      </c:ext>
                    </c:extLst>
                    <c:strCache>
                      <c:ptCount val="24"/>
                      <c:pt idx="0">
                        <c:v>Amazonas</c:v>
                      </c:pt>
                      <c:pt idx="1">
                        <c:v>Cajamarca</c:v>
                      </c:pt>
                      <c:pt idx="2">
                        <c:v>Huancavelica</c:v>
                      </c:pt>
                      <c:pt idx="3">
                        <c:v>Madre de Dios</c:v>
                      </c:pt>
                      <c:pt idx="4">
                        <c:v>Junín</c:v>
                      </c:pt>
                      <c:pt idx="5">
                        <c:v>Piura</c:v>
                      </c:pt>
                      <c:pt idx="6">
                        <c:v>La Libertad</c:v>
                      </c:pt>
                      <c:pt idx="7">
                        <c:v>Puno</c:v>
                      </c:pt>
                      <c:pt idx="8">
                        <c:v>Ucayali</c:v>
                      </c:pt>
                      <c:pt idx="9">
                        <c:v>Pasco</c:v>
                      </c:pt>
                      <c:pt idx="10">
                        <c:v>Tumbes</c:v>
                      </c:pt>
                      <c:pt idx="11">
                        <c:v>Loreto</c:v>
                      </c:pt>
                      <c:pt idx="12">
                        <c:v>Cusco</c:v>
                      </c:pt>
                      <c:pt idx="13">
                        <c:v>San Martín</c:v>
                      </c:pt>
                      <c:pt idx="14">
                        <c:v>Tacna</c:v>
                      </c:pt>
                      <c:pt idx="15">
                        <c:v>Lima y Callao</c:v>
                      </c:pt>
                      <c:pt idx="16">
                        <c:v>Huánuco</c:v>
                      </c:pt>
                      <c:pt idx="17">
                        <c:v>Lambayeque</c:v>
                      </c:pt>
                      <c:pt idx="18">
                        <c:v>Arequipa</c:v>
                      </c:pt>
                      <c:pt idx="19">
                        <c:v>Moquegua</c:v>
                      </c:pt>
                      <c:pt idx="20">
                        <c:v>Apurímac</c:v>
                      </c:pt>
                      <c:pt idx="21">
                        <c:v>Ayacucho</c:v>
                      </c:pt>
                      <c:pt idx="22">
                        <c:v>Áncash</c:v>
                      </c:pt>
                      <c:pt idx="23">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'anemia nacional'!$H$31:$H$54</c15:sqref>
                        </c15:formulaRef>
                      </c:ext>
                    </c:extLst>
                    <c:numCache>
                      <c:formatCode>0.0</c:formatCode>
                      <c:ptCount val="24"/>
                      <c:pt idx="0">
                        <c:v>47.2</c:v>
                      </c:pt>
                      <c:pt idx="1">
                        <c:v>50.5</c:v>
                      </c:pt>
                      <c:pt idx="2">
                        <c:v>54.3</c:v>
                      </c:pt>
                      <c:pt idx="3">
                        <c:v>61.3</c:v>
                      </c:pt>
                      <c:pt idx="4">
                        <c:v>62.6</c:v>
                      </c:pt>
                      <c:pt idx="5">
                        <c:v>43.9</c:v>
                      </c:pt>
                      <c:pt idx="6">
                        <c:v>45</c:v>
                      </c:pt>
                      <c:pt idx="7">
                        <c:v>79.099999999999994</c:v>
                      </c:pt>
                      <c:pt idx="8">
                        <c:v>53.6</c:v>
                      </c:pt>
                      <c:pt idx="9">
                        <c:v>59</c:v>
                      </c:pt>
                      <c:pt idx="10">
                        <c:v>54.8</c:v>
                      </c:pt>
                      <c:pt idx="11">
                        <c:v>57.4</c:v>
                      </c:pt>
                      <c:pt idx="12">
                        <c:v>56</c:v>
                      </c:pt>
                      <c:pt idx="13">
                        <c:v>31.7</c:v>
                      </c:pt>
                      <c:pt idx="14">
                        <c:v>50.3</c:v>
                      </c:pt>
                      <c:pt idx="15">
                        <c:v>39.4</c:v>
                      </c:pt>
                      <c:pt idx="16">
                        <c:v>53.2</c:v>
                      </c:pt>
                      <c:pt idx="17">
                        <c:v>41</c:v>
                      </c:pt>
                      <c:pt idx="18">
                        <c:v>39.4</c:v>
                      </c:pt>
                      <c:pt idx="19">
                        <c:v>28.4</c:v>
                      </c:pt>
                      <c:pt idx="20">
                        <c:v>48.4</c:v>
                      </c:pt>
                      <c:pt idx="21">
                        <c:v>54.3</c:v>
                      </c:pt>
                      <c:pt idx="22">
                        <c:v>39.799999999999997</c:v>
                      </c:pt>
                      <c:pt idx="23">
                        <c:v>36.799999999999997</c:v>
                      </c:pt>
                    </c:numCache>
                  </c:numRef>
                </c:val>
                <c:extLst xmlns:c15="http://schemas.microsoft.com/office/drawing/2012/chart" xmlns:c16r2="http://schemas.microsoft.com/office/drawing/2015/06/chart">
                  <c:ext xmlns:c16="http://schemas.microsoft.com/office/drawing/2014/chart" uri="{C3380CC4-5D6E-409C-BE32-E72D297353CC}">
                    <c16:uniqueId val="{00000066-04B2-4EC5-AE64-E3DBCA6C885A}"/>
                  </c:ext>
                </c:extLst>
              </c15:ser>
            </c15:filteredBarSeries>
          </c:ext>
        </c:extLst>
      </c:barChart>
      <c:catAx>
        <c:axId val="221538096"/>
        <c:scaling>
          <c:orientation val="minMax"/>
        </c:scaling>
        <c:delete val="0"/>
        <c:axPos val="b"/>
        <c:numFmt formatCode="General" sourceLinked="1"/>
        <c:majorTickMark val="none"/>
        <c:minorTickMark val="none"/>
        <c:tickLblPos val="low"/>
        <c:spPr>
          <a:noFill/>
          <a:ln w="12700" cap="flat" cmpd="sng" algn="ctr">
            <a:solidFill>
              <a:schemeClr val="tx1">
                <a:lumMod val="15000"/>
                <a:lumOff val="85000"/>
              </a:schemeClr>
            </a:solidFill>
            <a:round/>
          </a:ln>
          <a:effectLst/>
        </c:spPr>
        <c:txPr>
          <a:bodyPr rot="-5400000" spcFirstLastPara="1" vertOverflow="ellipsis" wrap="square" anchor="ctr" anchorCtr="1"/>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crossAx val="221554864"/>
        <c:crosses val="autoZero"/>
        <c:auto val="1"/>
        <c:lblAlgn val="ctr"/>
        <c:lblOffset val="100"/>
        <c:noMultiLvlLbl val="0"/>
      </c:catAx>
      <c:valAx>
        <c:axId val="221554864"/>
        <c:scaling>
          <c:orientation val="minMax"/>
        </c:scaling>
        <c:delete val="1"/>
        <c:axPos val="l"/>
        <c:numFmt formatCode="0.0" sourceLinked="0"/>
        <c:majorTickMark val="none"/>
        <c:minorTickMark val="none"/>
        <c:tickLblPos val="nextTo"/>
        <c:crossAx val="221538096"/>
        <c:crosses val="autoZero"/>
        <c:crossBetween val="between"/>
      </c:val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PE"/>
        </a:p>
      </c:txPr>
    </c:legend>
    <c:plotVisOnly val="1"/>
    <c:dispBlanksAs val="gap"/>
    <c:showDLblsOverMax val="0"/>
  </c:chart>
  <c:spPr>
    <a:noFill/>
    <a:ln>
      <a:noFill/>
    </a:ln>
    <a:effectLst/>
  </c:spPr>
  <c:txPr>
    <a:bodyPr/>
    <a:lstStyle/>
    <a:p>
      <a:pPr>
        <a:defRPr sz="1200" b="1">
          <a:solidFill>
            <a:sysClr val="windowText" lastClr="000000"/>
          </a:solidFill>
          <a:latin typeface="Arial Narrow" panose="020B0606020202030204" pitchFamily="34" charset="0"/>
        </a:defRPr>
      </a:pPr>
      <a:endParaRPr lang="es-PE"/>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s-ES"/>
  <c:roundedCorners val="1"/>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manualLayout>
          <c:layoutTarget val="inner"/>
          <c:xMode val="edge"/>
          <c:yMode val="edge"/>
          <c:x val="0"/>
          <c:y val="0.10891521207631076"/>
          <c:w val="0.96561156701836659"/>
          <c:h val="0.67366314040805342"/>
        </c:manualLayout>
      </c:layout>
      <c:barChart>
        <c:barDir val="col"/>
        <c:grouping val="clustered"/>
        <c:varyColors val="0"/>
        <c:ser>
          <c:idx val="1"/>
          <c:order val="0"/>
          <c:tx>
            <c:strRef>
              <c:f>'anemia nacional'!$B$1</c:f>
              <c:strCache>
                <c:ptCount val="1"/>
                <c:pt idx="0">
                  <c:v>2000</c:v>
                </c:pt>
              </c:strCache>
              <c:extLst xmlns:c15="http://schemas.microsoft.com/office/drawing/2012/chart"/>
            </c:strRef>
          </c:tx>
          <c:spPr>
            <a:gradFill rotWithShape="1">
              <a:gsLst>
                <a:gs pos="0">
                  <a:schemeClr val="accent1">
                    <a:shade val="55000"/>
                    <a:shade val="51000"/>
                    <a:satMod val="130000"/>
                  </a:schemeClr>
                </a:gs>
                <a:gs pos="80000">
                  <a:schemeClr val="accent1">
                    <a:shade val="55000"/>
                    <a:shade val="93000"/>
                    <a:satMod val="130000"/>
                  </a:schemeClr>
                </a:gs>
                <a:gs pos="100000">
                  <a:schemeClr val="accent1">
                    <a:shade val="55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dLbl>
              <c:idx val="0"/>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2"/>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3"/>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4"/>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5"/>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6"/>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7"/>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8"/>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9"/>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0"/>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1"/>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2"/>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3"/>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4"/>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5"/>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6"/>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7"/>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8"/>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9"/>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20"/>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21"/>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22"/>
              <c:layout>
                <c:manualLayout>
                  <c:x val="-1.0144927536231883E-2"/>
                  <c:y val="-2.40456845285711E-3"/>
                </c:manualLayout>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23"/>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0"/>
            <c:showCatName val="0"/>
            <c:showSerName val="0"/>
            <c:showPercent val="0"/>
            <c:showBubbleSize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'anemia nacional'!$A$2:$A$25</c:f>
              <c:strCache>
                <c:ptCount val="24"/>
                <c:pt idx="0">
                  <c:v>Tacna</c:v>
                </c:pt>
                <c:pt idx="1">
                  <c:v>Piura</c:v>
                </c:pt>
                <c:pt idx="2">
                  <c:v>Lambayeque</c:v>
                </c:pt>
                <c:pt idx="3">
                  <c:v>Cajamarca</c:v>
                </c:pt>
                <c:pt idx="4">
                  <c:v>Cusco</c:v>
                </c:pt>
                <c:pt idx="5">
                  <c:v>Lima y Callao</c:v>
                </c:pt>
                <c:pt idx="6">
                  <c:v>Áncash</c:v>
                </c:pt>
                <c:pt idx="7">
                  <c:v>Huánuco</c:v>
                </c:pt>
                <c:pt idx="8">
                  <c:v>Tumbes</c:v>
                </c:pt>
                <c:pt idx="9">
                  <c:v>Amazonas</c:v>
                </c:pt>
                <c:pt idx="10">
                  <c:v>La Libertad</c:v>
                </c:pt>
                <c:pt idx="11">
                  <c:v>Junín</c:v>
                </c:pt>
                <c:pt idx="12">
                  <c:v>Huancavelica</c:v>
                </c:pt>
                <c:pt idx="13">
                  <c:v>Arequipa</c:v>
                </c:pt>
                <c:pt idx="14">
                  <c:v>Ayacucho</c:v>
                </c:pt>
                <c:pt idx="15">
                  <c:v>Moquegua</c:v>
                </c:pt>
                <c:pt idx="16">
                  <c:v>Madre de Dios</c:v>
                </c:pt>
                <c:pt idx="17">
                  <c:v>Apurímac</c:v>
                </c:pt>
                <c:pt idx="18">
                  <c:v>Ucayali</c:v>
                </c:pt>
                <c:pt idx="19">
                  <c:v>Puno</c:v>
                </c:pt>
                <c:pt idx="20">
                  <c:v>Pasco</c:v>
                </c:pt>
                <c:pt idx="21">
                  <c:v>San Martín</c:v>
                </c:pt>
                <c:pt idx="22">
                  <c:v>Loreto</c:v>
                </c:pt>
                <c:pt idx="23">
                  <c:v>Ica</c:v>
                </c:pt>
              </c:strCache>
              <c:extLst xmlns:c15="http://schemas.microsoft.com/office/drawing/2012/chart"/>
            </c:strRef>
          </c:cat>
          <c:val>
            <c:numRef>
              <c:f>'anemia nacional'!$B$2:$B$25</c:f>
              <c:numCache>
                <c:formatCode>0.0</c:formatCode>
                <c:ptCount val="24"/>
                <c:pt idx="0">
                  <c:v>73.900000000000006</c:v>
                </c:pt>
                <c:pt idx="1">
                  <c:v>68.400000000000006</c:v>
                </c:pt>
                <c:pt idx="2">
                  <c:v>66.7</c:v>
                </c:pt>
                <c:pt idx="3">
                  <c:v>64.400000000000006</c:v>
                </c:pt>
                <c:pt idx="4">
                  <c:v>79.400000000000006</c:v>
                </c:pt>
                <c:pt idx="5">
                  <c:v>59.1</c:v>
                </c:pt>
                <c:pt idx="6">
                  <c:v>72.2</c:v>
                </c:pt>
                <c:pt idx="7">
                  <c:v>64.2</c:v>
                </c:pt>
                <c:pt idx="8">
                  <c:v>66.7</c:v>
                </c:pt>
                <c:pt idx="9">
                  <c:v>60</c:v>
                </c:pt>
                <c:pt idx="10">
                  <c:v>45.5</c:v>
                </c:pt>
                <c:pt idx="11">
                  <c:v>65.3</c:v>
                </c:pt>
                <c:pt idx="12">
                  <c:v>64.2</c:v>
                </c:pt>
                <c:pt idx="13">
                  <c:v>51.6</c:v>
                </c:pt>
                <c:pt idx="14">
                  <c:v>58.3</c:v>
                </c:pt>
                <c:pt idx="15">
                  <c:v>47.1</c:v>
                </c:pt>
                <c:pt idx="16">
                  <c:v>64.2</c:v>
                </c:pt>
                <c:pt idx="17">
                  <c:v>60</c:v>
                </c:pt>
                <c:pt idx="18">
                  <c:v>56</c:v>
                </c:pt>
                <c:pt idx="19">
                  <c:v>77.5</c:v>
                </c:pt>
                <c:pt idx="20">
                  <c:v>55.3</c:v>
                </c:pt>
                <c:pt idx="21">
                  <c:v>38.5</c:v>
                </c:pt>
                <c:pt idx="22">
                  <c:v>47.6</c:v>
                </c:pt>
                <c:pt idx="23">
                  <c:v>29.6</c:v>
                </c:pt>
              </c:numCache>
              <c:extLst xmlns:c15="http://schemas.microsoft.com/office/drawing/2012/chart"/>
            </c:numRef>
          </c:val>
        </c:ser>
        <c:ser>
          <c:idx val="8"/>
          <c:order val="8"/>
          <c:tx>
            <c:strRef>
              <c:f>'anemia nacional'!$J$1</c:f>
              <c:strCache>
                <c:ptCount val="1"/>
                <c:pt idx="0">
                  <c:v>2015</c:v>
                </c:pt>
              </c:strCache>
            </c:strRef>
          </c:tx>
          <c:spPr>
            <a:gradFill rotWithShape="1">
              <a:gsLst>
                <a:gs pos="0">
                  <a:schemeClr val="accent1">
                    <a:tint val="56000"/>
                    <a:shade val="51000"/>
                    <a:satMod val="130000"/>
                  </a:schemeClr>
                </a:gs>
                <a:gs pos="80000">
                  <a:schemeClr val="accent1">
                    <a:tint val="56000"/>
                    <a:shade val="93000"/>
                    <a:satMod val="130000"/>
                  </a:schemeClr>
                </a:gs>
                <a:gs pos="100000">
                  <a:schemeClr val="accent1">
                    <a:tint val="56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tx1">
                        <a:lumMod val="65000"/>
                        <a:lumOff val="35000"/>
                      </a:schemeClr>
                    </a:solidFill>
                    <a:latin typeface="Arial Narrow" panose="020B0606020202030204" pitchFamily="34" charset="0"/>
                    <a:ea typeface="+mn-ea"/>
                    <a:cs typeface="+mn-cs"/>
                  </a:defRPr>
                </a:pPr>
                <a:endParaRPr lang="es-PE"/>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'anemia nacional'!$A$2:$A$25</c:f>
              <c:strCache>
                <c:ptCount val="24"/>
                <c:pt idx="0">
                  <c:v>Tacna</c:v>
                </c:pt>
                <c:pt idx="1">
                  <c:v>Piura</c:v>
                </c:pt>
                <c:pt idx="2">
                  <c:v>Lambayeque</c:v>
                </c:pt>
                <c:pt idx="3">
                  <c:v>Cajamarca</c:v>
                </c:pt>
                <c:pt idx="4">
                  <c:v>Cusco</c:v>
                </c:pt>
                <c:pt idx="5">
                  <c:v>Lima y Callao</c:v>
                </c:pt>
                <c:pt idx="6">
                  <c:v>Áncash</c:v>
                </c:pt>
                <c:pt idx="7">
                  <c:v>Huánuco</c:v>
                </c:pt>
                <c:pt idx="8">
                  <c:v>Tumbes</c:v>
                </c:pt>
                <c:pt idx="9">
                  <c:v>Amazonas</c:v>
                </c:pt>
                <c:pt idx="10">
                  <c:v>La Libertad</c:v>
                </c:pt>
                <c:pt idx="11">
                  <c:v>Junín</c:v>
                </c:pt>
                <c:pt idx="12">
                  <c:v>Huancavelica</c:v>
                </c:pt>
                <c:pt idx="13">
                  <c:v>Arequipa</c:v>
                </c:pt>
                <c:pt idx="14">
                  <c:v>Ayacucho</c:v>
                </c:pt>
                <c:pt idx="15">
                  <c:v>Moquegua</c:v>
                </c:pt>
                <c:pt idx="16">
                  <c:v>Madre de Dios</c:v>
                </c:pt>
                <c:pt idx="17">
                  <c:v>Apurímac</c:v>
                </c:pt>
                <c:pt idx="18">
                  <c:v>Ucayali</c:v>
                </c:pt>
                <c:pt idx="19">
                  <c:v>Puno</c:v>
                </c:pt>
                <c:pt idx="20">
                  <c:v>Pasco</c:v>
                </c:pt>
                <c:pt idx="21">
                  <c:v>San Martín</c:v>
                </c:pt>
                <c:pt idx="22">
                  <c:v>Loreto</c:v>
                </c:pt>
                <c:pt idx="23">
                  <c:v>Ica</c:v>
                </c:pt>
              </c:strCache>
            </c:strRef>
          </c:cat>
          <c:val>
            <c:numRef>
              <c:f>'anemia nacional'!$J$2:$J$25</c:f>
              <c:numCache>
                <c:formatCode>0.0</c:formatCode>
                <c:ptCount val="24"/>
                <c:pt idx="0">
                  <c:v>38.9</c:v>
                </c:pt>
                <c:pt idx="1">
                  <c:v>35.9</c:v>
                </c:pt>
                <c:pt idx="2">
                  <c:v>36</c:v>
                </c:pt>
                <c:pt idx="3">
                  <c:v>35.5</c:v>
                </c:pt>
                <c:pt idx="4">
                  <c:v>53.1</c:v>
                </c:pt>
                <c:pt idx="5">
                  <c:v>36.799999999999997</c:v>
                </c:pt>
                <c:pt idx="6">
                  <c:v>50.8</c:v>
                </c:pt>
                <c:pt idx="7">
                  <c:v>42.9</c:v>
                </c:pt>
                <c:pt idx="8">
                  <c:v>48.4</c:v>
                </c:pt>
                <c:pt idx="9">
                  <c:v>45.1</c:v>
                </c:pt>
                <c:pt idx="10">
                  <c:v>34</c:v>
                </c:pt>
                <c:pt idx="11">
                  <c:v>53.9</c:v>
                </c:pt>
                <c:pt idx="12">
                  <c:v>53.4</c:v>
                </c:pt>
                <c:pt idx="13">
                  <c:v>42</c:v>
                </c:pt>
                <c:pt idx="14">
                  <c:v>50.1</c:v>
                </c:pt>
                <c:pt idx="15">
                  <c:v>39.299999999999997</c:v>
                </c:pt>
                <c:pt idx="16">
                  <c:v>58.2</c:v>
                </c:pt>
                <c:pt idx="17">
                  <c:v>56.8</c:v>
                </c:pt>
                <c:pt idx="18">
                  <c:v>54.3</c:v>
                </c:pt>
                <c:pt idx="19">
                  <c:v>76</c:v>
                </c:pt>
                <c:pt idx="20">
                  <c:v>56.1</c:v>
                </c:pt>
                <c:pt idx="21">
                  <c:v>44.7</c:v>
                </c:pt>
                <c:pt idx="22">
                  <c:v>55.6</c:v>
                </c:pt>
                <c:pt idx="23">
                  <c:v>44.6</c:v>
                </c:pt>
              </c:numCache>
            </c:numRef>
          </c:val>
        </c:ser>
        <c:ser>
          <c:idx val="9"/>
          <c:order val="9"/>
          <c:tx>
            <c:strRef>
              <c:f>'anemia nacional'!$K$1</c:f>
              <c:strCache>
                <c:ptCount val="1"/>
                <c:pt idx="0">
                  <c:v>Diferencia</c:v>
                </c:pt>
              </c:strCache>
            </c:strRef>
          </c:tx>
          <c:spPr>
            <a:solidFill>
              <a:schemeClr val="accent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solidFill>
                    <a:latin typeface="+mn-lt"/>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'anemia nacional'!$A$2:$A$25</c:f>
              <c:strCache>
                <c:ptCount val="24"/>
                <c:pt idx="0">
                  <c:v>Tacna</c:v>
                </c:pt>
                <c:pt idx="1">
                  <c:v>Piura</c:v>
                </c:pt>
                <c:pt idx="2">
                  <c:v>Lambayeque</c:v>
                </c:pt>
                <c:pt idx="3">
                  <c:v>Cajamarca</c:v>
                </c:pt>
                <c:pt idx="4">
                  <c:v>Cusco</c:v>
                </c:pt>
                <c:pt idx="5">
                  <c:v>Lima y Callao</c:v>
                </c:pt>
                <c:pt idx="6">
                  <c:v>Áncash</c:v>
                </c:pt>
                <c:pt idx="7">
                  <c:v>Huánuco</c:v>
                </c:pt>
                <c:pt idx="8">
                  <c:v>Tumbes</c:v>
                </c:pt>
                <c:pt idx="9">
                  <c:v>Amazonas</c:v>
                </c:pt>
                <c:pt idx="10">
                  <c:v>La Libertad</c:v>
                </c:pt>
                <c:pt idx="11">
                  <c:v>Junín</c:v>
                </c:pt>
                <c:pt idx="12">
                  <c:v>Huancavelica</c:v>
                </c:pt>
                <c:pt idx="13">
                  <c:v>Arequipa</c:v>
                </c:pt>
                <c:pt idx="14">
                  <c:v>Ayacucho</c:v>
                </c:pt>
                <c:pt idx="15">
                  <c:v>Moquegua</c:v>
                </c:pt>
                <c:pt idx="16">
                  <c:v>Madre de Dios</c:v>
                </c:pt>
                <c:pt idx="17">
                  <c:v>Apurímac</c:v>
                </c:pt>
                <c:pt idx="18">
                  <c:v>Ucayali</c:v>
                </c:pt>
                <c:pt idx="19">
                  <c:v>Puno</c:v>
                </c:pt>
                <c:pt idx="20">
                  <c:v>Pasco</c:v>
                </c:pt>
                <c:pt idx="21">
                  <c:v>San Martín</c:v>
                </c:pt>
                <c:pt idx="22">
                  <c:v>Loreto</c:v>
                </c:pt>
                <c:pt idx="23">
                  <c:v>Ica</c:v>
                </c:pt>
              </c:strCache>
            </c:strRef>
          </c:cat>
          <c:val>
            <c:numRef>
              <c:f>'anemia nacional'!$K$2:$K$25</c:f>
              <c:numCache>
                <c:formatCode>0.0</c:formatCode>
                <c:ptCount val="24"/>
                <c:pt idx="0">
                  <c:v>-35.000000000000007</c:v>
                </c:pt>
                <c:pt idx="1">
                  <c:v>-32.500000000000007</c:v>
                </c:pt>
                <c:pt idx="2">
                  <c:v>-30.700000000000003</c:v>
                </c:pt>
                <c:pt idx="3">
                  <c:v>-28.900000000000006</c:v>
                </c:pt>
                <c:pt idx="4">
                  <c:v>-26.300000000000004</c:v>
                </c:pt>
                <c:pt idx="5">
                  <c:v>-22.300000000000004</c:v>
                </c:pt>
                <c:pt idx="6">
                  <c:v>-21.400000000000006</c:v>
                </c:pt>
                <c:pt idx="7">
                  <c:v>-21.300000000000004</c:v>
                </c:pt>
                <c:pt idx="8">
                  <c:v>-18.300000000000004</c:v>
                </c:pt>
                <c:pt idx="9">
                  <c:v>-14.899999999999999</c:v>
                </c:pt>
                <c:pt idx="10">
                  <c:v>-11.5</c:v>
                </c:pt>
                <c:pt idx="11">
                  <c:v>-11.399999999999999</c:v>
                </c:pt>
                <c:pt idx="12">
                  <c:v>-10.800000000000004</c:v>
                </c:pt>
                <c:pt idx="13">
                  <c:v>-9.6000000000000014</c:v>
                </c:pt>
                <c:pt idx="14">
                  <c:v>-8.1999999999999957</c:v>
                </c:pt>
                <c:pt idx="15">
                  <c:v>-7.8000000000000043</c:v>
                </c:pt>
                <c:pt idx="16">
                  <c:v>-6</c:v>
                </c:pt>
                <c:pt idx="17">
                  <c:v>-3.2000000000000028</c:v>
                </c:pt>
                <c:pt idx="18">
                  <c:v>-1.7000000000000028</c:v>
                </c:pt>
                <c:pt idx="19">
                  <c:v>-1.5</c:v>
                </c:pt>
                <c:pt idx="20">
                  <c:v>0.80000000000000426</c:v>
                </c:pt>
                <c:pt idx="21">
                  <c:v>6.2000000000000028</c:v>
                </c:pt>
                <c:pt idx="22">
                  <c:v>8</c:v>
                </c:pt>
                <c:pt idx="23">
                  <c:v>15</c:v>
                </c:pt>
              </c:numCache>
            </c:numRef>
          </c:val>
        </c:ser>
        <c:dLbls>
          <c:showLegendKey val="0"/>
          <c:showVal val="0"/>
          <c:showCatName val="0"/>
          <c:showSerName val="0"/>
          <c:showPercent val="0"/>
          <c:showBubbleSize val="0"/>
        </c:dLbls>
        <c:gapWidth val="0"/>
        <c:overlap val="50"/>
        <c:axId val="150143896"/>
        <c:axId val="152735232"/>
        <c:extLst>
          <c:ext xmlns:c15="http://schemas.microsoft.com/office/drawing/2012/chart" uri="{02D57815-91ED-43cb-92C2-25804820EDAC}">
            <c15:filteredBarSeries>
              <c15:ser>
                <c:idx val="0"/>
                <c:order val="1"/>
                <c:tx>
                  <c:strRef>
                    <c:extLst>
                      <c:ext uri="{02D57815-91ED-43cb-92C2-25804820EDAC}">
                        <c15:formulaRef>
                          <c15:sqref>'anemia nacional'!$C$1</c15:sqref>
                        </c15:formulaRef>
                      </c:ext>
                    </c:extLst>
                    <c:strCache>
                      <c:ptCount val="1"/>
                      <c:pt idx="0">
                        <c:v>2007</c:v>
                      </c:pt>
                    </c:strCache>
                  </c:strRef>
                </c:tx>
                <c:spPr>
                  <a:solidFill>
                    <a:schemeClr val="accent3">
                      <a:lumMod val="40000"/>
                      <a:lumOff val="6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20"/>
                  <c:invertIfNegative val="0"/>
                  <c:bubble3D val="0"/>
                  <c:spPr>
                    <a:solidFill>
                      <a:schemeClr val="accent2">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Pt>
                  <c:idx val="21"/>
                  <c:invertIfNegative val="0"/>
                  <c:bubble3D val="0"/>
                  <c:spPr>
                    <a:solidFill>
                      <a:schemeClr val="accent2">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Pt>
                  <c:idx val="22"/>
                  <c:invertIfNegative val="0"/>
                  <c:bubble3D val="0"/>
                  <c:spPr>
                    <a:solidFill>
                      <a:schemeClr val="accent2">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Pt>
                  <c:idx val="23"/>
                  <c:invertIfNegative val="0"/>
                  <c:bubble3D val="0"/>
                  <c:spPr>
                    <a:solidFill>
                      <a:schemeClr val="accent2">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Pt>
                  <c:idx val="24"/>
                  <c:invertIfNegative val="0"/>
                  <c:bubble3D val="0"/>
                  <c:spPr>
                    <a:solidFill>
                      <a:schemeClr val="accent2">
                        <a:lumMod val="20000"/>
                        <a:lumOff val="8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Lbls>
                  <c:spPr>
                    <a:noFill/>
                    <a:ln>
                      <a:noFill/>
                    </a:ln>
                    <a:effectLst/>
                  </c:spPr>
                  <c:txPr>
                    <a:bodyPr rot="-5400000" spcFirstLastPara="1" vertOverflow="ellipsis" wrap="square" lIns="38100" tIns="19050" rIns="38100" bIns="19050" anchor="ctr" anchorCtr="1">
                      <a:spAutoFit/>
                    </a:bodyPr>
                    <a:lstStyle/>
                    <a:p>
                      <a:pPr>
                        <a:defRPr sz="8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uri="{02D57815-91ED-43cb-92C2-25804820EDAC}">
                        <c15:formulaRef>
                          <c15:sqref>'anemia nacional'!$A$2:$A$25</c15:sqref>
                        </c15:formulaRef>
                      </c:ext>
                    </c:extLst>
                    <c:strCache>
                      <c:ptCount val="24"/>
                      <c:pt idx="0">
                        <c:v>Tacna</c:v>
                      </c:pt>
                      <c:pt idx="1">
                        <c:v>Piura</c:v>
                      </c:pt>
                      <c:pt idx="2">
                        <c:v>Lambayeque</c:v>
                      </c:pt>
                      <c:pt idx="3">
                        <c:v>Cajamarca</c:v>
                      </c:pt>
                      <c:pt idx="4">
                        <c:v>Cusco</c:v>
                      </c:pt>
                      <c:pt idx="5">
                        <c:v>Lima y Callao</c:v>
                      </c:pt>
                      <c:pt idx="6">
                        <c:v>Áncash</c:v>
                      </c:pt>
                      <c:pt idx="7">
                        <c:v>Huánuco</c:v>
                      </c:pt>
                      <c:pt idx="8">
                        <c:v>Tumbes</c:v>
                      </c:pt>
                      <c:pt idx="9">
                        <c:v>Amazonas</c:v>
                      </c:pt>
                      <c:pt idx="10">
                        <c:v>La Libertad</c:v>
                      </c:pt>
                      <c:pt idx="11">
                        <c:v>Junín</c:v>
                      </c:pt>
                      <c:pt idx="12">
                        <c:v>Huancavelica</c:v>
                      </c:pt>
                      <c:pt idx="13">
                        <c:v>Arequipa</c:v>
                      </c:pt>
                      <c:pt idx="14">
                        <c:v>Ayacucho</c:v>
                      </c:pt>
                      <c:pt idx="15">
                        <c:v>Moquegua</c:v>
                      </c:pt>
                      <c:pt idx="16">
                        <c:v>Madre de Dios</c:v>
                      </c:pt>
                      <c:pt idx="17">
                        <c:v>Apurímac</c:v>
                      </c:pt>
                      <c:pt idx="18">
                        <c:v>Ucayali</c:v>
                      </c:pt>
                      <c:pt idx="19">
                        <c:v>Puno</c:v>
                      </c:pt>
                      <c:pt idx="20">
                        <c:v>Pasco</c:v>
                      </c:pt>
                      <c:pt idx="21">
                        <c:v>San Martín</c:v>
                      </c:pt>
                      <c:pt idx="22">
                        <c:v>Loreto</c:v>
                      </c:pt>
                      <c:pt idx="23">
                        <c:v>Ica</c:v>
                      </c:pt>
                    </c:strCache>
                  </c:strRef>
                </c:cat>
                <c:val>
                  <c:numRef>
                    <c:extLst>
                      <c:ext uri="{02D57815-91ED-43cb-92C2-25804820EDAC}">
                        <c15:formulaRef>
                          <c15:sqref>'anemia nacional'!$C$2:$C$25</c15:sqref>
                        </c15:formulaRef>
                      </c:ext>
                    </c:extLst>
                    <c:numCache>
                      <c:formatCode>0.0</c:formatCode>
                      <c:ptCount val="24"/>
                      <c:pt idx="0">
                        <c:v>51.598838685980134</c:v>
                      </c:pt>
                      <c:pt idx="1">
                        <c:v>49.302025290008068</c:v>
                      </c:pt>
                      <c:pt idx="2">
                        <c:v>55.441484424811485</c:v>
                      </c:pt>
                      <c:pt idx="3">
                        <c:v>54.187689166816632</c:v>
                      </c:pt>
                      <c:pt idx="4">
                        <c:v>73.07009012447682</c:v>
                      </c:pt>
                      <c:pt idx="5">
                        <c:v>51.007744293182192</c:v>
                      </c:pt>
                      <c:pt idx="6">
                        <c:v>54.059033010594561</c:v>
                      </c:pt>
                      <c:pt idx="7">
                        <c:v>55.412720510170978</c:v>
                      </c:pt>
                      <c:pt idx="8">
                        <c:v>58.216053034019097</c:v>
                      </c:pt>
                      <c:pt idx="9">
                        <c:v>48.466684890571052</c:v>
                      </c:pt>
                      <c:pt idx="10">
                        <c:v>57.786291656595203</c:v>
                      </c:pt>
                      <c:pt idx="11">
                        <c:v>58.190540437336182</c:v>
                      </c:pt>
                      <c:pt idx="12">
                        <c:v>66.933969101362052</c:v>
                      </c:pt>
                      <c:pt idx="13">
                        <c:v>50.60615656223748</c:v>
                      </c:pt>
                      <c:pt idx="14">
                        <c:v>64.628052594709231</c:v>
                      </c:pt>
                      <c:pt idx="15">
                        <c:v>56.153058930021416</c:v>
                      </c:pt>
                      <c:pt idx="16">
                        <c:v>64.21260260064355</c:v>
                      </c:pt>
                      <c:pt idx="17">
                        <c:v>64.160440080428032</c:v>
                      </c:pt>
                      <c:pt idx="18">
                        <c:v>49.90041169356067</c:v>
                      </c:pt>
                      <c:pt idx="19">
                        <c:v>78.539078836386295</c:v>
                      </c:pt>
                      <c:pt idx="20">
                        <c:v>65.53786696730505</c:v>
                      </c:pt>
                      <c:pt idx="21">
                        <c:v>54.107487522727418</c:v>
                      </c:pt>
                      <c:pt idx="22">
                        <c:v>59.616557210773749</c:v>
                      </c:pt>
                      <c:pt idx="23">
                        <c:v>50.622876724796185</c:v>
                      </c:pt>
                    </c:numCache>
                  </c:numRef>
                </c:val>
              </c15:ser>
            </c15:filteredBarSeries>
            <c15:filteredBarSeries>
              <c15:ser>
                <c:idx val="2"/>
                <c:order val="2"/>
                <c:tx>
                  <c:strRef>
                    <c:extLst xmlns:c15="http://schemas.microsoft.com/office/drawing/2012/chart">
                      <c:ext xmlns:c15="http://schemas.microsoft.com/office/drawing/2012/chart" uri="{02D57815-91ED-43cb-92C2-25804820EDAC}">
                        <c15:formulaRef>
                          <c15:sqref>'anemia nacional'!$D$1</c15:sqref>
                        </c15:formulaRef>
                      </c:ext>
                    </c:extLst>
                    <c:strCache>
                      <c:ptCount val="1"/>
                      <c:pt idx="0">
                        <c:v>2009</c:v>
                      </c:pt>
                    </c:strCache>
                  </c:strRef>
                </c:tx>
                <c:spPr>
                  <a:gradFill rotWithShape="1">
                    <a:gsLst>
                      <a:gs pos="0">
                        <a:schemeClr val="accent1">
                          <a:shade val="90000"/>
                          <a:shade val="51000"/>
                          <a:satMod val="130000"/>
                        </a:schemeClr>
                      </a:gs>
                      <a:gs pos="80000">
                        <a:schemeClr val="accent1">
                          <a:shade val="90000"/>
                          <a:shade val="93000"/>
                          <a:satMod val="130000"/>
                        </a:schemeClr>
                      </a:gs>
                      <a:gs pos="100000">
                        <a:schemeClr val="accent1">
                          <a:shade val="9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'anemia nacional'!$A$2:$A$25</c15:sqref>
                        </c15:formulaRef>
                      </c:ext>
                    </c:extLst>
                    <c:strCache>
                      <c:ptCount val="24"/>
                      <c:pt idx="0">
                        <c:v>Tacna</c:v>
                      </c:pt>
                      <c:pt idx="1">
                        <c:v>Piura</c:v>
                      </c:pt>
                      <c:pt idx="2">
                        <c:v>Lambayeque</c:v>
                      </c:pt>
                      <c:pt idx="3">
                        <c:v>Cajamarca</c:v>
                      </c:pt>
                      <c:pt idx="4">
                        <c:v>Cusco</c:v>
                      </c:pt>
                      <c:pt idx="5">
                        <c:v>Lima y Callao</c:v>
                      </c:pt>
                      <c:pt idx="6">
                        <c:v>Áncash</c:v>
                      </c:pt>
                      <c:pt idx="7">
                        <c:v>Huánuco</c:v>
                      </c:pt>
                      <c:pt idx="8">
                        <c:v>Tumbes</c:v>
                      </c:pt>
                      <c:pt idx="9">
                        <c:v>Amazonas</c:v>
                      </c:pt>
                      <c:pt idx="10">
                        <c:v>La Libertad</c:v>
                      </c:pt>
                      <c:pt idx="11">
                        <c:v>Junín</c:v>
                      </c:pt>
                      <c:pt idx="12">
                        <c:v>Huancavelica</c:v>
                      </c:pt>
                      <c:pt idx="13">
                        <c:v>Arequipa</c:v>
                      </c:pt>
                      <c:pt idx="14">
                        <c:v>Ayacucho</c:v>
                      </c:pt>
                      <c:pt idx="15">
                        <c:v>Moquegua</c:v>
                      </c:pt>
                      <c:pt idx="16">
                        <c:v>Madre de Dios</c:v>
                      </c:pt>
                      <c:pt idx="17">
                        <c:v>Apurímac</c:v>
                      </c:pt>
                      <c:pt idx="18">
                        <c:v>Ucayali</c:v>
                      </c:pt>
                      <c:pt idx="19">
                        <c:v>Puno</c:v>
                      </c:pt>
                      <c:pt idx="20">
                        <c:v>Pasco</c:v>
                      </c:pt>
                      <c:pt idx="21">
                        <c:v>San Martín</c:v>
                      </c:pt>
                      <c:pt idx="22">
                        <c:v>Loreto</c:v>
                      </c:pt>
                      <c:pt idx="23">
                        <c:v>Ica</c:v>
                      </c:pt>
                    </c:strCache>
                  </c:strRef>
                </c:cat>
                <c:val>
                  <c:numRef>
                    <c:extLst xmlns:c15="http://schemas.microsoft.com/office/drawing/2012/chart">
                      <c:ext xmlns:c15="http://schemas.microsoft.com/office/drawing/2012/chart" uri="{02D57815-91ED-43cb-92C2-25804820EDAC}">
                        <c15:formulaRef>
                          <c15:sqref>'anemia nacional'!$D$2:$D$25</c15:sqref>
                        </c15:formulaRef>
                      </c:ext>
                    </c:extLst>
                    <c:numCache>
                      <c:formatCode>0.0</c:formatCode>
                      <c:ptCount val="24"/>
                      <c:pt idx="0">
                        <c:v>48.55891678077495</c:v>
                      </c:pt>
                      <c:pt idx="1">
                        <c:v>46.405579233899985</c:v>
                      </c:pt>
                      <c:pt idx="2">
                        <c:v>30.783410921031638</c:v>
                      </c:pt>
                      <c:pt idx="3">
                        <c:v>41.324856553812573</c:v>
                      </c:pt>
                      <c:pt idx="4">
                        <c:v>76.334156399218301</c:v>
                      </c:pt>
                      <c:pt idx="5">
                        <c:v>42.982109544985491</c:v>
                      </c:pt>
                      <c:pt idx="6">
                        <c:v>52.618334919282617</c:v>
                      </c:pt>
                      <c:pt idx="7">
                        <c:v>53.136441047749891</c:v>
                      </c:pt>
                      <c:pt idx="8">
                        <c:v>50.784532849687238</c:v>
                      </c:pt>
                      <c:pt idx="9">
                        <c:v>52.912429763626193</c:v>
                      </c:pt>
                      <c:pt idx="10">
                        <c:v>49.039238157201972</c:v>
                      </c:pt>
                      <c:pt idx="11">
                        <c:v>60.472382055926055</c:v>
                      </c:pt>
                      <c:pt idx="12">
                        <c:v>68.25904671890116</c:v>
                      </c:pt>
                      <c:pt idx="13">
                        <c:v>59.021961439385819</c:v>
                      </c:pt>
                      <c:pt idx="14">
                        <c:v>54.372635296883821</c:v>
                      </c:pt>
                      <c:pt idx="15">
                        <c:v>58.348558430108831</c:v>
                      </c:pt>
                      <c:pt idx="16">
                        <c:v>53.355415763800607</c:v>
                      </c:pt>
                      <c:pt idx="17">
                        <c:v>66.08346505641957</c:v>
                      </c:pt>
                      <c:pt idx="18">
                        <c:v>64.081972930107</c:v>
                      </c:pt>
                      <c:pt idx="19">
                        <c:v>72.734251150059194</c:v>
                      </c:pt>
                      <c:pt idx="20">
                        <c:v>66.557496948949108</c:v>
                      </c:pt>
                      <c:pt idx="21">
                        <c:v>32.320062332622939</c:v>
                      </c:pt>
                      <c:pt idx="22">
                        <c:v>45.202722527796908</c:v>
                      </c:pt>
                      <c:pt idx="23">
                        <c:v>44.937114413928342</c:v>
                      </c:pt>
                    </c:numCache>
                  </c:numRef>
                </c:val>
              </c15:ser>
            </c15:filteredBarSeries>
            <c15:filteredBarSeries>
              <c15:ser>
                <c:idx val="3"/>
                <c:order val="3"/>
                <c:tx>
                  <c:strRef>
                    <c:extLst xmlns:c15="http://schemas.microsoft.com/office/drawing/2012/chart">
                      <c:ext xmlns:c15="http://schemas.microsoft.com/office/drawing/2012/chart" uri="{02D57815-91ED-43cb-92C2-25804820EDAC}">
                        <c15:formulaRef>
                          <c15:sqref>'anemia nacional'!$E$1</c15:sqref>
                        </c15:formulaRef>
                      </c:ext>
                    </c:extLst>
                    <c:strCache>
                      <c:ptCount val="1"/>
                      <c:pt idx="0">
                        <c:v>2010</c:v>
                      </c:pt>
                    </c:strCache>
                  </c:strRef>
                </c:tx>
                <c:spPr>
                  <a:gradFill rotWithShape="1">
                    <a:gsLst>
                      <a:gs pos="0">
                        <a:schemeClr val="accent1">
                          <a:tint val="90000"/>
                          <a:shade val="51000"/>
                          <a:satMod val="130000"/>
                        </a:schemeClr>
                      </a:gs>
                      <a:gs pos="80000">
                        <a:schemeClr val="accent1">
                          <a:tint val="90000"/>
                          <a:shade val="93000"/>
                          <a:satMod val="130000"/>
                        </a:schemeClr>
                      </a:gs>
                      <a:gs pos="100000">
                        <a:schemeClr val="accent1">
                          <a:tint val="9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'anemia nacional'!$A$2:$A$25</c15:sqref>
                        </c15:formulaRef>
                      </c:ext>
                    </c:extLst>
                    <c:strCache>
                      <c:ptCount val="24"/>
                      <c:pt idx="0">
                        <c:v>Tacna</c:v>
                      </c:pt>
                      <c:pt idx="1">
                        <c:v>Piura</c:v>
                      </c:pt>
                      <c:pt idx="2">
                        <c:v>Lambayeque</c:v>
                      </c:pt>
                      <c:pt idx="3">
                        <c:v>Cajamarca</c:v>
                      </c:pt>
                      <c:pt idx="4">
                        <c:v>Cusco</c:v>
                      </c:pt>
                      <c:pt idx="5">
                        <c:v>Lima y Callao</c:v>
                      </c:pt>
                      <c:pt idx="6">
                        <c:v>Áncash</c:v>
                      </c:pt>
                      <c:pt idx="7">
                        <c:v>Huánuco</c:v>
                      </c:pt>
                      <c:pt idx="8">
                        <c:v>Tumbes</c:v>
                      </c:pt>
                      <c:pt idx="9">
                        <c:v>Amazonas</c:v>
                      </c:pt>
                      <c:pt idx="10">
                        <c:v>La Libertad</c:v>
                      </c:pt>
                      <c:pt idx="11">
                        <c:v>Junín</c:v>
                      </c:pt>
                      <c:pt idx="12">
                        <c:v>Huancavelica</c:v>
                      </c:pt>
                      <c:pt idx="13">
                        <c:v>Arequipa</c:v>
                      </c:pt>
                      <c:pt idx="14">
                        <c:v>Ayacucho</c:v>
                      </c:pt>
                      <c:pt idx="15">
                        <c:v>Moquegua</c:v>
                      </c:pt>
                      <c:pt idx="16">
                        <c:v>Madre de Dios</c:v>
                      </c:pt>
                      <c:pt idx="17">
                        <c:v>Apurímac</c:v>
                      </c:pt>
                      <c:pt idx="18">
                        <c:v>Ucayali</c:v>
                      </c:pt>
                      <c:pt idx="19">
                        <c:v>Puno</c:v>
                      </c:pt>
                      <c:pt idx="20">
                        <c:v>Pasco</c:v>
                      </c:pt>
                      <c:pt idx="21">
                        <c:v>San Martín</c:v>
                      </c:pt>
                      <c:pt idx="22">
                        <c:v>Loreto</c:v>
                      </c:pt>
                      <c:pt idx="23">
                        <c:v>Ica</c:v>
                      </c:pt>
                    </c:strCache>
                  </c:strRef>
                </c:cat>
                <c:val>
                  <c:numRef>
                    <c:extLst xmlns:c15="http://schemas.microsoft.com/office/drawing/2012/chart">
                      <c:ext xmlns:c15="http://schemas.microsoft.com/office/drawing/2012/chart" uri="{02D57815-91ED-43cb-92C2-25804820EDAC}">
                        <c15:formulaRef>
                          <c15:sqref>'anemia nacional'!$E$2:$E$25</c15:sqref>
                        </c15:formulaRef>
                      </c:ext>
                    </c:extLst>
                    <c:numCache>
                      <c:formatCode>0.0</c:formatCode>
                      <c:ptCount val="24"/>
                      <c:pt idx="0">
                        <c:v>52.573681219176329</c:v>
                      </c:pt>
                      <c:pt idx="1">
                        <c:v>36.780040657186348</c:v>
                      </c:pt>
                      <c:pt idx="2">
                        <c:v>32.152281495161759</c:v>
                      </c:pt>
                      <c:pt idx="3">
                        <c:v>59.821074346291745</c:v>
                      </c:pt>
                      <c:pt idx="4">
                        <c:v>58.572084562932211</c:v>
                      </c:pt>
                      <c:pt idx="5">
                        <c:v>41.501587404533709</c:v>
                      </c:pt>
                      <c:pt idx="6">
                        <c:v>57.667510015124655</c:v>
                      </c:pt>
                      <c:pt idx="7">
                        <c:v>66.477937923045488</c:v>
                      </c:pt>
                      <c:pt idx="8">
                        <c:v>54.303489999339149</c:v>
                      </c:pt>
                      <c:pt idx="9">
                        <c:v>52.73923166355857</c:v>
                      </c:pt>
                      <c:pt idx="10">
                        <c:v>46.600449882144808</c:v>
                      </c:pt>
                      <c:pt idx="11">
                        <c:v>41.401544761761627</c:v>
                      </c:pt>
                      <c:pt idx="12">
                        <c:v>71.460078244969964</c:v>
                      </c:pt>
                      <c:pt idx="13">
                        <c:v>44.514832797595091</c:v>
                      </c:pt>
                      <c:pt idx="14">
                        <c:v>52.878539689392476</c:v>
                      </c:pt>
                      <c:pt idx="15">
                        <c:v>42.380560355197211</c:v>
                      </c:pt>
                      <c:pt idx="16">
                        <c:v>58.288154482139689</c:v>
                      </c:pt>
                      <c:pt idx="17">
                        <c:v>61.850773097016976</c:v>
                      </c:pt>
                      <c:pt idx="18">
                        <c:v>65.266031063788446</c:v>
                      </c:pt>
                      <c:pt idx="19">
                        <c:v>78.081216552284275</c:v>
                      </c:pt>
                      <c:pt idx="20">
                        <c:v>55.483704346592731</c:v>
                      </c:pt>
                      <c:pt idx="21">
                        <c:v>44.75054205658023</c:v>
                      </c:pt>
                      <c:pt idx="22">
                        <c:v>55.94827875844959</c:v>
                      </c:pt>
                      <c:pt idx="23">
                        <c:v>54.038139521801256</c:v>
                      </c:pt>
                    </c:numCache>
                  </c:numRef>
                </c:val>
              </c15:ser>
            </c15:filteredBarSeries>
            <c15:filteredBarSeries>
              <c15:ser>
                <c:idx val="4"/>
                <c:order val="4"/>
                <c:tx>
                  <c:strRef>
                    <c:extLst xmlns:c15="http://schemas.microsoft.com/office/drawing/2012/chart">
                      <c:ext xmlns:c15="http://schemas.microsoft.com/office/drawing/2012/chart" uri="{02D57815-91ED-43cb-92C2-25804820EDAC}">
                        <c15:formulaRef>
                          <c15:sqref>'anemia nacional'!$F$1</c15:sqref>
                        </c15:formulaRef>
                      </c:ext>
                    </c:extLst>
                    <c:strCache>
                      <c:ptCount val="1"/>
                      <c:pt idx="0">
                        <c:v>2011</c:v>
                      </c:pt>
                    </c:strCache>
                  </c:strRef>
                </c:tx>
                <c:spPr>
                  <a:gradFill rotWithShape="1">
                    <a:gsLst>
                      <a:gs pos="0">
                        <a:schemeClr val="accent1">
                          <a:tint val="93000"/>
                          <a:shade val="51000"/>
                          <a:satMod val="130000"/>
                        </a:schemeClr>
                      </a:gs>
                      <a:gs pos="80000">
                        <a:schemeClr val="accent1">
                          <a:tint val="93000"/>
                          <a:shade val="93000"/>
                          <a:satMod val="130000"/>
                        </a:schemeClr>
                      </a:gs>
                      <a:gs pos="100000">
                        <a:schemeClr val="accent1">
                          <a:tint val="93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'anemia nacional'!$A$2:$A$25</c15:sqref>
                        </c15:formulaRef>
                      </c:ext>
                    </c:extLst>
                    <c:strCache>
                      <c:ptCount val="24"/>
                      <c:pt idx="0">
                        <c:v>Tacna</c:v>
                      </c:pt>
                      <c:pt idx="1">
                        <c:v>Piura</c:v>
                      </c:pt>
                      <c:pt idx="2">
                        <c:v>Lambayeque</c:v>
                      </c:pt>
                      <c:pt idx="3">
                        <c:v>Cajamarca</c:v>
                      </c:pt>
                      <c:pt idx="4">
                        <c:v>Cusco</c:v>
                      </c:pt>
                      <c:pt idx="5">
                        <c:v>Lima y Callao</c:v>
                      </c:pt>
                      <c:pt idx="6">
                        <c:v>Áncash</c:v>
                      </c:pt>
                      <c:pt idx="7">
                        <c:v>Huánuco</c:v>
                      </c:pt>
                      <c:pt idx="8">
                        <c:v>Tumbes</c:v>
                      </c:pt>
                      <c:pt idx="9">
                        <c:v>Amazonas</c:v>
                      </c:pt>
                      <c:pt idx="10">
                        <c:v>La Libertad</c:v>
                      </c:pt>
                      <c:pt idx="11">
                        <c:v>Junín</c:v>
                      </c:pt>
                      <c:pt idx="12">
                        <c:v>Huancavelica</c:v>
                      </c:pt>
                      <c:pt idx="13">
                        <c:v>Arequipa</c:v>
                      </c:pt>
                      <c:pt idx="14">
                        <c:v>Ayacucho</c:v>
                      </c:pt>
                      <c:pt idx="15">
                        <c:v>Moquegua</c:v>
                      </c:pt>
                      <c:pt idx="16">
                        <c:v>Madre de Dios</c:v>
                      </c:pt>
                      <c:pt idx="17">
                        <c:v>Apurímac</c:v>
                      </c:pt>
                      <c:pt idx="18">
                        <c:v>Ucayali</c:v>
                      </c:pt>
                      <c:pt idx="19">
                        <c:v>Puno</c:v>
                      </c:pt>
                      <c:pt idx="20">
                        <c:v>Pasco</c:v>
                      </c:pt>
                      <c:pt idx="21">
                        <c:v>San Martín</c:v>
                      </c:pt>
                      <c:pt idx="22">
                        <c:v>Loreto</c:v>
                      </c:pt>
                      <c:pt idx="23">
                        <c:v>Ica</c:v>
                      </c:pt>
                    </c:strCache>
                  </c:strRef>
                </c:cat>
                <c:val>
                  <c:numRef>
                    <c:extLst xmlns:c15="http://schemas.microsoft.com/office/drawing/2012/chart">
                      <c:ext xmlns:c15="http://schemas.microsoft.com/office/drawing/2012/chart" uri="{02D57815-91ED-43cb-92C2-25804820EDAC}">
                        <c15:formulaRef>
                          <c15:sqref>'anemia nacional'!$F$2:$F$25</c15:sqref>
                        </c15:formulaRef>
                      </c:ext>
                    </c:extLst>
                    <c:numCache>
                      <c:formatCode>0.0</c:formatCode>
                      <c:ptCount val="24"/>
                      <c:pt idx="0">
                        <c:v>48.477488615298284</c:v>
                      </c:pt>
                      <c:pt idx="1">
                        <c:v>36.620469314173704</c:v>
                      </c:pt>
                      <c:pt idx="2">
                        <c:v>44.762606667083681</c:v>
                      </c:pt>
                      <c:pt idx="3">
                        <c:v>45.030610856801303</c:v>
                      </c:pt>
                      <c:pt idx="4">
                        <c:v>64.090935977663406</c:v>
                      </c:pt>
                      <c:pt idx="5">
                        <c:v>27.530757793677029</c:v>
                      </c:pt>
                      <c:pt idx="6">
                        <c:v>42.248430829173401</c:v>
                      </c:pt>
                      <c:pt idx="7">
                        <c:v>53.334576745118682</c:v>
                      </c:pt>
                      <c:pt idx="8">
                        <c:v>40.479609195539496</c:v>
                      </c:pt>
                      <c:pt idx="9">
                        <c:v>41.737915305501765</c:v>
                      </c:pt>
                      <c:pt idx="10">
                        <c:v>32.409316595924068</c:v>
                      </c:pt>
                      <c:pt idx="11">
                        <c:v>57.18206866904525</c:v>
                      </c:pt>
                      <c:pt idx="12">
                        <c:v>48.674531236628461</c:v>
                      </c:pt>
                      <c:pt idx="13">
                        <c:v>36.734790592091812</c:v>
                      </c:pt>
                      <c:pt idx="14">
                        <c:v>41.51447351331354</c:v>
                      </c:pt>
                      <c:pt idx="15">
                        <c:v>45.413748294062458</c:v>
                      </c:pt>
                      <c:pt idx="16">
                        <c:v>59.161533201949624</c:v>
                      </c:pt>
                      <c:pt idx="17">
                        <c:v>47.399333992672439</c:v>
                      </c:pt>
                      <c:pt idx="18">
                        <c:v>49.464643780257774</c:v>
                      </c:pt>
                      <c:pt idx="19">
                        <c:v>71.105033085857158</c:v>
                      </c:pt>
                      <c:pt idx="20">
                        <c:v>53.151936138876977</c:v>
                      </c:pt>
                      <c:pt idx="21">
                        <c:v>33.547321903966271</c:v>
                      </c:pt>
                      <c:pt idx="22">
                        <c:v>55.451338286871874</c:v>
                      </c:pt>
                      <c:pt idx="23">
                        <c:v>46.803596667561223</c:v>
                      </c:pt>
                    </c:numCache>
                  </c:numRef>
                </c:val>
              </c15:ser>
            </c15:filteredBarSeries>
            <c15:filteredBarSeries>
              <c15:ser>
                <c:idx val="5"/>
                <c:order val="5"/>
                <c:tx>
                  <c:strRef>
                    <c:extLst xmlns:c15="http://schemas.microsoft.com/office/drawing/2012/chart">
                      <c:ext xmlns:c15="http://schemas.microsoft.com/office/drawing/2012/chart" uri="{02D57815-91ED-43cb-92C2-25804820EDAC}">
                        <c15:formulaRef>
                          <c15:sqref>'anemia nacional'!$G$1</c15:sqref>
                        </c15:formulaRef>
                      </c:ext>
                    </c:extLst>
                    <c:strCache>
                      <c:ptCount val="1"/>
                      <c:pt idx="0">
                        <c:v>2012</c:v>
                      </c:pt>
                    </c:strCache>
                  </c:strRef>
                </c:tx>
                <c:spPr>
                  <a:gradFill rotWithShape="1">
                    <a:gsLst>
                      <a:gs pos="0">
                        <a:schemeClr val="accent1">
                          <a:tint val="50000"/>
                          <a:shade val="51000"/>
                          <a:satMod val="130000"/>
                        </a:schemeClr>
                      </a:gs>
                      <a:gs pos="80000">
                        <a:schemeClr val="accent1">
                          <a:tint val="50000"/>
                          <a:shade val="93000"/>
                          <a:satMod val="130000"/>
                        </a:schemeClr>
                      </a:gs>
                      <a:gs pos="100000">
                        <a:schemeClr val="accent1">
                          <a:tint val="5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'anemia nacional'!$A$2:$A$25</c15:sqref>
                        </c15:formulaRef>
                      </c:ext>
                    </c:extLst>
                    <c:strCache>
                      <c:ptCount val="24"/>
                      <c:pt idx="0">
                        <c:v>Tacna</c:v>
                      </c:pt>
                      <c:pt idx="1">
                        <c:v>Piura</c:v>
                      </c:pt>
                      <c:pt idx="2">
                        <c:v>Lambayeque</c:v>
                      </c:pt>
                      <c:pt idx="3">
                        <c:v>Cajamarca</c:v>
                      </c:pt>
                      <c:pt idx="4">
                        <c:v>Cusco</c:v>
                      </c:pt>
                      <c:pt idx="5">
                        <c:v>Lima y Callao</c:v>
                      </c:pt>
                      <c:pt idx="6">
                        <c:v>Áncash</c:v>
                      </c:pt>
                      <c:pt idx="7">
                        <c:v>Huánuco</c:v>
                      </c:pt>
                      <c:pt idx="8">
                        <c:v>Tumbes</c:v>
                      </c:pt>
                      <c:pt idx="9">
                        <c:v>Amazonas</c:v>
                      </c:pt>
                      <c:pt idx="10">
                        <c:v>La Libertad</c:v>
                      </c:pt>
                      <c:pt idx="11">
                        <c:v>Junín</c:v>
                      </c:pt>
                      <c:pt idx="12">
                        <c:v>Huancavelica</c:v>
                      </c:pt>
                      <c:pt idx="13">
                        <c:v>Arequipa</c:v>
                      </c:pt>
                      <c:pt idx="14">
                        <c:v>Ayacucho</c:v>
                      </c:pt>
                      <c:pt idx="15">
                        <c:v>Moquegua</c:v>
                      </c:pt>
                      <c:pt idx="16">
                        <c:v>Madre de Dios</c:v>
                      </c:pt>
                      <c:pt idx="17">
                        <c:v>Apurímac</c:v>
                      </c:pt>
                      <c:pt idx="18">
                        <c:v>Ucayali</c:v>
                      </c:pt>
                      <c:pt idx="19">
                        <c:v>Puno</c:v>
                      </c:pt>
                      <c:pt idx="20">
                        <c:v>Pasco</c:v>
                      </c:pt>
                      <c:pt idx="21">
                        <c:v>San Martín</c:v>
                      </c:pt>
                      <c:pt idx="22">
                        <c:v>Loreto</c:v>
                      </c:pt>
                      <c:pt idx="23">
                        <c:v>Ica</c:v>
                      </c:pt>
                    </c:strCache>
                  </c:strRef>
                </c:cat>
                <c:val>
                  <c:numRef>
                    <c:extLst xmlns:c15="http://schemas.microsoft.com/office/drawing/2012/chart">
                      <c:ext xmlns:c15="http://schemas.microsoft.com/office/drawing/2012/chart" uri="{02D57815-91ED-43cb-92C2-25804820EDAC}">
                        <c15:formulaRef>
                          <c15:sqref>'anemia nacional'!$G$2:$G$25</c15:sqref>
                        </c15:formulaRef>
                      </c:ext>
                    </c:extLst>
                    <c:numCache>
                      <c:formatCode>0.0</c:formatCode>
                      <c:ptCount val="24"/>
                      <c:pt idx="0">
                        <c:v>35.799699056369718</c:v>
                      </c:pt>
                      <c:pt idx="1">
                        <c:v>41.194142639250629</c:v>
                      </c:pt>
                      <c:pt idx="2">
                        <c:v>38.347154970889648</c:v>
                      </c:pt>
                      <c:pt idx="3">
                        <c:v>43.922076757750148</c:v>
                      </c:pt>
                      <c:pt idx="4">
                        <c:v>50.721182480431224</c:v>
                      </c:pt>
                      <c:pt idx="5">
                        <c:v>34.934225109062631</c:v>
                      </c:pt>
                      <c:pt idx="6">
                        <c:v>37.70940646100123</c:v>
                      </c:pt>
                      <c:pt idx="7">
                        <c:v>50.852592995012976</c:v>
                      </c:pt>
                      <c:pt idx="8">
                        <c:v>50.29723079176113</c:v>
                      </c:pt>
                      <c:pt idx="9">
                        <c:v>50.656277863738083</c:v>
                      </c:pt>
                      <c:pt idx="10">
                        <c:v>50.034484077497574</c:v>
                      </c:pt>
                      <c:pt idx="11">
                        <c:v>40.080133355109396</c:v>
                      </c:pt>
                      <c:pt idx="12">
                        <c:v>64.265691299992511</c:v>
                      </c:pt>
                      <c:pt idx="13">
                        <c:v>44.086427877749124</c:v>
                      </c:pt>
                      <c:pt idx="14">
                        <c:v>56.24129594311129</c:v>
                      </c:pt>
                      <c:pt idx="15">
                        <c:v>37.922767427581341</c:v>
                      </c:pt>
                      <c:pt idx="16">
                        <c:v>59.382273339139111</c:v>
                      </c:pt>
                      <c:pt idx="17">
                        <c:v>47.447202656982952</c:v>
                      </c:pt>
                      <c:pt idx="18">
                        <c:v>54.828764295940267</c:v>
                      </c:pt>
                      <c:pt idx="19">
                        <c:v>73.733248782066752</c:v>
                      </c:pt>
                      <c:pt idx="20">
                        <c:v>55.379458836493576</c:v>
                      </c:pt>
                      <c:pt idx="21">
                        <c:v>38.838294146497297</c:v>
                      </c:pt>
                      <c:pt idx="22">
                        <c:v>57.291526325780573</c:v>
                      </c:pt>
                      <c:pt idx="23">
                        <c:v>39.863882337121815</c:v>
                      </c:pt>
                    </c:numCache>
                  </c:numRef>
                </c:val>
              </c15:ser>
            </c15:filteredBarSeries>
            <c15:filteredBarSeries>
              <c15:ser>
                <c:idx val="6"/>
                <c:order val="6"/>
                <c:tx>
                  <c:strRef>
                    <c:extLst xmlns:c15="http://schemas.microsoft.com/office/drawing/2012/chart">
                      <c:ext xmlns:c15="http://schemas.microsoft.com/office/drawing/2012/chart" uri="{02D57815-91ED-43cb-92C2-25804820EDAC}">
                        <c15:formulaRef>
                          <c15:sqref>'anemia nacional'!$H$1</c15:sqref>
                        </c15:formulaRef>
                      </c:ext>
                    </c:extLst>
                    <c:strCache>
                      <c:ptCount val="1"/>
                      <c:pt idx="0">
                        <c:v>2013</c:v>
                      </c:pt>
                    </c:strCache>
                  </c:strRef>
                </c:tx>
                <c:spPr>
                  <a:gradFill rotWithShape="1">
                    <a:gsLst>
                      <a:gs pos="0">
                        <a:schemeClr val="accent1">
                          <a:tint val="62000"/>
                          <a:shade val="51000"/>
                          <a:satMod val="130000"/>
                        </a:schemeClr>
                      </a:gs>
                      <a:gs pos="80000">
                        <a:schemeClr val="accent1">
                          <a:tint val="62000"/>
                          <a:shade val="93000"/>
                          <a:satMod val="130000"/>
                        </a:schemeClr>
                      </a:gs>
                      <a:gs pos="100000">
                        <a:schemeClr val="accent1">
                          <a:tint val="62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extLst xmlns:c15="http://schemas.microsoft.com/office/drawing/2012/chart">
                      <c:ext xmlns:c15="http://schemas.microsoft.com/office/drawing/2012/chart" uri="{02D57815-91ED-43cb-92C2-25804820EDAC}">
                        <c15:formulaRef>
                          <c15:sqref>'anemia nacional'!$A$2:$A$25</c15:sqref>
                        </c15:formulaRef>
                      </c:ext>
                    </c:extLst>
                    <c:strCache>
                      <c:ptCount val="24"/>
                      <c:pt idx="0">
                        <c:v>Tacna</c:v>
                      </c:pt>
                      <c:pt idx="1">
                        <c:v>Piura</c:v>
                      </c:pt>
                      <c:pt idx="2">
                        <c:v>Lambayeque</c:v>
                      </c:pt>
                      <c:pt idx="3">
                        <c:v>Cajamarca</c:v>
                      </c:pt>
                      <c:pt idx="4">
                        <c:v>Cusco</c:v>
                      </c:pt>
                      <c:pt idx="5">
                        <c:v>Lima y Callao</c:v>
                      </c:pt>
                      <c:pt idx="6">
                        <c:v>Áncash</c:v>
                      </c:pt>
                      <c:pt idx="7">
                        <c:v>Huánuco</c:v>
                      </c:pt>
                      <c:pt idx="8">
                        <c:v>Tumbes</c:v>
                      </c:pt>
                      <c:pt idx="9">
                        <c:v>Amazonas</c:v>
                      </c:pt>
                      <c:pt idx="10">
                        <c:v>La Libertad</c:v>
                      </c:pt>
                      <c:pt idx="11">
                        <c:v>Junín</c:v>
                      </c:pt>
                      <c:pt idx="12">
                        <c:v>Huancavelica</c:v>
                      </c:pt>
                      <c:pt idx="13">
                        <c:v>Arequipa</c:v>
                      </c:pt>
                      <c:pt idx="14">
                        <c:v>Ayacucho</c:v>
                      </c:pt>
                      <c:pt idx="15">
                        <c:v>Moquegua</c:v>
                      </c:pt>
                      <c:pt idx="16">
                        <c:v>Madre de Dios</c:v>
                      </c:pt>
                      <c:pt idx="17">
                        <c:v>Apurímac</c:v>
                      </c:pt>
                      <c:pt idx="18">
                        <c:v>Ucayali</c:v>
                      </c:pt>
                      <c:pt idx="19">
                        <c:v>Puno</c:v>
                      </c:pt>
                      <c:pt idx="20">
                        <c:v>Pasco</c:v>
                      </c:pt>
                      <c:pt idx="21">
                        <c:v>San Martín</c:v>
                      </c:pt>
                      <c:pt idx="22">
                        <c:v>Loreto</c:v>
                      </c:pt>
                      <c:pt idx="23">
                        <c:v>Ica</c:v>
                      </c:pt>
                    </c:strCache>
                  </c:strRef>
                </c:cat>
                <c:val>
                  <c:numRef>
                    <c:extLst xmlns:c15="http://schemas.microsoft.com/office/drawing/2012/chart">
                      <c:ext xmlns:c15="http://schemas.microsoft.com/office/drawing/2012/chart" uri="{02D57815-91ED-43cb-92C2-25804820EDAC}">
                        <c15:formulaRef>
                          <c15:sqref>'anemia nacional'!$H$2:$H$25</c15:sqref>
                        </c15:formulaRef>
                      </c:ext>
                    </c:extLst>
                    <c:numCache>
                      <c:formatCode>0.0</c:formatCode>
                      <c:ptCount val="24"/>
                      <c:pt idx="0">
                        <c:v>50.3</c:v>
                      </c:pt>
                      <c:pt idx="1">
                        <c:v>43.9</c:v>
                      </c:pt>
                      <c:pt idx="2">
                        <c:v>41</c:v>
                      </c:pt>
                      <c:pt idx="3">
                        <c:v>50.5</c:v>
                      </c:pt>
                      <c:pt idx="4">
                        <c:v>56</c:v>
                      </c:pt>
                      <c:pt idx="5">
                        <c:v>39.4</c:v>
                      </c:pt>
                      <c:pt idx="6">
                        <c:v>39.799999999999997</c:v>
                      </c:pt>
                      <c:pt idx="7">
                        <c:v>53.2</c:v>
                      </c:pt>
                      <c:pt idx="8">
                        <c:v>54.8</c:v>
                      </c:pt>
                      <c:pt idx="9">
                        <c:v>47.2</c:v>
                      </c:pt>
                      <c:pt idx="10">
                        <c:v>45</c:v>
                      </c:pt>
                      <c:pt idx="11">
                        <c:v>62.6</c:v>
                      </c:pt>
                      <c:pt idx="12">
                        <c:v>54.3</c:v>
                      </c:pt>
                      <c:pt idx="13">
                        <c:v>39.4</c:v>
                      </c:pt>
                      <c:pt idx="14">
                        <c:v>54.3</c:v>
                      </c:pt>
                      <c:pt idx="15">
                        <c:v>28.4</c:v>
                      </c:pt>
                      <c:pt idx="16">
                        <c:v>61.3</c:v>
                      </c:pt>
                      <c:pt idx="17">
                        <c:v>48.4</c:v>
                      </c:pt>
                      <c:pt idx="18">
                        <c:v>53.6</c:v>
                      </c:pt>
                      <c:pt idx="19">
                        <c:v>79.099999999999994</c:v>
                      </c:pt>
                      <c:pt idx="20">
                        <c:v>59</c:v>
                      </c:pt>
                      <c:pt idx="21">
                        <c:v>31.7</c:v>
                      </c:pt>
                      <c:pt idx="22">
                        <c:v>57.4</c:v>
                      </c:pt>
                      <c:pt idx="23">
                        <c:v>36.799999999999997</c:v>
                      </c:pt>
                    </c:numCache>
                  </c:numRef>
                </c:val>
              </c15:ser>
            </c15:filteredBarSeries>
            <c15:filteredBarSeries>
              <c15:ser>
                <c:idx val="7"/>
                <c:order val="7"/>
                <c:tx>
                  <c:strRef>
                    <c:extLst xmlns:c15="http://schemas.microsoft.com/office/drawing/2012/chart">
                      <c:ext xmlns:c15="http://schemas.microsoft.com/office/drawing/2012/chart" uri="{02D57815-91ED-43cb-92C2-25804820EDAC}">
                        <c15:formulaRef>
                          <c15:sqref>'anemia nacional'!$I$1</c15:sqref>
                        </c15:formulaRef>
                      </c:ext>
                    </c:extLst>
                    <c:strCache>
                      <c:ptCount val="1"/>
                      <c:pt idx="0">
                        <c:v>2014</c:v>
                      </c:pt>
                    </c:strCache>
                  </c:strRef>
                </c:tx>
                <c:spPr>
                  <a:solidFill>
                    <a:srgbClr val="00B05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20"/>
                  <c:invertIfNegative val="0"/>
                  <c:bubble3D val="0"/>
                  <c:spPr>
                    <a:solidFill>
                      <a:srgbClr val="FF000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Pt>
                  <c:idx val="21"/>
                  <c:invertIfNegative val="0"/>
                  <c:bubble3D val="0"/>
                  <c:spPr>
                    <a:solidFill>
                      <a:srgbClr val="FF000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Pt>
                  <c:idx val="22"/>
                  <c:invertIfNegative val="0"/>
                  <c:bubble3D val="0"/>
                  <c:spPr>
                    <a:solidFill>
                      <a:srgbClr val="FF000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Pt>
                  <c:idx val="23"/>
                  <c:invertIfNegative val="0"/>
                  <c:bubble3D val="0"/>
                  <c:spPr>
                    <a:solidFill>
                      <a:srgbClr val="FF000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Pt>
                  <c:idx val="24"/>
                  <c:invertIfNegative val="0"/>
                  <c:bubble3D val="0"/>
                  <c:spPr>
                    <a:solidFill>
                      <a:srgbClr val="FF0000"/>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Lbls>
                  <c:spPr>
                    <a:noFill/>
                    <a:ln>
                      <a:noFill/>
                    </a:ln>
                    <a:effectLst/>
                  </c:spPr>
                  <c:txPr>
                    <a:bodyPr rot="-5400000" spcFirstLastPara="1" vertOverflow="ellipsis" wrap="square" lIns="38100" tIns="19050" rIns="38100" bIns="19050" anchor="ctr" anchorCtr="1">
                      <a:spAutoFit/>
                    </a:bodyPr>
                    <a:lstStyle/>
                    <a:p>
                      <a:pPr>
                        <a:defRPr sz="800" b="1" i="0" u="none" strike="noStrike" kern="1200" baseline="0">
                          <a:solidFill>
                            <a:sysClr val="windowText" lastClr="000000"/>
                          </a:solidFill>
                          <a:latin typeface="+mn-lt"/>
                          <a:ea typeface="+mn-ea"/>
                          <a:cs typeface="+mn-cs"/>
                        </a:defRPr>
                      </a:pPr>
                      <a:endParaRPr lang="es-PE"/>
                    </a:p>
                  </c:txP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c:ext xmlns:c15="http://schemas.microsoft.com/office/drawing/2012/chart" uri="{02D57815-91ED-43cb-92C2-25804820EDAC}">
                        <c15:formulaRef>
                          <c15:sqref>'anemia nacional'!$A$2:$A$25</c15:sqref>
                        </c15:formulaRef>
                      </c:ext>
                    </c:extLst>
                    <c:strCache>
                      <c:ptCount val="24"/>
                      <c:pt idx="0">
                        <c:v>Tacna</c:v>
                      </c:pt>
                      <c:pt idx="1">
                        <c:v>Piura</c:v>
                      </c:pt>
                      <c:pt idx="2">
                        <c:v>Lambayeque</c:v>
                      </c:pt>
                      <c:pt idx="3">
                        <c:v>Cajamarca</c:v>
                      </c:pt>
                      <c:pt idx="4">
                        <c:v>Cusco</c:v>
                      </c:pt>
                      <c:pt idx="5">
                        <c:v>Lima y Callao</c:v>
                      </c:pt>
                      <c:pt idx="6">
                        <c:v>Áncash</c:v>
                      </c:pt>
                      <c:pt idx="7">
                        <c:v>Huánuco</c:v>
                      </c:pt>
                      <c:pt idx="8">
                        <c:v>Tumbes</c:v>
                      </c:pt>
                      <c:pt idx="9">
                        <c:v>Amazonas</c:v>
                      </c:pt>
                      <c:pt idx="10">
                        <c:v>La Libertad</c:v>
                      </c:pt>
                      <c:pt idx="11">
                        <c:v>Junín</c:v>
                      </c:pt>
                      <c:pt idx="12">
                        <c:v>Huancavelica</c:v>
                      </c:pt>
                      <c:pt idx="13">
                        <c:v>Arequipa</c:v>
                      </c:pt>
                      <c:pt idx="14">
                        <c:v>Ayacucho</c:v>
                      </c:pt>
                      <c:pt idx="15">
                        <c:v>Moquegua</c:v>
                      </c:pt>
                      <c:pt idx="16">
                        <c:v>Madre de Dios</c:v>
                      </c:pt>
                      <c:pt idx="17">
                        <c:v>Apurímac</c:v>
                      </c:pt>
                      <c:pt idx="18">
                        <c:v>Ucayali</c:v>
                      </c:pt>
                      <c:pt idx="19">
                        <c:v>Puno</c:v>
                      </c:pt>
                      <c:pt idx="20">
                        <c:v>Pasco</c:v>
                      </c:pt>
                      <c:pt idx="21">
                        <c:v>San Martín</c:v>
                      </c:pt>
                      <c:pt idx="22">
                        <c:v>Loreto</c:v>
                      </c:pt>
                      <c:pt idx="23">
                        <c:v>Ica</c:v>
                      </c:pt>
                    </c:strCache>
                  </c:strRef>
                </c:cat>
                <c:val>
                  <c:numRef>
                    <c:extLst xmlns:c15="http://schemas.microsoft.com/office/drawing/2012/chart">
                      <c:ext xmlns:c15="http://schemas.microsoft.com/office/drawing/2012/chart" uri="{02D57815-91ED-43cb-92C2-25804820EDAC}">
                        <c15:formulaRef>
                          <c15:sqref>'anemia nacional'!$I$2:$I$25</c15:sqref>
                        </c15:formulaRef>
                      </c:ext>
                    </c:extLst>
                    <c:numCache>
                      <c:formatCode>0.0</c:formatCode>
                      <c:ptCount val="24"/>
                      <c:pt idx="0">
                        <c:v>41.5</c:v>
                      </c:pt>
                      <c:pt idx="1">
                        <c:v>43.9</c:v>
                      </c:pt>
                      <c:pt idx="2">
                        <c:v>35.799999999999997</c:v>
                      </c:pt>
                      <c:pt idx="3">
                        <c:v>48.5</c:v>
                      </c:pt>
                      <c:pt idx="4">
                        <c:v>56.3</c:v>
                      </c:pt>
                      <c:pt idx="5">
                        <c:v>38.6</c:v>
                      </c:pt>
                      <c:pt idx="6">
                        <c:v>45.8</c:v>
                      </c:pt>
                      <c:pt idx="7">
                        <c:v>44.3</c:v>
                      </c:pt>
                      <c:pt idx="8">
                        <c:v>52.2</c:v>
                      </c:pt>
                      <c:pt idx="9">
                        <c:v>59.5</c:v>
                      </c:pt>
                      <c:pt idx="10">
                        <c:v>40.9</c:v>
                      </c:pt>
                      <c:pt idx="11">
                        <c:v>64</c:v>
                      </c:pt>
                      <c:pt idx="12">
                        <c:v>63.7</c:v>
                      </c:pt>
                      <c:pt idx="13">
                        <c:v>39.200000000000003</c:v>
                      </c:pt>
                      <c:pt idx="14">
                        <c:v>45.8</c:v>
                      </c:pt>
                      <c:pt idx="15">
                        <c:v>36.1</c:v>
                      </c:pt>
                      <c:pt idx="16">
                        <c:v>68.400000000000006</c:v>
                      </c:pt>
                      <c:pt idx="17">
                        <c:v>53</c:v>
                      </c:pt>
                      <c:pt idx="18">
                        <c:v>59.6</c:v>
                      </c:pt>
                      <c:pt idx="19">
                        <c:v>82</c:v>
                      </c:pt>
                      <c:pt idx="20">
                        <c:v>60.6</c:v>
                      </c:pt>
                      <c:pt idx="21">
                        <c:v>47.6</c:v>
                      </c:pt>
                      <c:pt idx="22">
                        <c:v>59.2</c:v>
                      </c:pt>
                      <c:pt idx="23">
                        <c:v>36.799999999999997</c:v>
                      </c:pt>
                    </c:numCache>
                  </c:numRef>
                </c:val>
              </c15:ser>
            </c15:filteredBarSeries>
          </c:ext>
        </c:extLst>
      </c:barChart>
      <c:catAx>
        <c:axId val="150143896"/>
        <c:scaling>
          <c:orientation val="minMax"/>
        </c:scaling>
        <c:delete val="0"/>
        <c:axPos val="b"/>
        <c:numFmt formatCode="General" sourceLinked="1"/>
        <c:majorTickMark val="none"/>
        <c:minorTickMark val="none"/>
        <c:tickLblPos val="low"/>
        <c:spPr>
          <a:noFill/>
          <a:ln w="12700"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ysClr val="windowText" lastClr="000000"/>
                </a:solidFill>
                <a:latin typeface="+mn-lt"/>
                <a:ea typeface="+mn-ea"/>
                <a:cs typeface="+mn-cs"/>
              </a:defRPr>
            </a:pPr>
            <a:endParaRPr lang="es-PE"/>
          </a:p>
        </c:txPr>
        <c:crossAx val="152735232"/>
        <c:crosses val="autoZero"/>
        <c:auto val="1"/>
        <c:lblAlgn val="ctr"/>
        <c:lblOffset val="100"/>
        <c:noMultiLvlLbl val="0"/>
      </c:catAx>
      <c:valAx>
        <c:axId val="152735232"/>
        <c:scaling>
          <c:orientation val="minMax"/>
        </c:scaling>
        <c:delete val="1"/>
        <c:axPos val="l"/>
        <c:numFmt formatCode="0.0" sourceLinked="0"/>
        <c:majorTickMark val="none"/>
        <c:minorTickMark val="none"/>
        <c:tickLblPos val="nextTo"/>
        <c:crossAx val="150143896"/>
        <c:crosses val="autoZero"/>
        <c:crossBetween val="between"/>
      </c:val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PE"/>
        </a:p>
      </c:txPr>
    </c:legend>
    <c:plotVisOnly val="1"/>
    <c:dispBlanksAs val="gap"/>
    <c:showDLblsOverMax val="0"/>
  </c:chart>
  <c:spPr>
    <a:noFill/>
    <a:ln>
      <a:noFill/>
    </a:ln>
    <a:effectLst/>
  </c:spPr>
  <c:txPr>
    <a:bodyPr/>
    <a:lstStyle/>
    <a:p>
      <a:pPr>
        <a:defRPr/>
      </a:pPr>
      <a:endParaRPr lang="es-PE"/>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30"/>
      <c:rotY val="0"/>
      <c:rAngAx val="0"/>
      <c:perspective val="0"/>
    </c:view3D>
    <c:floor>
      <c:thickness val="0"/>
    </c:floor>
    <c:sideWall>
      <c:thickness val="0"/>
    </c:sideWall>
    <c:backWall>
      <c:thickness val="0"/>
    </c:backWall>
    <c:plotArea>
      <c:layout>
        <c:manualLayout>
          <c:layoutTarget val="inner"/>
          <c:xMode val="edge"/>
          <c:yMode val="edge"/>
          <c:x val="0.1388888888888889"/>
          <c:y val="0"/>
          <c:w val="0.86095975503062161"/>
          <c:h val="0.89814814814814814"/>
        </c:manualLayout>
      </c:layout>
      <c:pie3DChart>
        <c:varyColors val="1"/>
        <c:ser>
          <c:idx val="0"/>
          <c:order val="0"/>
          <c:dPt>
            <c:idx val="0"/>
            <c:bubble3D val="0"/>
            <c:spPr>
              <a:solidFill>
                <a:srgbClr val="EFD5A2"/>
              </a:solidFill>
            </c:spPr>
          </c:dPt>
          <c:dPt>
            <c:idx val="1"/>
            <c:bubble3D val="0"/>
            <c:spPr>
              <a:solidFill>
                <a:srgbClr val="F65454"/>
              </a:solidFill>
            </c:spPr>
          </c:dPt>
          <c:dPt>
            <c:idx val="2"/>
            <c:bubble3D val="0"/>
            <c:spPr>
              <a:solidFill>
                <a:srgbClr val="C00000"/>
              </a:solidFill>
            </c:spPr>
          </c:dPt>
          <c:dLbls>
            <c:dLbl>
              <c:idx val="0"/>
              <c:layout>
                <c:manualLayout>
                  <c:x val="-0.19836539646227846"/>
                  <c:y val="-0.21152042874986254"/>
                </c:manualLayout>
              </c:layout>
              <c:dLblPos val="bestFit"/>
              <c:showLegendKey val="0"/>
              <c:showVal val="0"/>
              <c:showCatName val="0"/>
              <c:showSerName val="0"/>
              <c:showPercent val="1"/>
              <c:showBubbleSize val="0"/>
              <c:extLst>
                <c:ext xmlns:c15="http://schemas.microsoft.com/office/drawing/2012/chart" uri="{CE6537A1-D6FC-4f65-9D91-7224C49458BB}">
                  <c15:layout/>
                </c:ext>
              </c:extLst>
            </c:dLbl>
            <c:dLbl>
              <c:idx val="1"/>
              <c:layout>
                <c:manualLayout>
                  <c:x val="0.19059421206947191"/>
                  <c:y val="6.3175867253586815E-2"/>
                </c:manualLayout>
              </c:layout>
              <c:dLblPos val="bestFit"/>
              <c:showLegendKey val="0"/>
              <c:showVal val="0"/>
              <c:showCatName val="0"/>
              <c:showSerName val="0"/>
              <c:showPercent val="1"/>
              <c:showBubbleSize val="0"/>
              <c:extLst>
                <c:ext xmlns:c15="http://schemas.microsoft.com/office/drawing/2012/chart" uri="{CE6537A1-D6FC-4f65-9D91-7224C49458BB}">
                  <c15:layout/>
                </c:ext>
              </c:extLst>
            </c:dLbl>
            <c:dLbl>
              <c:idx val="2"/>
              <c:layout>
                <c:manualLayout>
                  <c:x val="-6.7409448818897683E-2"/>
                  <c:y val="1.1573731302263947E-3"/>
                </c:manualLayout>
              </c:layout>
              <c:dLblPos val="bestFit"/>
              <c:showLegendKey val="0"/>
              <c:showVal val="0"/>
              <c:showCatName val="0"/>
              <c:showSerName val="0"/>
              <c:showPercent val="1"/>
              <c:showBubbleSize val="0"/>
              <c:extLst>
                <c:ext xmlns:c15="http://schemas.microsoft.com/office/drawing/2012/chart" uri="{CE6537A1-D6FC-4f65-9D91-7224C49458BB}">
                  <c15:layout/>
                </c:ext>
              </c:extLst>
            </c:dLbl>
            <c:spPr>
              <a:noFill/>
              <a:ln w="25125">
                <a:noFill/>
              </a:ln>
            </c:spPr>
            <c:txPr>
              <a:bodyPr/>
              <a:lstStyle/>
              <a:p>
                <a:pPr>
                  <a:defRPr lang="es-ES" sz="1618" b="1">
                    <a:solidFill>
                      <a:schemeClr val="tx1"/>
                    </a:solidFill>
                  </a:defRPr>
                </a:pPr>
                <a:endParaRPr lang="es-PE"/>
              </a:p>
            </c:txPr>
            <c:showLegendKey val="0"/>
            <c:showVal val="0"/>
            <c:showCatName val="0"/>
            <c:showSerName val="0"/>
            <c:showPercent val="1"/>
            <c:showBubbleSize val="0"/>
            <c:showLeaderLines val="1"/>
            <c:extLst>
              <c:ext xmlns:c15="http://schemas.microsoft.com/office/drawing/2012/chart" uri="{CE6537A1-D6FC-4f65-9D91-7224C49458BB}"/>
            </c:extLst>
          </c:dLbls>
          <c:cat>
            <c:strRef>
              <c:f>Hoja1!$C$1:$E$1</c:f>
              <c:strCache>
                <c:ptCount val="3"/>
                <c:pt idx="0">
                  <c:v>Leve</c:v>
                </c:pt>
                <c:pt idx="1">
                  <c:v>Moderada</c:v>
                </c:pt>
                <c:pt idx="2">
                  <c:v>Grave</c:v>
                </c:pt>
              </c:strCache>
            </c:strRef>
          </c:cat>
          <c:val>
            <c:numRef>
              <c:f>Hoja1!$C$3:$E$3</c:f>
              <c:numCache>
                <c:formatCode>General</c:formatCode>
                <c:ptCount val="3"/>
                <c:pt idx="0">
                  <c:v>23.6</c:v>
                </c:pt>
                <c:pt idx="1">
                  <c:v>11.6</c:v>
                </c:pt>
                <c:pt idx="2">
                  <c:v>0.4</c:v>
                </c:pt>
              </c:numCache>
            </c:numRef>
          </c:val>
        </c:ser>
        <c:dLbls>
          <c:showLegendKey val="0"/>
          <c:showVal val="0"/>
          <c:showCatName val="0"/>
          <c:showSerName val="0"/>
          <c:showPercent val="0"/>
          <c:showBubbleSize val="0"/>
          <c:showLeaderLines val="1"/>
        </c:dLbls>
      </c:pie3DChart>
      <c:spPr>
        <a:noFill/>
        <a:ln w="25387">
          <a:noFill/>
        </a:ln>
      </c:spPr>
    </c:plotArea>
    <c:legend>
      <c:legendPos val="b"/>
      <c:layout>
        <c:manualLayout>
          <c:xMode val="edge"/>
          <c:yMode val="edge"/>
          <c:x val="0.32701622704401773"/>
          <c:y val="0.87139149606299204"/>
          <c:w val="0.44155754286370313"/>
          <c:h val="7.0330708661417329E-2"/>
        </c:manualLayout>
      </c:layout>
      <c:overlay val="0"/>
      <c:txPr>
        <a:bodyPr/>
        <a:lstStyle/>
        <a:p>
          <a:pPr rtl="0">
            <a:defRPr lang="es-ES" sz="1582" b="1"/>
          </a:pPr>
          <a:endParaRPr lang="es-PE"/>
        </a:p>
      </c:txPr>
    </c:legend>
    <c:plotVisOnly val="1"/>
    <c:dispBlanksAs val="zero"/>
    <c:showDLblsOverMax val="0"/>
  </c:chart>
  <c:sp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c:sp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lang="es-ES" sz="1200">
                <a:solidFill>
                  <a:srgbClr val="0070C0"/>
                </a:solidFill>
              </a:defRPr>
            </a:pPr>
            <a:r>
              <a:rPr lang="en-US" sz="1200" dirty="0" err="1">
                <a:solidFill>
                  <a:srgbClr val="0070C0"/>
                </a:solidFill>
              </a:rPr>
              <a:t>Nivel</a:t>
            </a:r>
            <a:r>
              <a:rPr lang="en-US" sz="1200" dirty="0">
                <a:solidFill>
                  <a:srgbClr val="0070C0"/>
                </a:solidFill>
              </a:rPr>
              <a:t> Nacional 46.8% </a:t>
            </a:r>
          </a:p>
        </c:rich>
      </c:tx>
      <c:layout>
        <c:manualLayout>
          <c:xMode val="edge"/>
          <c:yMode val="edge"/>
          <c:x val="0.13965601965601965"/>
          <c:y val="1.968019680196809E-2"/>
        </c:manualLayout>
      </c:layout>
      <c:overlay val="0"/>
    </c:title>
    <c:autoTitleDeleted val="0"/>
    <c:plotArea>
      <c:layout/>
      <c:barChart>
        <c:barDir val="bar"/>
        <c:grouping val="clustered"/>
        <c:varyColors val="0"/>
        <c:ser>
          <c:idx val="0"/>
          <c:order val="0"/>
          <c:tx>
            <c:strRef>
              <c:f>Hoja1!$C$2</c:f>
              <c:strCache>
                <c:ptCount val="1"/>
                <c:pt idx="0">
                  <c:v>DCI</c:v>
                </c:pt>
              </c:strCache>
            </c:strRef>
          </c:tx>
          <c:invertIfNegative val="0"/>
          <c:cat>
            <c:strRef>
              <c:f>Hoja1!$B$3:$B$27</c:f>
              <c:strCache>
                <c:ptCount val="25"/>
                <c:pt idx="0">
                  <c:v>LAMBAYEQUE</c:v>
                </c:pt>
                <c:pt idx="1">
                  <c:v>MOQUEGUA</c:v>
                </c:pt>
                <c:pt idx="2">
                  <c:v>ICA</c:v>
                </c:pt>
                <c:pt idx="3">
                  <c:v>LIMA</c:v>
                </c:pt>
                <c:pt idx="4">
                  <c:v>AREQUIPA</c:v>
                </c:pt>
                <c:pt idx="5">
                  <c:v>LA LIBERTAD</c:v>
                </c:pt>
                <c:pt idx="6">
                  <c:v>TACNA</c:v>
                </c:pt>
                <c:pt idx="7">
                  <c:v>CALLAO</c:v>
                </c:pt>
                <c:pt idx="8">
                  <c:v>PIURA</c:v>
                </c:pt>
                <c:pt idx="9">
                  <c:v>HUÁNUCO</c:v>
                </c:pt>
                <c:pt idx="10">
                  <c:v>ANCASH</c:v>
                </c:pt>
                <c:pt idx="11">
                  <c:v>AYACUCHO</c:v>
                </c:pt>
                <c:pt idx="12">
                  <c:v>SAN MARTÍN</c:v>
                </c:pt>
                <c:pt idx="13">
                  <c:v>CAJAMARCA</c:v>
                </c:pt>
                <c:pt idx="14">
                  <c:v>TUMBES</c:v>
                </c:pt>
                <c:pt idx="15">
                  <c:v>APURIMAC</c:v>
                </c:pt>
                <c:pt idx="16">
                  <c:v>CUSCO</c:v>
                </c:pt>
                <c:pt idx="17">
                  <c:v>LORETO</c:v>
                </c:pt>
                <c:pt idx="18">
                  <c:v>AMAZONAS</c:v>
                </c:pt>
                <c:pt idx="19">
                  <c:v>UCAYALI</c:v>
                </c:pt>
                <c:pt idx="20">
                  <c:v>PASCO</c:v>
                </c:pt>
                <c:pt idx="21">
                  <c:v>HUANCAVELICA</c:v>
                </c:pt>
                <c:pt idx="22">
                  <c:v>JUNÍN</c:v>
                </c:pt>
                <c:pt idx="23">
                  <c:v>MADRE DE DIOS</c:v>
                </c:pt>
                <c:pt idx="24">
                  <c:v>PUNO</c:v>
                </c:pt>
              </c:strCache>
            </c:strRef>
          </c:cat>
          <c:val>
            <c:numRef>
              <c:f>Hoja1!$C$3:$C$27</c:f>
            </c:numRef>
          </c:val>
        </c:ser>
        <c:ser>
          <c:idx val="1"/>
          <c:order val="1"/>
          <c:tx>
            <c:strRef>
              <c:f>Hoja1!$D$2</c:f>
              <c:strCache>
                <c:ptCount val="1"/>
                <c:pt idx="0">
                  <c:v>ANEMIA</c:v>
                </c:pt>
              </c:strCache>
            </c:strRef>
          </c:tx>
          <c:spPr>
            <a:solidFill>
              <a:srgbClr val="C00000"/>
            </a:solidFill>
          </c:spPr>
          <c:invertIfNegative val="0"/>
          <c:dPt>
            <c:idx val="0"/>
            <c:invertIfNegative val="0"/>
            <c:bubble3D val="0"/>
            <c:spPr>
              <a:solidFill>
                <a:srgbClr val="FFC000"/>
              </a:solidFill>
            </c:spPr>
          </c:dPt>
          <c:dPt>
            <c:idx val="1"/>
            <c:invertIfNegative val="0"/>
            <c:bubble3D val="0"/>
            <c:spPr>
              <a:solidFill>
                <a:srgbClr val="FFC000"/>
              </a:solidFill>
            </c:spPr>
          </c:dPt>
          <c:dPt>
            <c:idx val="2"/>
            <c:invertIfNegative val="0"/>
            <c:bubble3D val="0"/>
            <c:spPr>
              <a:solidFill>
                <a:srgbClr val="FFC000"/>
              </a:solidFill>
            </c:spPr>
          </c:dPt>
          <c:dPt>
            <c:idx val="3"/>
            <c:invertIfNegative val="0"/>
            <c:bubble3D val="0"/>
            <c:spPr>
              <a:solidFill>
                <a:srgbClr val="FFC000"/>
              </a:solidFill>
            </c:spPr>
          </c:dPt>
          <c:dPt>
            <c:idx val="4"/>
            <c:invertIfNegative val="0"/>
            <c:bubble3D val="0"/>
            <c:spPr>
              <a:solidFill>
                <a:srgbClr val="FFC000"/>
              </a:solidFill>
            </c:spPr>
          </c:dPt>
          <c:dLbls>
            <c:spPr>
              <a:noFill/>
              <a:ln>
                <a:noFill/>
              </a:ln>
              <a:effectLst/>
            </c:spPr>
            <c:txPr>
              <a:bodyPr/>
              <a:lstStyle/>
              <a:p>
                <a:pPr>
                  <a:defRPr lang="es-ES" sz="900" b="1">
                    <a:solidFill>
                      <a:srgbClr val="0070C0"/>
                    </a:solidFill>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Hoja1!$B$3:$B$27</c:f>
              <c:strCache>
                <c:ptCount val="25"/>
                <c:pt idx="0">
                  <c:v>LAMBAYEQUE</c:v>
                </c:pt>
                <c:pt idx="1">
                  <c:v>MOQUEGUA</c:v>
                </c:pt>
                <c:pt idx="2">
                  <c:v>ICA</c:v>
                </c:pt>
                <c:pt idx="3">
                  <c:v>LIMA</c:v>
                </c:pt>
                <c:pt idx="4">
                  <c:v>AREQUIPA</c:v>
                </c:pt>
                <c:pt idx="5">
                  <c:v>LA LIBERTAD</c:v>
                </c:pt>
                <c:pt idx="6">
                  <c:v>TACNA</c:v>
                </c:pt>
                <c:pt idx="7">
                  <c:v>CALLAO</c:v>
                </c:pt>
                <c:pt idx="8">
                  <c:v>PIURA</c:v>
                </c:pt>
                <c:pt idx="9">
                  <c:v>HUÁNUCO</c:v>
                </c:pt>
                <c:pt idx="10">
                  <c:v>ANCASH</c:v>
                </c:pt>
                <c:pt idx="11">
                  <c:v>AYACUCHO</c:v>
                </c:pt>
                <c:pt idx="12">
                  <c:v>SAN MARTÍN</c:v>
                </c:pt>
                <c:pt idx="13">
                  <c:v>CAJAMARCA</c:v>
                </c:pt>
                <c:pt idx="14">
                  <c:v>TUMBES</c:v>
                </c:pt>
                <c:pt idx="15">
                  <c:v>APURIMAC</c:v>
                </c:pt>
                <c:pt idx="16">
                  <c:v>CUSCO</c:v>
                </c:pt>
                <c:pt idx="17">
                  <c:v>LORETO</c:v>
                </c:pt>
                <c:pt idx="18">
                  <c:v>AMAZONAS</c:v>
                </c:pt>
                <c:pt idx="19">
                  <c:v>UCAYALI</c:v>
                </c:pt>
                <c:pt idx="20">
                  <c:v>PASCO</c:v>
                </c:pt>
                <c:pt idx="21">
                  <c:v>HUANCAVELICA</c:v>
                </c:pt>
                <c:pt idx="22">
                  <c:v>JUNÍN</c:v>
                </c:pt>
                <c:pt idx="23">
                  <c:v>MADRE DE DIOS</c:v>
                </c:pt>
                <c:pt idx="24">
                  <c:v>PUNO</c:v>
                </c:pt>
              </c:strCache>
            </c:strRef>
          </c:cat>
          <c:val>
            <c:numRef>
              <c:f>Hoja1!$D$3:$D$27</c:f>
              <c:numCache>
                <c:formatCode>0.0</c:formatCode>
                <c:ptCount val="25"/>
                <c:pt idx="0">
                  <c:v>35.800000000000004</c:v>
                </c:pt>
                <c:pt idx="1">
                  <c:v>36.1</c:v>
                </c:pt>
                <c:pt idx="2">
                  <c:v>36.800000000000004</c:v>
                </c:pt>
                <c:pt idx="3">
                  <c:v>37.700000000000003</c:v>
                </c:pt>
                <c:pt idx="4">
                  <c:v>39.200000000000003</c:v>
                </c:pt>
                <c:pt idx="5">
                  <c:v>40.9</c:v>
                </c:pt>
                <c:pt idx="6">
                  <c:v>41.5</c:v>
                </c:pt>
                <c:pt idx="7">
                  <c:v>43.8</c:v>
                </c:pt>
                <c:pt idx="8">
                  <c:v>43.9</c:v>
                </c:pt>
                <c:pt idx="9">
                  <c:v>44.3</c:v>
                </c:pt>
                <c:pt idx="10">
                  <c:v>45.8</c:v>
                </c:pt>
                <c:pt idx="11">
                  <c:v>45.8</c:v>
                </c:pt>
                <c:pt idx="12">
                  <c:v>47.6</c:v>
                </c:pt>
                <c:pt idx="13">
                  <c:v>48.5</c:v>
                </c:pt>
                <c:pt idx="14">
                  <c:v>52.2</c:v>
                </c:pt>
                <c:pt idx="15">
                  <c:v>53</c:v>
                </c:pt>
                <c:pt idx="16">
                  <c:v>56.3</c:v>
                </c:pt>
                <c:pt idx="17">
                  <c:v>59.2</c:v>
                </c:pt>
                <c:pt idx="18">
                  <c:v>59.5</c:v>
                </c:pt>
                <c:pt idx="19">
                  <c:v>59.6</c:v>
                </c:pt>
                <c:pt idx="20">
                  <c:v>60.6</c:v>
                </c:pt>
                <c:pt idx="21">
                  <c:v>63.7</c:v>
                </c:pt>
                <c:pt idx="22">
                  <c:v>64</c:v>
                </c:pt>
                <c:pt idx="23">
                  <c:v>68.400000000000006</c:v>
                </c:pt>
                <c:pt idx="24">
                  <c:v>82</c:v>
                </c:pt>
              </c:numCache>
            </c:numRef>
          </c:val>
        </c:ser>
        <c:dLbls>
          <c:showLegendKey val="0"/>
          <c:showVal val="0"/>
          <c:showCatName val="0"/>
          <c:showSerName val="0"/>
          <c:showPercent val="0"/>
          <c:showBubbleSize val="0"/>
        </c:dLbls>
        <c:gapWidth val="150"/>
        <c:axId val="148878472"/>
        <c:axId val="148880432"/>
      </c:barChart>
      <c:catAx>
        <c:axId val="148878472"/>
        <c:scaling>
          <c:orientation val="minMax"/>
        </c:scaling>
        <c:delete val="0"/>
        <c:axPos val="l"/>
        <c:numFmt formatCode="General" sourceLinked="0"/>
        <c:majorTickMark val="out"/>
        <c:minorTickMark val="none"/>
        <c:tickLblPos val="nextTo"/>
        <c:txPr>
          <a:bodyPr/>
          <a:lstStyle/>
          <a:p>
            <a:pPr>
              <a:defRPr lang="es-ES" sz="900" b="0">
                <a:solidFill>
                  <a:srgbClr val="0070C0"/>
                </a:solidFill>
              </a:defRPr>
            </a:pPr>
            <a:endParaRPr lang="es-PE"/>
          </a:p>
        </c:txPr>
        <c:crossAx val="148880432"/>
        <c:crosses val="autoZero"/>
        <c:auto val="1"/>
        <c:lblAlgn val="l"/>
        <c:lblOffset val="100"/>
        <c:noMultiLvlLbl val="0"/>
      </c:catAx>
      <c:valAx>
        <c:axId val="148880432"/>
        <c:scaling>
          <c:orientation val="minMax"/>
        </c:scaling>
        <c:delete val="0"/>
        <c:axPos val="b"/>
        <c:majorGridlines>
          <c:spPr>
            <a:ln>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c:spPr>
        </c:majorGridlines>
        <c:numFmt formatCode="0.0" sourceLinked="1"/>
        <c:majorTickMark val="out"/>
        <c:minorTickMark val="none"/>
        <c:tickLblPos val="nextTo"/>
        <c:txPr>
          <a:bodyPr/>
          <a:lstStyle/>
          <a:p>
            <a:pPr>
              <a:defRPr lang="es-ES"/>
            </a:pPr>
            <a:endParaRPr lang="es-PE"/>
          </a:p>
        </c:txPr>
        <c:crossAx val="148878472"/>
        <c:crosses val="autoZero"/>
        <c:crossBetween val="between"/>
      </c:valAx>
      <c:spPr>
        <a:noFill/>
      </c:spPr>
    </c:plotArea>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barChart>
        <c:barDir val="col"/>
        <c:grouping val="clustered"/>
        <c:varyColors val="0"/>
        <c:ser>
          <c:idx val="1"/>
          <c:order val="0"/>
          <c:tx>
            <c:strRef>
              <c:f>'[para actualizar ppt anemia.xlsx]anemia x edades (2)'!$A$11</c:f>
              <c:strCache>
                <c:ptCount val="1"/>
                <c:pt idx="0">
                  <c:v>2007</c:v>
                </c:pt>
              </c:strCache>
            </c:strRef>
          </c:tx>
          <c:spPr>
            <a:gradFill rotWithShape="1">
              <a:gsLst>
                <a:gs pos="0">
                  <a:schemeClr val="accent1">
                    <a:shade val="61000"/>
                    <a:shade val="51000"/>
                    <a:satMod val="130000"/>
                  </a:schemeClr>
                </a:gs>
                <a:gs pos="80000">
                  <a:schemeClr val="accent1">
                    <a:shade val="61000"/>
                    <a:shade val="93000"/>
                    <a:satMod val="130000"/>
                  </a:schemeClr>
                </a:gs>
                <a:gs pos="100000">
                  <a:schemeClr val="accent1">
                    <a:shade val="61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dLbl>
              <c:idx val="0"/>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1"/>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2"/>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3"/>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4"/>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5"/>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dLbl>
              <c:idx val="6"/>
              <c:layout/>
              <c:showLegendKey val="0"/>
              <c:showVal val="1"/>
              <c:showCatName val="0"/>
              <c:showSerName val="0"/>
              <c:showPercent val="0"/>
              <c:showBubbleSize val="0"/>
              <c:extLst xmlns:c15="http://schemas.microsoft.com/office/drawing/2012/chart">
                <c:ext xmlns:c15="http://schemas.microsoft.com/office/drawing/2012/chart" uri="{CE6537A1-D6FC-4f65-9D91-7224C49458BB}">
                  <c15:layout/>
                </c:ext>
              </c:extLst>
            </c:dLbl>
            <c:spPr>
              <a:noFill/>
              <a:ln>
                <a:noFill/>
              </a:ln>
              <a:effectLst/>
            </c:spPr>
            <c:txPr>
              <a:bodyPr rot="-5400000" spcFirstLastPara="1" vertOverflow="ellipsis" wrap="square" lIns="38100" tIns="19050" rIns="38100" bIns="19050" anchor="ctr" anchorCtr="1">
                <a:spAutoFit/>
              </a:bodyPr>
              <a:lstStyle/>
              <a:p>
                <a:pPr>
                  <a:defRPr sz="10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0"/>
            <c:showCatName val="0"/>
            <c:showSerName val="0"/>
            <c:showPercent val="0"/>
            <c:showBubbleSize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'[para actualizar ppt anemia.xlsx]anemia x edades (2)'!$B$10:$H$10</c:f>
              <c:strCache>
                <c:ptCount val="7"/>
                <c:pt idx="0">
                  <c:v>6-8</c:v>
                </c:pt>
                <c:pt idx="1">
                  <c:v>9-11</c:v>
                </c:pt>
                <c:pt idx="2">
                  <c:v>12-17</c:v>
                </c:pt>
                <c:pt idx="3">
                  <c:v>18-23</c:v>
                </c:pt>
                <c:pt idx="4">
                  <c:v>24-35</c:v>
                </c:pt>
                <c:pt idx="5">
                  <c:v>36-47</c:v>
                </c:pt>
                <c:pt idx="6">
                  <c:v>48-59</c:v>
                </c:pt>
              </c:strCache>
            </c:strRef>
          </c:cat>
          <c:val>
            <c:numRef>
              <c:f>'[para actualizar ppt anemia.xlsx]anemia x edades (2)'!$B$11:$H$11</c:f>
              <c:numCache>
                <c:formatCode>0.0</c:formatCode>
                <c:ptCount val="7"/>
                <c:pt idx="0">
                  <c:v>80.099999999999994</c:v>
                </c:pt>
                <c:pt idx="1">
                  <c:v>75.900000000000006</c:v>
                </c:pt>
                <c:pt idx="2">
                  <c:v>67.5</c:v>
                </c:pt>
                <c:pt idx="3">
                  <c:v>62.4</c:v>
                </c:pt>
                <c:pt idx="4">
                  <c:v>41.7</c:v>
                </c:pt>
                <c:pt idx="5" formatCode="General">
                  <c:v>28.5</c:v>
                </c:pt>
                <c:pt idx="6" formatCode="General">
                  <c:v>22.9</c:v>
                </c:pt>
              </c:numCache>
            </c:numRef>
          </c:val>
        </c:ser>
        <c:ser>
          <c:idx val="0"/>
          <c:order val="1"/>
          <c:tx>
            <c:strRef>
              <c:f>'[para actualizar ppt anemia.xlsx]anemia x edades (2)'!$A$12</c:f>
              <c:strCache>
                <c:ptCount val="1"/>
                <c:pt idx="0">
                  <c:v>2009</c:v>
                </c:pt>
              </c:strCache>
            </c:strRef>
          </c:tx>
          <c:spPr>
            <a:gradFill rotWithShape="1">
              <a:gsLst>
                <a:gs pos="0">
                  <a:schemeClr val="accent1">
                    <a:shade val="45000"/>
                    <a:shade val="51000"/>
                    <a:satMod val="130000"/>
                  </a:schemeClr>
                </a:gs>
                <a:gs pos="80000">
                  <a:schemeClr val="accent1">
                    <a:shade val="45000"/>
                    <a:shade val="93000"/>
                    <a:satMod val="130000"/>
                  </a:schemeClr>
                </a:gs>
                <a:gs pos="100000">
                  <a:schemeClr val="accent1">
                    <a:shade val="45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lIns="38100" tIns="19050" rIns="38100" bIns="19050" anchor="ctr" anchorCtr="1">
                <a:spAutoFit/>
              </a:bodyPr>
              <a:lstStyle/>
              <a:p>
                <a:pPr>
                  <a:defRPr sz="10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'[para actualizar ppt anemia.xlsx]anemia x edades (2)'!$B$10:$H$10</c:f>
              <c:strCache>
                <c:ptCount val="7"/>
                <c:pt idx="0">
                  <c:v>6-8</c:v>
                </c:pt>
                <c:pt idx="1">
                  <c:v>9-11</c:v>
                </c:pt>
                <c:pt idx="2">
                  <c:v>12-17</c:v>
                </c:pt>
                <c:pt idx="3">
                  <c:v>18-23</c:v>
                </c:pt>
                <c:pt idx="4">
                  <c:v>24-35</c:v>
                </c:pt>
                <c:pt idx="5">
                  <c:v>36-47</c:v>
                </c:pt>
                <c:pt idx="6">
                  <c:v>48-59</c:v>
                </c:pt>
              </c:strCache>
            </c:strRef>
          </c:cat>
          <c:val>
            <c:numRef>
              <c:f>'[para actualizar ppt anemia.xlsx]anemia x edades (2)'!$B$12:$H$12</c:f>
              <c:numCache>
                <c:formatCode>0.0</c:formatCode>
                <c:ptCount val="7"/>
                <c:pt idx="0">
                  <c:v>75.2</c:v>
                </c:pt>
                <c:pt idx="1">
                  <c:v>72</c:v>
                </c:pt>
                <c:pt idx="2">
                  <c:v>60.3</c:v>
                </c:pt>
                <c:pt idx="3">
                  <c:v>49.2</c:v>
                </c:pt>
                <c:pt idx="4">
                  <c:v>34</c:v>
                </c:pt>
                <c:pt idx="5">
                  <c:v>25.6</c:v>
                </c:pt>
                <c:pt idx="6">
                  <c:v>19.2</c:v>
                </c:pt>
              </c:numCache>
            </c:numRef>
          </c:val>
        </c:ser>
        <c:ser>
          <c:idx val="2"/>
          <c:order val="2"/>
          <c:tx>
            <c:strRef>
              <c:f>'[para actualizar ppt anemia.xlsx]anemia x edades (2)'!$A$13</c:f>
              <c:strCache>
                <c:ptCount val="1"/>
                <c:pt idx="0">
                  <c:v>2010</c:v>
                </c:pt>
              </c:strCache>
            </c:strRef>
          </c:tx>
          <c:spPr>
            <a:gradFill rotWithShape="1">
              <a:gsLst>
                <a:gs pos="0">
                  <a:schemeClr val="accent1">
                    <a:shade val="76000"/>
                    <a:shade val="51000"/>
                    <a:satMod val="130000"/>
                  </a:schemeClr>
                </a:gs>
                <a:gs pos="80000">
                  <a:schemeClr val="accent1">
                    <a:shade val="76000"/>
                    <a:shade val="93000"/>
                    <a:satMod val="130000"/>
                  </a:schemeClr>
                </a:gs>
                <a:gs pos="100000">
                  <a:schemeClr val="accent1">
                    <a:shade val="76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lIns="38100" tIns="19050" rIns="38100" bIns="19050" anchor="ctr" anchorCtr="1">
                <a:spAutoFit/>
              </a:bodyPr>
              <a:lstStyle/>
              <a:p>
                <a:pPr>
                  <a:defRPr sz="10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'[para actualizar ppt anemia.xlsx]anemia x edades (2)'!$B$10:$H$10</c:f>
              <c:strCache>
                <c:ptCount val="7"/>
                <c:pt idx="0">
                  <c:v>6-8</c:v>
                </c:pt>
                <c:pt idx="1">
                  <c:v>9-11</c:v>
                </c:pt>
                <c:pt idx="2">
                  <c:v>12-17</c:v>
                </c:pt>
                <c:pt idx="3">
                  <c:v>18-23</c:v>
                </c:pt>
                <c:pt idx="4">
                  <c:v>24-35</c:v>
                </c:pt>
                <c:pt idx="5">
                  <c:v>36-47</c:v>
                </c:pt>
                <c:pt idx="6">
                  <c:v>48-59</c:v>
                </c:pt>
              </c:strCache>
            </c:strRef>
          </c:cat>
          <c:val>
            <c:numRef>
              <c:f>'[para actualizar ppt anemia.xlsx]anemia x edades (2)'!$B$13:$H$13</c:f>
              <c:numCache>
                <c:formatCode>0.0</c:formatCode>
                <c:ptCount val="7"/>
                <c:pt idx="0">
                  <c:v>69.3</c:v>
                </c:pt>
                <c:pt idx="1">
                  <c:v>72</c:v>
                </c:pt>
                <c:pt idx="2">
                  <c:v>65.3</c:v>
                </c:pt>
                <c:pt idx="3">
                  <c:v>51.1</c:v>
                </c:pt>
                <c:pt idx="4">
                  <c:v>33.1</c:v>
                </c:pt>
                <c:pt idx="5">
                  <c:v>24.3</c:v>
                </c:pt>
                <c:pt idx="6">
                  <c:v>21</c:v>
                </c:pt>
              </c:numCache>
            </c:numRef>
          </c:val>
        </c:ser>
        <c:ser>
          <c:idx val="3"/>
          <c:order val="3"/>
          <c:tx>
            <c:strRef>
              <c:f>'[para actualizar ppt anemia.xlsx]anemia x edades (2)'!$A$14</c:f>
              <c:strCache>
                <c:ptCount val="1"/>
                <c:pt idx="0">
                  <c:v>2011</c:v>
                </c:pt>
              </c:strCache>
            </c:strRef>
          </c:tx>
          <c:spPr>
            <a:gradFill rotWithShape="1">
              <a:gsLst>
                <a:gs pos="0">
                  <a:schemeClr val="accent1">
                    <a:shade val="92000"/>
                    <a:shade val="51000"/>
                    <a:satMod val="130000"/>
                  </a:schemeClr>
                </a:gs>
                <a:gs pos="80000">
                  <a:schemeClr val="accent1">
                    <a:shade val="92000"/>
                    <a:shade val="93000"/>
                    <a:satMod val="130000"/>
                  </a:schemeClr>
                </a:gs>
                <a:gs pos="100000">
                  <a:schemeClr val="accent1">
                    <a:shade val="92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lIns="38100" tIns="19050" rIns="38100" bIns="19050" anchor="ctr" anchorCtr="1">
                <a:spAutoFit/>
              </a:bodyPr>
              <a:lstStyle/>
              <a:p>
                <a:pPr>
                  <a:defRPr sz="10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'[para actualizar ppt anemia.xlsx]anemia x edades (2)'!$B$10:$H$10</c:f>
              <c:strCache>
                <c:ptCount val="7"/>
                <c:pt idx="0">
                  <c:v>6-8</c:v>
                </c:pt>
                <c:pt idx="1">
                  <c:v>9-11</c:v>
                </c:pt>
                <c:pt idx="2">
                  <c:v>12-17</c:v>
                </c:pt>
                <c:pt idx="3">
                  <c:v>18-23</c:v>
                </c:pt>
                <c:pt idx="4">
                  <c:v>24-35</c:v>
                </c:pt>
                <c:pt idx="5">
                  <c:v>36-47</c:v>
                </c:pt>
                <c:pt idx="6">
                  <c:v>48-59</c:v>
                </c:pt>
              </c:strCache>
            </c:strRef>
          </c:cat>
          <c:val>
            <c:numRef>
              <c:f>'[para actualizar ppt anemia.xlsx]anemia x edades (2)'!$B$14:$H$14</c:f>
              <c:numCache>
                <c:formatCode>0.0</c:formatCode>
                <c:ptCount val="7"/>
                <c:pt idx="0">
                  <c:v>62.4</c:v>
                </c:pt>
                <c:pt idx="1">
                  <c:v>62.3</c:v>
                </c:pt>
                <c:pt idx="2">
                  <c:v>57.7</c:v>
                </c:pt>
                <c:pt idx="3">
                  <c:v>41.3</c:v>
                </c:pt>
                <c:pt idx="4">
                  <c:v>26.4</c:v>
                </c:pt>
                <c:pt idx="5">
                  <c:v>18.600000000000001</c:v>
                </c:pt>
                <c:pt idx="6">
                  <c:v>15.7</c:v>
                </c:pt>
              </c:numCache>
            </c:numRef>
          </c:val>
        </c:ser>
        <c:ser>
          <c:idx val="4"/>
          <c:order val="4"/>
          <c:tx>
            <c:strRef>
              <c:f>'[para actualizar ppt anemia.xlsx]anemia x edades (2)'!$A$15</c:f>
              <c:strCache>
                <c:ptCount val="1"/>
                <c:pt idx="0">
                  <c:v>2012</c:v>
                </c:pt>
              </c:strCache>
            </c:strRef>
          </c:tx>
          <c:spPr>
            <a:gradFill rotWithShape="1">
              <a:gsLst>
                <a:gs pos="0">
                  <a:schemeClr val="accent1">
                    <a:tint val="93000"/>
                    <a:shade val="51000"/>
                    <a:satMod val="130000"/>
                  </a:schemeClr>
                </a:gs>
                <a:gs pos="80000">
                  <a:schemeClr val="accent1">
                    <a:tint val="93000"/>
                    <a:shade val="93000"/>
                    <a:satMod val="130000"/>
                  </a:schemeClr>
                </a:gs>
                <a:gs pos="100000">
                  <a:schemeClr val="accent1">
                    <a:tint val="93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lIns="38100" tIns="19050" rIns="38100" bIns="19050" anchor="ctr" anchorCtr="1">
                <a:spAutoFit/>
              </a:bodyPr>
              <a:lstStyle/>
              <a:p>
                <a:pPr>
                  <a:defRPr sz="10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'[para actualizar ppt anemia.xlsx]anemia x edades (2)'!$B$10:$H$10</c:f>
              <c:strCache>
                <c:ptCount val="7"/>
                <c:pt idx="0">
                  <c:v>6-8</c:v>
                </c:pt>
                <c:pt idx="1">
                  <c:v>9-11</c:v>
                </c:pt>
                <c:pt idx="2">
                  <c:v>12-17</c:v>
                </c:pt>
                <c:pt idx="3">
                  <c:v>18-23</c:v>
                </c:pt>
                <c:pt idx="4">
                  <c:v>24-35</c:v>
                </c:pt>
                <c:pt idx="5">
                  <c:v>36-47</c:v>
                </c:pt>
                <c:pt idx="6">
                  <c:v>48-59</c:v>
                </c:pt>
              </c:strCache>
            </c:strRef>
          </c:cat>
          <c:val>
            <c:numRef>
              <c:f>'[para actualizar ppt anemia.xlsx]anemia x edades (2)'!$B$15:$H$15</c:f>
              <c:numCache>
                <c:formatCode>0.0</c:formatCode>
                <c:ptCount val="7"/>
                <c:pt idx="0">
                  <c:v>63.7</c:v>
                </c:pt>
                <c:pt idx="1">
                  <c:v>65.8</c:v>
                </c:pt>
                <c:pt idx="2">
                  <c:v>61.2</c:v>
                </c:pt>
                <c:pt idx="3">
                  <c:v>44.4</c:v>
                </c:pt>
                <c:pt idx="4">
                  <c:v>27.7</c:v>
                </c:pt>
                <c:pt idx="5">
                  <c:v>19.399999999999999</c:v>
                </c:pt>
                <c:pt idx="6">
                  <c:v>19.100000000000001</c:v>
                </c:pt>
              </c:numCache>
            </c:numRef>
          </c:val>
        </c:ser>
        <c:ser>
          <c:idx val="5"/>
          <c:order val="5"/>
          <c:tx>
            <c:strRef>
              <c:f>'[para actualizar ppt anemia.xlsx]anemia x edades (2)'!$A$16</c:f>
              <c:strCache>
                <c:ptCount val="1"/>
                <c:pt idx="0">
                  <c:v>2013</c:v>
                </c:pt>
              </c:strCache>
            </c:strRef>
          </c:tx>
          <c:spPr>
            <a:solidFill>
              <a:schemeClr val="accent1">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lIns="38100" tIns="19050" rIns="38100" bIns="19050" anchor="ctr" anchorCtr="1">
                <a:spAutoFit/>
              </a:bodyPr>
              <a:lstStyle/>
              <a:p>
                <a:pPr>
                  <a:defRPr sz="10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'[para actualizar ppt anemia.xlsx]anemia x edades (2)'!$B$10:$H$10</c:f>
              <c:strCache>
                <c:ptCount val="7"/>
                <c:pt idx="0">
                  <c:v>6-8</c:v>
                </c:pt>
                <c:pt idx="1">
                  <c:v>9-11</c:v>
                </c:pt>
                <c:pt idx="2">
                  <c:v>12-17</c:v>
                </c:pt>
                <c:pt idx="3">
                  <c:v>18-23</c:v>
                </c:pt>
                <c:pt idx="4">
                  <c:v>24-35</c:v>
                </c:pt>
                <c:pt idx="5">
                  <c:v>36-47</c:v>
                </c:pt>
                <c:pt idx="6">
                  <c:v>48-59</c:v>
                </c:pt>
              </c:strCache>
            </c:strRef>
          </c:cat>
          <c:val>
            <c:numRef>
              <c:f>'[para actualizar ppt anemia.xlsx]anemia x edades (2)'!$B$16:$H$16</c:f>
              <c:numCache>
                <c:formatCode>0.0</c:formatCode>
                <c:ptCount val="7"/>
                <c:pt idx="0">
                  <c:v>57.6</c:v>
                </c:pt>
                <c:pt idx="1">
                  <c:v>57.3</c:v>
                </c:pt>
                <c:pt idx="2">
                  <c:v>60.4</c:v>
                </c:pt>
                <c:pt idx="3">
                  <c:v>46.5</c:v>
                </c:pt>
                <c:pt idx="4">
                  <c:v>34.1</c:v>
                </c:pt>
                <c:pt idx="5">
                  <c:v>23.4</c:v>
                </c:pt>
                <c:pt idx="6">
                  <c:v>16.3</c:v>
                </c:pt>
              </c:numCache>
            </c:numRef>
          </c:val>
        </c:ser>
        <c:ser>
          <c:idx val="6"/>
          <c:order val="6"/>
          <c:tx>
            <c:strRef>
              <c:f>'[para actualizar ppt anemia.xlsx]anemia x edades (2)'!$A$17</c:f>
              <c:strCache>
                <c:ptCount val="1"/>
                <c:pt idx="0">
                  <c:v>2014</c:v>
                </c:pt>
              </c:strCache>
            </c:strRef>
          </c:tx>
          <c:spPr>
            <a:gradFill rotWithShape="1">
              <a:gsLst>
                <a:gs pos="0">
                  <a:schemeClr val="accent1">
                    <a:tint val="62000"/>
                    <a:shade val="51000"/>
                    <a:satMod val="130000"/>
                  </a:schemeClr>
                </a:gs>
                <a:gs pos="80000">
                  <a:schemeClr val="accent1">
                    <a:tint val="62000"/>
                    <a:shade val="93000"/>
                    <a:satMod val="130000"/>
                  </a:schemeClr>
                </a:gs>
                <a:gs pos="100000">
                  <a:schemeClr val="accent1">
                    <a:tint val="62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lIns="38100" tIns="19050" rIns="38100" bIns="19050" anchor="ctr" anchorCtr="1">
                <a:spAutoFit/>
              </a:bodyPr>
              <a:lstStyle/>
              <a:p>
                <a:pPr>
                  <a:defRPr sz="10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'[para actualizar ppt anemia.xlsx]anemia x edades (2)'!$B$10:$H$10</c:f>
              <c:strCache>
                <c:ptCount val="7"/>
                <c:pt idx="0">
                  <c:v>6-8</c:v>
                </c:pt>
                <c:pt idx="1">
                  <c:v>9-11</c:v>
                </c:pt>
                <c:pt idx="2">
                  <c:v>12-17</c:v>
                </c:pt>
                <c:pt idx="3">
                  <c:v>18-23</c:v>
                </c:pt>
                <c:pt idx="4">
                  <c:v>24-35</c:v>
                </c:pt>
                <c:pt idx="5">
                  <c:v>36-47</c:v>
                </c:pt>
                <c:pt idx="6">
                  <c:v>48-59</c:v>
                </c:pt>
              </c:strCache>
            </c:strRef>
          </c:cat>
          <c:val>
            <c:numRef>
              <c:f>'[para actualizar ppt anemia.xlsx]anemia x edades (2)'!$B$17:$H$17</c:f>
              <c:numCache>
                <c:formatCode>0.0</c:formatCode>
                <c:ptCount val="7"/>
                <c:pt idx="0">
                  <c:v>60.7</c:v>
                </c:pt>
                <c:pt idx="1">
                  <c:v>63.1</c:v>
                </c:pt>
                <c:pt idx="2">
                  <c:v>63</c:v>
                </c:pt>
                <c:pt idx="3">
                  <c:v>47.9</c:v>
                </c:pt>
                <c:pt idx="4">
                  <c:v>31.5</c:v>
                </c:pt>
                <c:pt idx="5">
                  <c:v>23.6</c:v>
                </c:pt>
                <c:pt idx="6">
                  <c:v>21.8</c:v>
                </c:pt>
              </c:numCache>
            </c:numRef>
          </c:val>
        </c:ser>
        <c:ser>
          <c:idx val="7"/>
          <c:order val="7"/>
          <c:tx>
            <c:strRef>
              <c:f>'[para actualizar ppt anemia.xlsx]anemia x edades (2)'!$A$18</c:f>
              <c:strCache>
                <c:ptCount val="1"/>
                <c:pt idx="0">
                  <c:v>2015</c:v>
                </c:pt>
              </c:strCache>
            </c:strRef>
          </c:tx>
          <c:spPr>
            <a:gradFill rotWithShape="1">
              <a:gsLst>
                <a:gs pos="0">
                  <a:schemeClr val="accent1">
                    <a:tint val="46000"/>
                    <a:shade val="51000"/>
                    <a:satMod val="130000"/>
                  </a:schemeClr>
                </a:gs>
                <a:gs pos="80000">
                  <a:schemeClr val="accent1">
                    <a:tint val="46000"/>
                    <a:shade val="93000"/>
                    <a:satMod val="130000"/>
                  </a:schemeClr>
                </a:gs>
                <a:gs pos="100000">
                  <a:schemeClr val="accent1">
                    <a:tint val="46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'[para actualizar ppt anemia.xlsx]anemia x edades (2)'!$B$10:$H$10</c:f>
              <c:strCache>
                <c:ptCount val="7"/>
                <c:pt idx="0">
                  <c:v>6-8</c:v>
                </c:pt>
                <c:pt idx="1">
                  <c:v>9-11</c:v>
                </c:pt>
                <c:pt idx="2">
                  <c:v>12-17</c:v>
                </c:pt>
                <c:pt idx="3">
                  <c:v>18-23</c:v>
                </c:pt>
                <c:pt idx="4">
                  <c:v>24-35</c:v>
                </c:pt>
                <c:pt idx="5">
                  <c:v>36-47</c:v>
                </c:pt>
                <c:pt idx="6">
                  <c:v>48-59</c:v>
                </c:pt>
              </c:strCache>
            </c:strRef>
          </c:cat>
          <c:val>
            <c:numRef>
              <c:f>'[para actualizar ppt anemia.xlsx]anemia x edades (2)'!$B$18:$H$18</c:f>
              <c:numCache>
                <c:formatCode>General</c:formatCode>
                <c:ptCount val="7"/>
                <c:pt idx="0">
                  <c:v>59.4</c:v>
                </c:pt>
                <c:pt idx="1">
                  <c:v>59.7</c:v>
                </c:pt>
                <c:pt idx="2">
                  <c:v>58.4</c:v>
                </c:pt>
                <c:pt idx="3">
                  <c:v>43.6</c:v>
                </c:pt>
                <c:pt idx="4">
                  <c:v>29.7</c:v>
                </c:pt>
                <c:pt idx="5">
                  <c:v>21.3</c:v>
                </c:pt>
                <c:pt idx="6">
                  <c:v>16.7</c:v>
                </c:pt>
              </c:numCache>
            </c:numRef>
          </c:val>
        </c:ser>
        <c:dLbls>
          <c:showLegendKey val="0"/>
          <c:showVal val="0"/>
          <c:showCatName val="0"/>
          <c:showSerName val="0"/>
          <c:showPercent val="0"/>
          <c:showBubbleSize val="0"/>
        </c:dLbls>
        <c:gapWidth val="134"/>
        <c:overlap val="-11"/>
        <c:axId val="148881608"/>
        <c:axId val="148882000"/>
        <c:extLst/>
      </c:barChart>
      <c:catAx>
        <c:axId val="148881608"/>
        <c:scaling>
          <c:orientation val="minMax"/>
        </c:scaling>
        <c:delete val="0"/>
        <c:axPos val="b"/>
        <c:title>
          <c:tx>
            <c:rich>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s-PE" sz="1200">
                    <a:solidFill>
                      <a:sysClr val="windowText" lastClr="000000"/>
                    </a:solidFill>
                  </a:rPr>
                  <a:t>Edad en meses</a:t>
                </a:r>
              </a:p>
            </c:rich>
          </c:tx>
          <c:layout/>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s-PE"/>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ysClr val="windowText" lastClr="000000"/>
                </a:solidFill>
                <a:latin typeface="+mn-lt"/>
                <a:ea typeface="+mn-ea"/>
                <a:cs typeface="+mn-cs"/>
              </a:defRPr>
            </a:pPr>
            <a:endParaRPr lang="es-PE"/>
          </a:p>
        </c:txPr>
        <c:crossAx val="148882000"/>
        <c:crosses val="autoZero"/>
        <c:auto val="1"/>
        <c:lblAlgn val="ctr"/>
        <c:lblOffset val="100"/>
        <c:noMultiLvlLbl val="0"/>
      </c:catAx>
      <c:valAx>
        <c:axId val="1488820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00" b="0" i="0" u="none" strike="noStrike" kern="1200" baseline="0">
                    <a:solidFill>
                      <a:sysClr val="windowText" lastClr="000000"/>
                    </a:solidFill>
                    <a:latin typeface="+mn-lt"/>
                    <a:ea typeface="+mn-ea"/>
                    <a:cs typeface="+mn-cs"/>
                  </a:defRPr>
                </a:pPr>
                <a:r>
                  <a:rPr lang="es-PE" sz="1100">
                    <a:solidFill>
                      <a:sysClr val="windowText" lastClr="000000"/>
                    </a:solidFill>
                  </a:rPr>
                  <a:t>Porcentaje (%)</a:t>
                </a:r>
              </a:p>
            </c:rich>
          </c:tx>
          <c:layout>
            <c:manualLayout>
              <c:xMode val="edge"/>
              <c:yMode val="edge"/>
              <c:x val="1.1784510222366682E-2"/>
              <c:y val="0.38258838572152104"/>
            </c:manualLayout>
          </c:layout>
          <c:overlay val="0"/>
          <c:spPr>
            <a:noFill/>
            <a:ln>
              <a:noFill/>
            </a:ln>
            <a:effectLst/>
          </c:spPr>
          <c:txPr>
            <a:bodyPr rot="-5400000" spcFirstLastPara="1" vertOverflow="ellipsis" vert="horz" wrap="square" anchor="ctr" anchorCtr="1"/>
            <a:lstStyle/>
            <a:p>
              <a:pPr>
                <a:defRPr sz="1100" b="0" i="0" u="none" strike="noStrike" kern="1200" baseline="0">
                  <a:solidFill>
                    <a:sysClr val="windowText" lastClr="000000"/>
                  </a:solidFill>
                  <a:latin typeface="+mn-lt"/>
                  <a:ea typeface="+mn-ea"/>
                  <a:cs typeface="+mn-cs"/>
                </a:defRPr>
              </a:pPr>
              <a:endParaRPr lang="es-PE"/>
            </a:p>
          </c:txPr>
        </c:title>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1050" b="1" i="0" u="none" strike="noStrike" kern="1200" baseline="0">
                <a:solidFill>
                  <a:sysClr val="windowText" lastClr="000000"/>
                </a:solidFill>
                <a:latin typeface="+mn-lt"/>
                <a:ea typeface="+mn-ea"/>
                <a:cs typeface="+mn-cs"/>
              </a:defRPr>
            </a:pPr>
            <a:endParaRPr lang="es-PE"/>
          </a:p>
        </c:txPr>
        <c:crossAx val="148881608"/>
        <c:crosses val="autoZero"/>
        <c:crossBetween val="between"/>
      </c:val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s-PE"/>
        </a:p>
      </c:txPr>
    </c:legend>
    <c:plotVisOnly val="1"/>
    <c:dispBlanksAs val="gap"/>
    <c:showDLblsOverMax val="0"/>
  </c:chart>
  <c:spPr>
    <a:noFill/>
    <a:ln>
      <a:noFill/>
    </a:ln>
    <a:effectLst/>
  </c:spPr>
  <c:txPr>
    <a:bodyPr/>
    <a:lstStyle/>
    <a:p>
      <a:pPr>
        <a:defRPr/>
      </a:pPr>
      <a:endParaRPr lang="es-PE"/>
    </a:p>
  </c:txPr>
  <c:externalData r:id="rId3">
    <c:autoUpdate val="0"/>
  </c:externalData>
  <c:userShapes r:id="rId4"/>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s-ES"/>
  <c:roundedCorners val="1"/>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2.6446600388316057E-2"/>
          <c:y val="8.514009364313925E-2"/>
          <c:w val="0.95635918312086721"/>
          <c:h val="0.59390862441873793"/>
        </c:manualLayout>
      </c:layout>
      <c:barChart>
        <c:barDir val="col"/>
        <c:grouping val="clustered"/>
        <c:varyColors val="0"/>
        <c:ser>
          <c:idx val="6"/>
          <c:order val="6"/>
          <c:tx>
            <c:strRef>
              <c:f>'NIÑOS RECIBEN HIERRO N'!$I$17</c:f>
              <c:strCache>
                <c:ptCount val="1"/>
                <c:pt idx="0">
                  <c:v>2015</c:v>
                </c:pt>
              </c:strCache>
            </c:strRef>
          </c:tx>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0"/>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1-0F5C-4A39-9905-9CC3C578EB81}"/>
              </c:ext>
            </c:extLst>
          </c:dPt>
          <c:dPt>
            <c:idx val="1"/>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3-0F5C-4A39-9905-9CC3C578EB81}"/>
              </c:ext>
            </c:extLst>
          </c:dPt>
          <c:dPt>
            <c:idx val="2"/>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5-0F5C-4A39-9905-9CC3C578EB81}"/>
              </c:ext>
            </c:extLst>
          </c:dPt>
          <c:dPt>
            <c:idx val="3"/>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7-0F5C-4A39-9905-9CC3C578EB81}"/>
              </c:ext>
            </c:extLst>
          </c:dPt>
          <c:dPt>
            <c:idx val="4"/>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9-0F5C-4A39-9905-9CC3C578EB81}"/>
              </c:ext>
            </c:extLst>
          </c:dPt>
          <c:dPt>
            <c:idx val="5"/>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B-0F5C-4A39-9905-9CC3C578EB81}"/>
              </c:ext>
            </c:extLst>
          </c:dPt>
          <c:dPt>
            <c:idx val="6"/>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D-0F5C-4A39-9905-9CC3C578EB81}"/>
              </c:ext>
            </c:extLst>
          </c:dPt>
          <c:dPt>
            <c:idx val="7"/>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F-0F5C-4A39-9905-9CC3C578EB81}"/>
              </c:ext>
            </c:extLst>
          </c:dPt>
          <c:dPt>
            <c:idx val="9"/>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1-0F5C-4A39-9905-9CC3C578EB81}"/>
              </c:ext>
            </c:extLst>
          </c:dPt>
          <c:dPt>
            <c:idx val="10"/>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3-0F5C-4A39-9905-9CC3C578EB81}"/>
              </c:ext>
            </c:extLst>
          </c:dPt>
          <c:dPt>
            <c:idx val="11"/>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5-0F5C-4A39-9905-9CC3C578EB81}"/>
              </c:ext>
            </c:extLst>
          </c:dPt>
          <c:dPt>
            <c:idx val="12"/>
            <c:invertIfNegative val="0"/>
            <c:bubble3D val="0"/>
            <c:spPr>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7-0F5C-4A39-9905-9CC3C578EB81}"/>
              </c:ext>
            </c:extLst>
          </c:dPt>
          <c:dPt>
            <c:idx val="13"/>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9-0F5C-4A39-9905-9CC3C578EB81}"/>
              </c:ext>
            </c:extLst>
          </c:dPt>
          <c:dLbls>
            <c:spPr>
              <a:noFill/>
              <a:ln>
                <a:noFill/>
              </a:ln>
              <a:effectLst/>
            </c:spPr>
            <c:txPr>
              <a:bodyPr rot="-5400000" spcFirstLastPara="1" vertOverflow="ellipsis" wrap="square" anchor="ctr" anchorCtr="1"/>
              <a:lstStyle/>
              <a:p>
                <a:pPr>
                  <a:defRPr sz="14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'NIÑOS RECIBEN HIERRO N'!$A$18:$B$42</c:f>
              <c:strCache>
                <c:ptCount val="25"/>
                <c:pt idx="0">
                  <c:v>Apurímac</c:v>
                </c:pt>
                <c:pt idx="1">
                  <c:v>Tumbes</c:v>
                </c:pt>
                <c:pt idx="2">
                  <c:v>Piura</c:v>
                </c:pt>
                <c:pt idx="3">
                  <c:v>Ayacucho</c:v>
                </c:pt>
                <c:pt idx="4">
                  <c:v>Huancavelica</c:v>
                </c:pt>
                <c:pt idx="5">
                  <c:v>Cusco</c:v>
                </c:pt>
                <c:pt idx="6">
                  <c:v>Áncash</c:v>
                </c:pt>
                <c:pt idx="7">
                  <c:v>Amazonas</c:v>
                </c:pt>
                <c:pt idx="8">
                  <c:v>Junín</c:v>
                </c:pt>
                <c:pt idx="9">
                  <c:v>San Martín</c:v>
                </c:pt>
                <c:pt idx="10">
                  <c:v>Huánuco</c:v>
                </c:pt>
                <c:pt idx="11">
                  <c:v>Pasco</c:v>
                </c:pt>
                <c:pt idx="12">
                  <c:v>La Libertad</c:v>
                </c:pt>
                <c:pt idx="13">
                  <c:v>Nacional</c:v>
                </c:pt>
                <c:pt idx="14">
                  <c:v>Cajamarca</c:v>
                </c:pt>
                <c:pt idx="15">
                  <c:v>Tacna</c:v>
                </c:pt>
                <c:pt idx="16">
                  <c:v>Arequipa</c:v>
                </c:pt>
                <c:pt idx="17">
                  <c:v>Moquegua</c:v>
                </c:pt>
                <c:pt idx="18">
                  <c:v>Loreto</c:v>
                </c:pt>
                <c:pt idx="19">
                  <c:v>Puno</c:v>
                </c:pt>
                <c:pt idx="20">
                  <c:v>Lambayeque</c:v>
                </c:pt>
                <c:pt idx="21">
                  <c:v>Lima y Callao</c:v>
                </c:pt>
                <c:pt idx="22">
                  <c:v>Madre de Dios</c:v>
                </c:pt>
                <c:pt idx="23">
                  <c:v>Ucayali</c:v>
                </c:pt>
                <c:pt idx="24">
                  <c:v>Ica</c:v>
                </c:pt>
              </c:strCache>
            </c:strRef>
          </c:cat>
          <c:val>
            <c:numRef>
              <c:f>'NIÑOS RECIBEN HIERRO N'!$I$18:$I$42</c:f>
              <c:numCache>
                <c:formatCode>0.0</c:formatCode>
                <c:ptCount val="25"/>
                <c:pt idx="0">
                  <c:v>46.7</c:v>
                </c:pt>
                <c:pt idx="1">
                  <c:v>46.2</c:v>
                </c:pt>
                <c:pt idx="2">
                  <c:v>43.1</c:v>
                </c:pt>
                <c:pt idx="3">
                  <c:v>41.3</c:v>
                </c:pt>
                <c:pt idx="4">
                  <c:v>41</c:v>
                </c:pt>
                <c:pt idx="5">
                  <c:v>37.9</c:v>
                </c:pt>
                <c:pt idx="6">
                  <c:v>37.700000000000003</c:v>
                </c:pt>
                <c:pt idx="7">
                  <c:v>37.299999999999997</c:v>
                </c:pt>
                <c:pt idx="8">
                  <c:v>35.299999999999997</c:v>
                </c:pt>
                <c:pt idx="9">
                  <c:v>34.700000000000003</c:v>
                </c:pt>
                <c:pt idx="10">
                  <c:v>33.1</c:v>
                </c:pt>
                <c:pt idx="11">
                  <c:v>31.4</c:v>
                </c:pt>
                <c:pt idx="12">
                  <c:v>30.3</c:v>
                </c:pt>
                <c:pt idx="13">
                  <c:v>30.3</c:v>
                </c:pt>
                <c:pt idx="14">
                  <c:v>30.3</c:v>
                </c:pt>
                <c:pt idx="15">
                  <c:v>28.7</c:v>
                </c:pt>
                <c:pt idx="16">
                  <c:v>27.8</c:v>
                </c:pt>
                <c:pt idx="17">
                  <c:v>27.5</c:v>
                </c:pt>
                <c:pt idx="18">
                  <c:v>26.6</c:v>
                </c:pt>
                <c:pt idx="19">
                  <c:v>25.6</c:v>
                </c:pt>
                <c:pt idx="20">
                  <c:v>25.5</c:v>
                </c:pt>
                <c:pt idx="21">
                  <c:v>25.2</c:v>
                </c:pt>
                <c:pt idx="22">
                  <c:v>23.1</c:v>
                </c:pt>
                <c:pt idx="23">
                  <c:v>22.5</c:v>
                </c:pt>
                <c:pt idx="24">
                  <c:v>21.1</c:v>
                </c:pt>
              </c:numCache>
            </c:numRef>
          </c:val>
          <c:extLst xmlns:c16r2="http://schemas.microsoft.com/office/drawing/2015/06/chart">
            <c:ext xmlns:c16="http://schemas.microsoft.com/office/drawing/2014/chart" uri="{C3380CC4-5D6E-409C-BE32-E72D297353CC}">
              <c16:uniqueId val="{0000001A-0F5C-4A39-9905-9CC3C578EB81}"/>
            </c:ext>
          </c:extLst>
        </c:ser>
        <c:dLbls>
          <c:showLegendKey val="0"/>
          <c:showVal val="0"/>
          <c:showCatName val="0"/>
          <c:showSerName val="0"/>
          <c:showPercent val="0"/>
          <c:showBubbleSize val="0"/>
        </c:dLbls>
        <c:gapWidth val="40"/>
        <c:overlap val="-13"/>
        <c:axId val="148882784"/>
        <c:axId val="221438968"/>
        <c:extLst xmlns:c16r2="http://schemas.microsoft.com/office/drawing/2015/06/chart">
          <c:ext xmlns:c15="http://schemas.microsoft.com/office/drawing/2012/chart" uri="{02D57815-91ED-43cb-92C2-25804820EDAC}">
            <c15:filteredBarSeries>
              <c15:ser>
                <c:idx val="1"/>
                <c:order val="0"/>
                <c:tx>
                  <c:strRef>
                    <c:extLst xmlns:c16r2="http://schemas.microsoft.com/office/drawing/2015/06/chart">
                      <c:ext uri="{02D57815-91ED-43cb-92C2-25804820EDAC}">
                        <c15:formulaRef>
                          <c15:sqref>'NIÑOS RECIBEN HIERRO N'!$C$17</c15:sqref>
                        </c15:formulaRef>
                      </c:ext>
                    </c:extLst>
                    <c:strCache>
                      <c:ptCount val="1"/>
                      <c:pt idx="0">
                        <c:v>2009</c:v>
                      </c:pt>
                    </c:strCache>
                  </c:strRef>
                </c:tx>
                <c:spPr>
                  <a:gradFill rotWithShape="1">
                    <a:gsLst>
                      <a:gs pos="0">
                        <a:schemeClr val="accent1">
                          <a:shade val="61000"/>
                          <a:shade val="51000"/>
                          <a:satMod val="130000"/>
                        </a:schemeClr>
                      </a:gs>
                      <a:gs pos="80000">
                        <a:schemeClr val="accent1">
                          <a:shade val="61000"/>
                          <a:shade val="93000"/>
                          <a:satMod val="130000"/>
                        </a:schemeClr>
                      </a:gs>
                      <a:gs pos="100000">
                        <a:schemeClr val="accent1">
                          <a:shade val="61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dLbl>
                    <c:idx val="0"/>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1B-0F5C-4A39-9905-9CC3C578EB81}"/>
                      </c:ext>
                      <c:ext uri="{CE6537A1-D6FC-4f65-9D91-7224C49458BB}"/>
                    </c:extLst>
                  </c:dLbl>
                  <c:dLbl>
                    <c:idx val="1"/>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1C-0F5C-4A39-9905-9CC3C578EB81}"/>
                      </c:ext>
                      <c:ext uri="{CE6537A1-D6FC-4f65-9D91-7224C49458BB}"/>
                    </c:extLst>
                  </c:dLbl>
                  <c:dLbl>
                    <c:idx val="2"/>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1D-0F5C-4A39-9905-9CC3C578EB81}"/>
                      </c:ext>
                      <c:ext uri="{CE6537A1-D6FC-4f65-9D91-7224C49458BB}"/>
                    </c:extLst>
                  </c:dLbl>
                  <c:dLbl>
                    <c:idx val="3"/>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1E-0F5C-4A39-9905-9CC3C578EB81}"/>
                      </c:ext>
                      <c:ext uri="{CE6537A1-D6FC-4f65-9D91-7224C49458BB}"/>
                    </c:extLst>
                  </c:dLbl>
                  <c:dLbl>
                    <c:idx val="4"/>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1F-0F5C-4A39-9905-9CC3C578EB81}"/>
                      </c:ext>
                      <c:ext uri="{CE6537A1-D6FC-4f65-9D91-7224C49458BB}"/>
                    </c:extLst>
                  </c:dLbl>
                  <c:dLbl>
                    <c:idx val="5"/>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0-0F5C-4A39-9905-9CC3C578EB81}"/>
                      </c:ext>
                      <c:ext uri="{CE6537A1-D6FC-4f65-9D91-7224C49458BB}"/>
                    </c:extLst>
                  </c:dLbl>
                  <c:dLbl>
                    <c:idx val="6"/>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1-0F5C-4A39-9905-9CC3C578EB81}"/>
                      </c:ext>
                      <c:ext uri="{CE6537A1-D6FC-4f65-9D91-7224C49458BB}"/>
                    </c:extLst>
                  </c:dLbl>
                  <c:dLbl>
                    <c:idx val="7"/>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2-0F5C-4A39-9905-9CC3C578EB81}"/>
                      </c:ext>
                      <c:ext uri="{CE6537A1-D6FC-4f65-9D91-7224C49458BB}"/>
                    </c:extLst>
                  </c:dLbl>
                  <c:dLbl>
                    <c:idx val="8"/>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3-0F5C-4A39-9905-9CC3C578EB81}"/>
                      </c:ext>
                      <c:ext uri="{CE6537A1-D6FC-4f65-9D91-7224C49458BB}"/>
                    </c:extLst>
                  </c:dLbl>
                  <c:dLbl>
                    <c:idx val="9"/>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4-0F5C-4A39-9905-9CC3C578EB81}"/>
                      </c:ext>
                      <c:ext uri="{CE6537A1-D6FC-4f65-9D91-7224C49458BB}"/>
                    </c:extLst>
                  </c:dLbl>
                  <c:dLbl>
                    <c:idx val="10"/>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5-0F5C-4A39-9905-9CC3C578EB81}"/>
                      </c:ext>
                      <c:ext uri="{CE6537A1-D6FC-4f65-9D91-7224C49458BB}"/>
                    </c:extLst>
                  </c:dLbl>
                  <c:dLbl>
                    <c:idx val="11"/>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6-0F5C-4A39-9905-9CC3C578EB81}"/>
                      </c:ext>
                      <c:ext uri="{CE6537A1-D6FC-4f65-9D91-7224C49458BB}"/>
                    </c:extLst>
                  </c:dLbl>
                  <c:dLbl>
                    <c:idx val="12"/>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7-0F5C-4A39-9905-9CC3C578EB81}"/>
                      </c:ext>
                      <c:ext uri="{CE6537A1-D6FC-4f65-9D91-7224C49458BB}"/>
                    </c:extLst>
                  </c:dLbl>
                  <c:dLbl>
                    <c:idx val="13"/>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8-0F5C-4A39-9905-9CC3C578EB81}"/>
                      </c:ext>
                      <c:ext uri="{CE6537A1-D6FC-4f65-9D91-7224C49458BB}"/>
                    </c:extLst>
                  </c:dLbl>
                  <c:dLbl>
                    <c:idx val="14"/>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9-0F5C-4A39-9905-9CC3C578EB81}"/>
                      </c:ext>
                      <c:ext uri="{CE6537A1-D6FC-4f65-9D91-7224C49458BB}"/>
                    </c:extLst>
                  </c:dLbl>
                  <c:dLbl>
                    <c:idx val="15"/>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A-0F5C-4A39-9905-9CC3C578EB81}"/>
                      </c:ext>
                      <c:ext uri="{CE6537A1-D6FC-4f65-9D91-7224C49458BB}"/>
                    </c:extLst>
                  </c:dLbl>
                  <c:dLbl>
                    <c:idx val="16"/>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B-0F5C-4A39-9905-9CC3C578EB81}"/>
                      </c:ext>
                      <c:ext uri="{CE6537A1-D6FC-4f65-9D91-7224C49458BB}"/>
                    </c:extLst>
                  </c:dLbl>
                  <c:dLbl>
                    <c:idx val="17"/>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C-0F5C-4A39-9905-9CC3C578EB81}"/>
                      </c:ext>
                      <c:ext uri="{CE6537A1-D6FC-4f65-9D91-7224C49458BB}"/>
                    </c:extLst>
                  </c:dLbl>
                  <c:dLbl>
                    <c:idx val="18"/>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D-0F5C-4A39-9905-9CC3C578EB81}"/>
                      </c:ext>
                      <c:ext uri="{CE6537A1-D6FC-4f65-9D91-7224C49458BB}"/>
                    </c:extLst>
                  </c:dLbl>
                  <c:dLbl>
                    <c:idx val="19"/>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E-0F5C-4A39-9905-9CC3C578EB81}"/>
                      </c:ext>
                      <c:ext uri="{CE6537A1-D6FC-4f65-9D91-7224C49458BB}"/>
                    </c:extLst>
                  </c:dLbl>
                  <c:dLbl>
                    <c:idx val="20"/>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2F-0F5C-4A39-9905-9CC3C578EB81}"/>
                      </c:ext>
                      <c:ext uri="{CE6537A1-D6FC-4f65-9D91-7224C49458BB}"/>
                    </c:extLst>
                  </c:dLbl>
                  <c:dLbl>
                    <c:idx val="21"/>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0-0F5C-4A39-9905-9CC3C578EB81}"/>
                      </c:ext>
                      <c:ext uri="{CE6537A1-D6FC-4f65-9D91-7224C49458BB}"/>
                    </c:extLst>
                  </c:dLbl>
                  <c:dLbl>
                    <c:idx val="22"/>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1-0F5C-4A39-9905-9CC3C578EB81}"/>
                      </c:ext>
                      <c:ext uri="{CE6537A1-D6FC-4f65-9D91-7224C49458BB}"/>
                    </c:extLst>
                  </c:dLbl>
                  <c:dLbl>
                    <c:idx val="23"/>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32-0F5C-4A39-9905-9CC3C578EB81}"/>
                      </c:ext>
                      <c:ex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0"/>
                  <c:showCatName val="0"/>
                  <c:showSerName val="0"/>
                  <c:showPercent val="0"/>
                  <c:showBubbleSize val="0"/>
                  <c:extLst xmlns:c16r2="http://schemas.microsoft.com/office/drawing/2015/06/chart">
                    <c:ex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6r2="http://schemas.microsoft.com/office/drawing/2015/06/chart">
                      <c:ext uri="{02D57815-91ED-43cb-92C2-25804820EDAC}">
                        <c15:formulaRef>
                          <c15:sqref>'NIÑOS RECIBEN HIERRO N'!$A$18:$B$42</c15:sqref>
                        </c15:formulaRef>
                      </c:ext>
                    </c:extLst>
                    <c:strCache>
                      <c:ptCount val="25"/>
                      <c:pt idx="0">
                        <c:v>Apurímac</c:v>
                      </c:pt>
                      <c:pt idx="1">
                        <c:v>Tumbes</c:v>
                      </c:pt>
                      <c:pt idx="2">
                        <c:v>Piura</c:v>
                      </c:pt>
                      <c:pt idx="3">
                        <c:v>Ayacucho</c:v>
                      </c:pt>
                      <c:pt idx="4">
                        <c:v>Huancavelica</c:v>
                      </c:pt>
                      <c:pt idx="5">
                        <c:v>Cusco</c:v>
                      </c:pt>
                      <c:pt idx="6">
                        <c:v>Áncash</c:v>
                      </c:pt>
                      <c:pt idx="7">
                        <c:v>Amazonas</c:v>
                      </c:pt>
                      <c:pt idx="8">
                        <c:v>Junín</c:v>
                      </c:pt>
                      <c:pt idx="9">
                        <c:v>San Martín</c:v>
                      </c:pt>
                      <c:pt idx="10">
                        <c:v>Huánuco</c:v>
                      </c:pt>
                      <c:pt idx="11">
                        <c:v>Pasco</c:v>
                      </c:pt>
                      <c:pt idx="12">
                        <c:v>La Libertad</c:v>
                      </c:pt>
                      <c:pt idx="13">
                        <c:v>Nacional</c:v>
                      </c:pt>
                      <c:pt idx="14">
                        <c:v>Cajamarca</c:v>
                      </c:pt>
                      <c:pt idx="15">
                        <c:v>Tacna</c:v>
                      </c:pt>
                      <c:pt idx="16">
                        <c:v>Arequipa</c:v>
                      </c:pt>
                      <c:pt idx="17">
                        <c:v>Moquegua</c:v>
                      </c:pt>
                      <c:pt idx="18">
                        <c:v>Loreto</c:v>
                      </c:pt>
                      <c:pt idx="19">
                        <c:v>Puno</c:v>
                      </c:pt>
                      <c:pt idx="20">
                        <c:v>Lambayeque</c:v>
                      </c:pt>
                      <c:pt idx="21">
                        <c:v>Lima y Callao</c:v>
                      </c:pt>
                      <c:pt idx="22">
                        <c:v>Madre de Dios</c:v>
                      </c:pt>
                      <c:pt idx="23">
                        <c:v>Ucayali</c:v>
                      </c:pt>
                      <c:pt idx="24">
                        <c:v>Ica</c:v>
                      </c:pt>
                    </c:strCache>
                  </c:strRef>
                </c:cat>
                <c:val>
                  <c:numRef>
                    <c:extLst xmlns:c16r2="http://schemas.microsoft.com/office/drawing/2015/06/chart">
                      <c:ext uri="{02D57815-91ED-43cb-92C2-25804820EDAC}">
                        <c15:formulaRef>
                          <c15:sqref>'NIÑOS RECIBEN HIERRO N'!$C$18:$C$42</c15:sqref>
                        </c15:formulaRef>
                      </c:ext>
                    </c:extLst>
                    <c:numCache>
                      <c:formatCode>General</c:formatCode>
                      <c:ptCount val="25"/>
                      <c:pt idx="0">
                        <c:v>49.1</c:v>
                      </c:pt>
                      <c:pt idx="1">
                        <c:v>24.1</c:v>
                      </c:pt>
                      <c:pt idx="2">
                        <c:v>13.2</c:v>
                      </c:pt>
                      <c:pt idx="3">
                        <c:v>26.6</c:v>
                      </c:pt>
                      <c:pt idx="4">
                        <c:v>42.6</c:v>
                      </c:pt>
                      <c:pt idx="5">
                        <c:v>24.5</c:v>
                      </c:pt>
                      <c:pt idx="6">
                        <c:v>15.9</c:v>
                      </c:pt>
                      <c:pt idx="7" formatCode="0.0">
                        <c:v>9.8000000000000007</c:v>
                      </c:pt>
                      <c:pt idx="8">
                        <c:v>13.4</c:v>
                      </c:pt>
                      <c:pt idx="9">
                        <c:v>4.7</c:v>
                      </c:pt>
                      <c:pt idx="10">
                        <c:v>32.299999999999997</c:v>
                      </c:pt>
                      <c:pt idx="11">
                        <c:v>24.1</c:v>
                      </c:pt>
                      <c:pt idx="12">
                        <c:v>8.4</c:v>
                      </c:pt>
                      <c:pt idx="13">
                        <c:v>14.1</c:v>
                      </c:pt>
                      <c:pt idx="14">
                        <c:v>19.600000000000001</c:v>
                      </c:pt>
                      <c:pt idx="15">
                        <c:v>6.8</c:v>
                      </c:pt>
                      <c:pt idx="16">
                        <c:v>19.8</c:v>
                      </c:pt>
                      <c:pt idx="17">
                        <c:v>8.3000000000000007</c:v>
                      </c:pt>
                      <c:pt idx="18">
                        <c:v>14.2</c:v>
                      </c:pt>
                      <c:pt idx="19">
                        <c:v>7.3</c:v>
                      </c:pt>
                      <c:pt idx="20">
                        <c:v>20.8</c:v>
                      </c:pt>
                      <c:pt idx="21">
                        <c:v>13.3</c:v>
                      </c:pt>
                      <c:pt idx="22">
                        <c:v>22.2</c:v>
                      </c:pt>
                      <c:pt idx="23">
                        <c:v>14.5</c:v>
                      </c:pt>
                      <c:pt idx="24">
                        <c:v>7.1</c:v>
                      </c:pt>
                    </c:numCache>
                  </c:numRef>
                </c:val>
                <c:extLst xmlns:c16r2="http://schemas.microsoft.com/office/drawing/2015/06/chart">
                  <c:ext xmlns:c16="http://schemas.microsoft.com/office/drawing/2014/chart" uri="{C3380CC4-5D6E-409C-BE32-E72D297353CC}">
                    <c16:uniqueId val="{00000033-0F5C-4A39-9905-9CC3C578EB81}"/>
                  </c:ext>
                </c:extLst>
              </c15:ser>
            </c15:filteredBarSeries>
            <c15:filteredBarSeries>
              <c15:ser>
                <c:idx val="0"/>
                <c:order val="1"/>
                <c:tx>
                  <c:strRef>
                    <c:extLst xmlns:c15="http://schemas.microsoft.com/office/drawing/2012/chart" xmlns:c16r2="http://schemas.microsoft.com/office/drawing/2015/06/chart">
                      <c:ext xmlns:c15="http://schemas.microsoft.com/office/drawing/2012/chart" uri="{02D57815-91ED-43cb-92C2-25804820EDAC}">
                        <c15:formulaRef>
                          <c15:sqref>'NIÑOS RECIBEN HIERRO N'!$D$17</c15:sqref>
                        </c15:formulaRef>
                      </c:ext>
                    </c:extLst>
                    <c:strCache>
                      <c:ptCount val="1"/>
                      <c:pt idx="0">
                        <c:v>2010</c:v>
                      </c:pt>
                    </c:strCache>
                  </c:strRef>
                </c:tx>
                <c:spPr>
                  <a:gradFill rotWithShape="1">
                    <a:gsLst>
                      <a:gs pos="0">
                        <a:schemeClr val="accent1">
                          <a:shade val="45000"/>
                          <a:shade val="51000"/>
                          <a:satMod val="130000"/>
                        </a:schemeClr>
                      </a:gs>
                      <a:gs pos="80000">
                        <a:schemeClr val="accent1">
                          <a:shade val="45000"/>
                          <a:shade val="93000"/>
                          <a:satMod val="130000"/>
                        </a:schemeClr>
                      </a:gs>
                      <a:gs pos="100000">
                        <a:schemeClr val="accent1">
                          <a:shade val="45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'NIÑOS RECIBEN HIERRO N'!$A$18:$B$42</c15:sqref>
                        </c15:formulaRef>
                      </c:ext>
                    </c:extLst>
                    <c:strCache>
                      <c:ptCount val="25"/>
                      <c:pt idx="0">
                        <c:v>Apurímac</c:v>
                      </c:pt>
                      <c:pt idx="1">
                        <c:v>Tumbes</c:v>
                      </c:pt>
                      <c:pt idx="2">
                        <c:v>Piura</c:v>
                      </c:pt>
                      <c:pt idx="3">
                        <c:v>Ayacucho</c:v>
                      </c:pt>
                      <c:pt idx="4">
                        <c:v>Huancavelica</c:v>
                      </c:pt>
                      <c:pt idx="5">
                        <c:v>Cusco</c:v>
                      </c:pt>
                      <c:pt idx="6">
                        <c:v>Áncash</c:v>
                      </c:pt>
                      <c:pt idx="7">
                        <c:v>Amazonas</c:v>
                      </c:pt>
                      <c:pt idx="8">
                        <c:v>Junín</c:v>
                      </c:pt>
                      <c:pt idx="9">
                        <c:v>San Martín</c:v>
                      </c:pt>
                      <c:pt idx="10">
                        <c:v>Huánuco</c:v>
                      </c:pt>
                      <c:pt idx="11">
                        <c:v>Pasco</c:v>
                      </c:pt>
                      <c:pt idx="12">
                        <c:v>La Libertad</c:v>
                      </c:pt>
                      <c:pt idx="13">
                        <c:v>Nacional</c:v>
                      </c:pt>
                      <c:pt idx="14">
                        <c:v>Cajamarca</c:v>
                      </c:pt>
                      <c:pt idx="15">
                        <c:v>Tacna</c:v>
                      </c:pt>
                      <c:pt idx="16">
                        <c:v>Arequipa</c:v>
                      </c:pt>
                      <c:pt idx="17">
                        <c:v>Moquegua</c:v>
                      </c:pt>
                      <c:pt idx="18">
                        <c:v>Loreto</c:v>
                      </c:pt>
                      <c:pt idx="19">
                        <c:v>Puno</c:v>
                      </c:pt>
                      <c:pt idx="20">
                        <c:v>Lambayeque</c:v>
                      </c:pt>
                      <c:pt idx="21">
                        <c:v>Lima y Callao</c:v>
                      </c:pt>
                      <c:pt idx="22">
                        <c:v>Madre de Dios</c:v>
                      </c:pt>
                      <c:pt idx="23">
                        <c:v>Ucayali</c:v>
                      </c:pt>
                      <c:pt idx="24">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'NIÑOS RECIBEN HIERRO N'!$D$18:$D$42</c15:sqref>
                        </c15:formulaRef>
                      </c:ext>
                    </c:extLst>
                    <c:numCache>
                      <c:formatCode>General</c:formatCode>
                      <c:ptCount val="25"/>
                      <c:pt idx="6">
                        <c:v>23</c:v>
                      </c:pt>
                      <c:pt idx="7">
                        <c:v>15.6</c:v>
                      </c:pt>
                      <c:pt idx="13">
                        <c:v>18.399999999999999</c:v>
                      </c:pt>
                    </c:numCache>
                  </c:numRef>
                </c:val>
                <c:extLst xmlns:c15="http://schemas.microsoft.com/office/drawing/2012/chart" xmlns:c16r2="http://schemas.microsoft.com/office/drawing/2015/06/chart">
                  <c:ext xmlns:c16="http://schemas.microsoft.com/office/drawing/2014/chart" uri="{C3380CC4-5D6E-409C-BE32-E72D297353CC}">
                    <c16:uniqueId val="{00000034-0F5C-4A39-9905-9CC3C578EB81}"/>
                  </c:ext>
                </c:extLst>
              </c15:ser>
            </c15:filteredBarSeries>
            <c15:filteredBarSeries>
              <c15:ser>
                <c:idx val="2"/>
                <c:order val="2"/>
                <c:tx>
                  <c:strRef>
                    <c:extLst xmlns:c15="http://schemas.microsoft.com/office/drawing/2012/chart" xmlns:c16r2="http://schemas.microsoft.com/office/drawing/2015/06/chart">
                      <c:ext xmlns:c15="http://schemas.microsoft.com/office/drawing/2012/chart" uri="{02D57815-91ED-43cb-92C2-25804820EDAC}">
                        <c15:formulaRef>
                          <c15:sqref>'NIÑOS RECIBEN HIERRO N'!$E$17</c15:sqref>
                        </c15:formulaRef>
                      </c:ext>
                    </c:extLst>
                    <c:strCache>
                      <c:ptCount val="1"/>
                      <c:pt idx="0">
                        <c:v>2011</c:v>
                      </c:pt>
                    </c:strCache>
                  </c:strRef>
                </c:tx>
                <c:spPr>
                  <a:gradFill rotWithShape="1">
                    <a:gsLst>
                      <a:gs pos="0">
                        <a:schemeClr val="accent1">
                          <a:shade val="90000"/>
                          <a:shade val="51000"/>
                          <a:satMod val="130000"/>
                        </a:schemeClr>
                      </a:gs>
                      <a:gs pos="80000">
                        <a:schemeClr val="accent1">
                          <a:shade val="90000"/>
                          <a:shade val="93000"/>
                          <a:satMod val="130000"/>
                        </a:schemeClr>
                      </a:gs>
                      <a:gs pos="100000">
                        <a:schemeClr val="accent1">
                          <a:shade val="9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'NIÑOS RECIBEN HIERRO N'!$A$18:$B$42</c15:sqref>
                        </c15:formulaRef>
                      </c:ext>
                    </c:extLst>
                    <c:strCache>
                      <c:ptCount val="25"/>
                      <c:pt idx="0">
                        <c:v>Apurímac</c:v>
                      </c:pt>
                      <c:pt idx="1">
                        <c:v>Tumbes</c:v>
                      </c:pt>
                      <c:pt idx="2">
                        <c:v>Piura</c:v>
                      </c:pt>
                      <c:pt idx="3">
                        <c:v>Ayacucho</c:v>
                      </c:pt>
                      <c:pt idx="4">
                        <c:v>Huancavelica</c:v>
                      </c:pt>
                      <c:pt idx="5">
                        <c:v>Cusco</c:v>
                      </c:pt>
                      <c:pt idx="6">
                        <c:v>Áncash</c:v>
                      </c:pt>
                      <c:pt idx="7">
                        <c:v>Amazonas</c:v>
                      </c:pt>
                      <c:pt idx="8">
                        <c:v>Junín</c:v>
                      </c:pt>
                      <c:pt idx="9">
                        <c:v>San Martín</c:v>
                      </c:pt>
                      <c:pt idx="10">
                        <c:v>Huánuco</c:v>
                      </c:pt>
                      <c:pt idx="11">
                        <c:v>Pasco</c:v>
                      </c:pt>
                      <c:pt idx="12">
                        <c:v>La Libertad</c:v>
                      </c:pt>
                      <c:pt idx="13">
                        <c:v>Nacional</c:v>
                      </c:pt>
                      <c:pt idx="14">
                        <c:v>Cajamarca</c:v>
                      </c:pt>
                      <c:pt idx="15">
                        <c:v>Tacna</c:v>
                      </c:pt>
                      <c:pt idx="16">
                        <c:v>Arequipa</c:v>
                      </c:pt>
                      <c:pt idx="17">
                        <c:v>Moquegua</c:v>
                      </c:pt>
                      <c:pt idx="18">
                        <c:v>Loreto</c:v>
                      </c:pt>
                      <c:pt idx="19">
                        <c:v>Puno</c:v>
                      </c:pt>
                      <c:pt idx="20">
                        <c:v>Lambayeque</c:v>
                      </c:pt>
                      <c:pt idx="21">
                        <c:v>Lima y Callao</c:v>
                      </c:pt>
                      <c:pt idx="22">
                        <c:v>Madre de Dios</c:v>
                      </c:pt>
                      <c:pt idx="23">
                        <c:v>Ucayali</c:v>
                      </c:pt>
                      <c:pt idx="24">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'NIÑOS RECIBEN HIERRO N'!$E$18:$E$42</c15:sqref>
                        </c15:formulaRef>
                      </c:ext>
                    </c:extLst>
                    <c:numCache>
                      <c:formatCode>General</c:formatCode>
                      <c:ptCount val="25"/>
                      <c:pt idx="13">
                        <c:v>17</c:v>
                      </c:pt>
                    </c:numCache>
                  </c:numRef>
                </c:val>
                <c:extLst xmlns:c15="http://schemas.microsoft.com/office/drawing/2012/chart" xmlns:c16r2="http://schemas.microsoft.com/office/drawing/2015/06/chart">
                  <c:ext xmlns:c16="http://schemas.microsoft.com/office/drawing/2014/chart" uri="{C3380CC4-5D6E-409C-BE32-E72D297353CC}">
                    <c16:uniqueId val="{00000035-0F5C-4A39-9905-9CC3C578EB81}"/>
                  </c:ext>
                </c:extLst>
              </c15:ser>
            </c15:filteredBarSeries>
            <c15:filteredBarSeries>
              <c15:ser>
                <c:idx val="3"/>
                <c:order val="3"/>
                <c:tx>
                  <c:strRef>
                    <c:extLst xmlns:c15="http://schemas.microsoft.com/office/drawing/2012/chart" xmlns:c16r2="http://schemas.microsoft.com/office/drawing/2015/06/chart">
                      <c:ext xmlns:c15="http://schemas.microsoft.com/office/drawing/2012/chart" uri="{02D57815-91ED-43cb-92C2-25804820EDAC}">
                        <c15:formulaRef>
                          <c15:sqref>'NIÑOS RECIBEN HIERRO N'!$F$17</c15:sqref>
                        </c15:formulaRef>
                      </c:ext>
                    </c:extLst>
                    <c:strCache>
                      <c:ptCount val="1"/>
                      <c:pt idx="0">
                        <c:v>2012</c:v>
                      </c:pt>
                    </c:strCache>
                  </c:strRef>
                </c:tx>
                <c:spPr>
                  <a:gradFill rotWithShape="1">
                    <a:gsLst>
                      <a:gs pos="0">
                        <a:schemeClr val="accent1">
                          <a:tint val="90000"/>
                          <a:shade val="51000"/>
                          <a:satMod val="130000"/>
                        </a:schemeClr>
                      </a:gs>
                      <a:gs pos="80000">
                        <a:schemeClr val="accent1">
                          <a:tint val="90000"/>
                          <a:shade val="93000"/>
                          <a:satMod val="130000"/>
                        </a:schemeClr>
                      </a:gs>
                      <a:gs pos="100000">
                        <a:schemeClr val="accent1">
                          <a:tint val="9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'NIÑOS RECIBEN HIERRO N'!$A$18:$B$42</c15:sqref>
                        </c15:formulaRef>
                      </c:ext>
                    </c:extLst>
                    <c:strCache>
                      <c:ptCount val="25"/>
                      <c:pt idx="0">
                        <c:v>Apurímac</c:v>
                      </c:pt>
                      <c:pt idx="1">
                        <c:v>Tumbes</c:v>
                      </c:pt>
                      <c:pt idx="2">
                        <c:v>Piura</c:v>
                      </c:pt>
                      <c:pt idx="3">
                        <c:v>Ayacucho</c:v>
                      </c:pt>
                      <c:pt idx="4">
                        <c:v>Huancavelica</c:v>
                      </c:pt>
                      <c:pt idx="5">
                        <c:v>Cusco</c:v>
                      </c:pt>
                      <c:pt idx="6">
                        <c:v>Áncash</c:v>
                      </c:pt>
                      <c:pt idx="7">
                        <c:v>Amazonas</c:v>
                      </c:pt>
                      <c:pt idx="8">
                        <c:v>Junín</c:v>
                      </c:pt>
                      <c:pt idx="9">
                        <c:v>San Martín</c:v>
                      </c:pt>
                      <c:pt idx="10">
                        <c:v>Huánuco</c:v>
                      </c:pt>
                      <c:pt idx="11">
                        <c:v>Pasco</c:v>
                      </c:pt>
                      <c:pt idx="12">
                        <c:v>La Libertad</c:v>
                      </c:pt>
                      <c:pt idx="13">
                        <c:v>Nacional</c:v>
                      </c:pt>
                      <c:pt idx="14">
                        <c:v>Cajamarca</c:v>
                      </c:pt>
                      <c:pt idx="15">
                        <c:v>Tacna</c:v>
                      </c:pt>
                      <c:pt idx="16">
                        <c:v>Arequipa</c:v>
                      </c:pt>
                      <c:pt idx="17">
                        <c:v>Moquegua</c:v>
                      </c:pt>
                      <c:pt idx="18">
                        <c:v>Loreto</c:v>
                      </c:pt>
                      <c:pt idx="19">
                        <c:v>Puno</c:v>
                      </c:pt>
                      <c:pt idx="20">
                        <c:v>Lambayeque</c:v>
                      </c:pt>
                      <c:pt idx="21">
                        <c:v>Lima y Callao</c:v>
                      </c:pt>
                      <c:pt idx="22">
                        <c:v>Madre de Dios</c:v>
                      </c:pt>
                      <c:pt idx="23">
                        <c:v>Ucayali</c:v>
                      </c:pt>
                      <c:pt idx="24">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'NIÑOS RECIBEN HIERRO N'!$F$18:$F$42</c15:sqref>
                        </c15:formulaRef>
                      </c:ext>
                    </c:extLst>
                    <c:numCache>
                      <c:formatCode>General</c:formatCode>
                      <c:ptCount val="25"/>
                      <c:pt idx="13">
                        <c:v>19.600000000000001</c:v>
                      </c:pt>
                    </c:numCache>
                  </c:numRef>
                </c:val>
                <c:extLst xmlns:c15="http://schemas.microsoft.com/office/drawing/2012/chart" xmlns:c16r2="http://schemas.microsoft.com/office/drawing/2015/06/chart">
                  <c:ext xmlns:c16="http://schemas.microsoft.com/office/drawing/2014/chart" uri="{C3380CC4-5D6E-409C-BE32-E72D297353CC}">
                    <c16:uniqueId val="{00000036-0F5C-4A39-9905-9CC3C578EB81}"/>
                  </c:ext>
                </c:extLst>
              </c15:ser>
            </c15:filteredBarSeries>
            <c15:filteredBarSeries>
              <c15:ser>
                <c:idx val="4"/>
                <c:order val="4"/>
                <c:tx>
                  <c:strRef>
                    <c:extLst xmlns:c15="http://schemas.microsoft.com/office/drawing/2012/chart" xmlns:c16r2="http://schemas.microsoft.com/office/drawing/2015/06/chart">
                      <c:ext xmlns:c15="http://schemas.microsoft.com/office/drawing/2012/chart" uri="{02D57815-91ED-43cb-92C2-25804820EDAC}">
                        <c15:formulaRef>
                          <c15:sqref>'NIÑOS RECIBEN HIERRO N'!$G$17</c15:sqref>
                        </c15:formulaRef>
                      </c:ext>
                    </c:extLst>
                    <c:strCache>
                      <c:ptCount val="1"/>
                      <c:pt idx="0">
                        <c:v>2013</c:v>
                      </c:pt>
                    </c:strCache>
                  </c:strRef>
                </c:tx>
                <c:spPr>
                  <a:gradFill rotWithShape="1">
                    <a:gsLst>
                      <a:gs pos="0">
                        <a:schemeClr val="accent1">
                          <a:tint val="93000"/>
                          <a:shade val="51000"/>
                          <a:satMod val="130000"/>
                        </a:schemeClr>
                      </a:gs>
                      <a:gs pos="80000">
                        <a:schemeClr val="accent1">
                          <a:tint val="93000"/>
                          <a:shade val="93000"/>
                          <a:satMod val="130000"/>
                        </a:schemeClr>
                      </a:gs>
                      <a:gs pos="100000">
                        <a:schemeClr val="accent1">
                          <a:tint val="93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'NIÑOS RECIBEN HIERRO N'!$A$18:$B$42</c15:sqref>
                        </c15:formulaRef>
                      </c:ext>
                    </c:extLst>
                    <c:strCache>
                      <c:ptCount val="25"/>
                      <c:pt idx="0">
                        <c:v>Apurímac</c:v>
                      </c:pt>
                      <c:pt idx="1">
                        <c:v>Tumbes</c:v>
                      </c:pt>
                      <c:pt idx="2">
                        <c:v>Piura</c:v>
                      </c:pt>
                      <c:pt idx="3">
                        <c:v>Ayacucho</c:v>
                      </c:pt>
                      <c:pt idx="4">
                        <c:v>Huancavelica</c:v>
                      </c:pt>
                      <c:pt idx="5">
                        <c:v>Cusco</c:v>
                      </c:pt>
                      <c:pt idx="6">
                        <c:v>Áncash</c:v>
                      </c:pt>
                      <c:pt idx="7">
                        <c:v>Amazonas</c:v>
                      </c:pt>
                      <c:pt idx="8">
                        <c:v>Junín</c:v>
                      </c:pt>
                      <c:pt idx="9">
                        <c:v>San Martín</c:v>
                      </c:pt>
                      <c:pt idx="10">
                        <c:v>Huánuco</c:v>
                      </c:pt>
                      <c:pt idx="11">
                        <c:v>Pasco</c:v>
                      </c:pt>
                      <c:pt idx="12">
                        <c:v>La Libertad</c:v>
                      </c:pt>
                      <c:pt idx="13">
                        <c:v>Nacional</c:v>
                      </c:pt>
                      <c:pt idx="14">
                        <c:v>Cajamarca</c:v>
                      </c:pt>
                      <c:pt idx="15">
                        <c:v>Tacna</c:v>
                      </c:pt>
                      <c:pt idx="16">
                        <c:v>Arequipa</c:v>
                      </c:pt>
                      <c:pt idx="17">
                        <c:v>Moquegua</c:v>
                      </c:pt>
                      <c:pt idx="18">
                        <c:v>Loreto</c:v>
                      </c:pt>
                      <c:pt idx="19">
                        <c:v>Puno</c:v>
                      </c:pt>
                      <c:pt idx="20">
                        <c:v>Lambayeque</c:v>
                      </c:pt>
                      <c:pt idx="21">
                        <c:v>Lima y Callao</c:v>
                      </c:pt>
                      <c:pt idx="22">
                        <c:v>Madre de Dios</c:v>
                      </c:pt>
                      <c:pt idx="23">
                        <c:v>Ucayali</c:v>
                      </c:pt>
                      <c:pt idx="24">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'NIÑOS RECIBEN HIERRO N'!$G$18:$G$42</c15:sqref>
                        </c15:formulaRef>
                      </c:ext>
                    </c:extLst>
                    <c:numCache>
                      <c:formatCode>General</c:formatCode>
                      <c:ptCount val="25"/>
                      <c:pt idx="13">
                        <c:v>23.6</c:v>
                      </c:pt>
                    </c:numCache>
                  </c:numRef>
                </c:val>
                <c:extLst xmlns:c15="http://schemas.microsoft.com/office/drawing/2012/chart" xmlns:c16r2="http://schemas.microsoft.com/office/drawing/2015/06/chart">
                  <c:ext xmlns:c16="http://schemas.microsoft.com/office/drawing/2014/chart" uri="{C3380CC4-5D6E-409C-BE32-E72D297353CC}">
                    <c16:uniqueId val="{00000037-0F5C-4A39-9905-9CC3C578EB81}"/>
                  </c:ext>
                </c:extLst>
              </c15:ser>
            </c15:filteredBarSeries>
            <c15:filteredBarSeries>
              <c15:ser>
                <c:idx val="5"/>
                <c:order val="5"/>
                <c:tx>
                  <c:strRef>
                    <c:extLst xmlns:c15="http://schemas.microsoft.com/office/drawing/2012/chart" xmlns:c16r2="http://schemas.microsoft.com/office/drawing/2015/06/chart">
                      <c:ext xmlns:c15="http://schemas.microsoft.com/office/drawing/2012/chart" uri="{02D57815-91ED-43cb-92C2-25804820EDAC}">
                        <c15:formulaRef>
                          <c15:sqref>'NIÑOS RECIBEN HIERRO N'!$H$17</c15:sqref>
                        </c15:formulaRef>
                      </c:ext>
                    </c:extLst>
                    <c:strCache>
                      <c:ptCount val="1"/>
                      <c:pt idx="0">
                        <c:v>2014</c:v>
                      </c:pt>
                    </c:strCache>
                  </c:strRef>
                </c:tx>
                <c:spPr>
                  <a:gradFill rotWithShape="1">
                    <a:gsLst>
                      <a:gs pos="0">
                        <a:schemeClr val="accent1">
                          <a:tint val="50000"/>
                          <a:shade val="51000"/>
                          <a:satMod val="130000"/>
                        </a:schemeClr>
                      </a:gs>
                      <a:gs pos="80000">
                        <a:schemeClr val="accent1">
                          <a:tint val="50000"/>
                          <a:shade val="93000"/>
                          <a:satMod val="130000"/>
                        </a:schemeClr>
                      </a:gs>
                      <a:gs pos="100000">
                        <a:schemeClr val="accent1">
                          <a:tint val="5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ysClr val="windowText" lastClr="000000"/>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'NIÑOS RECIBEN HIERRO N'!$A$18:$B$42</c15:sqref>
                        </c15:formulaRef>
                      </c:ext>
                    </c:extLst>
                    <c:strCache>
                      <c:ptCount val="25"/>
                      <c:pt idx="0">
                        <c:v>Apurímac</c:v>
                      </c:pt>
                      <c:pt idx="1">
                        <c:v>Tumbes</c:v>
                      </c:pt>
                      <c:pt idx="2">
                        <c:v>Piura</c:v>
                      </c:pt>
                      <c:pt idx="3">
                        <c:v>Ayacucho</c:v>
                      </c:pt>
                      <c:pt idx="4">
                        <c:v>Huancavelica</c:v>
                      </c:pt>
                      <c:pt idx="5">
                        <c:v>Cusco</c:v>
                      </c:pt>
                      <c:pt idx="6">
                        <c:v>Áncash</c:v>
                      </c:pt>
                      <c:pt idx="7">
                        <c:v>Amazonas</c:v>
                      </c:pt>
                      <c:pt idx="8">
                        <c:v>Junín</c:v>
                      </c:pt>
                      <c:pt idx="9">
                        <c:v>San Martín</c:v>
                      </c:pt>
                      <c:pt idx="10">
                        <c:v>Huánuco</c:v>
                      </c:pt>
                      <c:pt idx="11">
                        <c:v>Pasco</c:v>
                      </c:pt>
                      <c:pt idx="12">
                        <c:v>La Libertad</c:v>
                      </c:pt>
                      <c:pt idx="13">
                        <c:v>Nacional</c:v>
                      </c:pt>
                      <c:pt idx="14">
                        <c:v>Cajamarca</c:v>
                      </c:pt>
                      <c:pt idx="15">
                        <c:v>Tacna</c:v>
                      </c:pt>
                      <c:pt idx="16">
                        <c:v>Arequipa</c:v>
                      </c:pt>
                      <c:pt idx="17">
                        <c:v>Moquegua</c:v>
                      </c:pt>
                      <c:pt idx="18">
                        <c:v>Loreto</c:v>
                      </c:pt>
                      <c:pt idx="19">
                        <c:v>Puno</c:v>
                      </c:pt>
                      <c:pt idx="20">
                        <c:v>Lambayeque</c:v>
                      </c:pt>
                      <c:pt idx="21">
                        <c:v>Lima y Callao</c:v>
                      </c:pt>
                      <c:pt idx="22">
                        <c:v>Madre de Dios</c:v>
                      </c:pt>
                      <c:pt idx="23">
                        <c:v>Ucayali</c:v>
                      </c:pt>
                      <c:pt idx="24">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'NIÑOS RECIBEN HIERRO N'!$H$18:$H$42</c15:sqref>
                        </c15:formulaRef>
                      </c:ext>
                    </c:extLst>
                    <c:numCache>
                      <c:formatCode>0.0</c:formatCode>
                      <c:ptCount val="25"/>
                      <c:pt idx="0">
                        <c:v>40.1</c:v>
                      </c:pt>
                      <c:pt idx="1">
                        <c:v>29.5</c:v>
                      </c:pt>
                      <c:pt idx="2">
                        <c:v>40.299999999999997</c:v>
                      </c:pt>
                      <c:pt idx="3">
                        <c:v>30.9</c:v>
                      </c:pt>
                      <c:pt idx="4">
                        <c:v>41.3</c:v>
                      </c:pt>
                      <c:pt idx="5">
                        <c:v>20.7</c:v>
                      </c:pt>
                      <c:pt idx="6">
                        <c:v>23.5</c:v>
                      </c:pt>
                      <c:pt idx="7">
                        <c:v>30.2</c:v>
                      </c:pt>
                      <c:pt idx="8">
                        <c:v>27.5</c:v>
                      </c:pt>
                      <c:pt idx="9">
                        <c:v>17.600000000000001</c:v>
                      </c:pt>
                      <c:pt idx="10">
                        <c:v>31.8</c:v>
                      </c:pt>
                      <c:pt idx="11">
                        <c:v>19.3</c:v>
                      </c:pt>
                      <c:pt idx="12">
                        <c:v>18.3</c:v>
                      </c:pt>
                      <c:pt idx="13">
                        <c:v>24.5</c:v>
                      </c:pt>
                      <c:pt idx="14">
                        <c:v>34.200000000000003</c:v>
                      </c:pt>
                      <c:pt idx="15">
                        <c:v>11</c:v>
                      </c:pt>
                      <c:pt idx="16">
                        <c:v>17.100000000000001</c:v>
                      </c:pt>
                      <c:pt idx="17">
                        <c:v>19.5</c:v>
                      </c:pt>
                      <c:pt idx="18">
                        <c:v>30.2</c:v>
                      </c:pt>
                      <c:pt idx="19">
                        <c:v>20.7</c:v>
                      </c:pt>
                      <c:pt idx="20">
                        <c:v>23.4</c:v>
                      </c:pt>
                      <c:pt idx="21">
                        <c:v>20.8</c:v>
                      </c:pt>
                      <c:pt idx="22">
                        <c:v>18.5</c:v>
                      </c:pt>
                      <c:pt idx="23">
                        <c:v>17.8</c:v>
                      </c:pt>
                      <c:pt idx="24">
                        <c:v>16.2</c:v>
                      </c:pt>
                    </c:numCache>
                  </c:numRef>
                </c:val>
                <c:extLst xmlns:c15="http://schemas.microsoft.com/office/drawing/2012/chart" xmlns:c16r2="http://schemas.microsoft.com/office/drawing/2015/06/chart">
                  <c:ext xmlns:c16="http://schemas.microsoft.com/office/drawing/2014/chart" uri="{C3380CC4-5D6E-409C-BE32-E72D297353CC}">
                    <c16:uniqueId val="{00000038-0F5C-4A39-9905-9CC3C578EB81}"/>
                  </c:ext>
                </c:extLst>
              </c15:ser>
            </c15:filteredBarSeries>
            <c15:filteredBarSeries>
              <c15:ser>
                <c:idx val="7"/>
                <c:order val="7"/>
                <c:tx>
                  <c:strRef>
                    <c:extLst xmlns:c15="http://schemas.microsoft.com/office/drawing/2012/chart" xmlns:c16r2="http://schemas.microsoft.com/office/drawing/2015/06/chart">
                      <c:ext xmlns:c15="http://schemas.microsoft.com/office/drawing/2012/chart" uri="{02D57815-91ED-43cb-92C2-25804820EDAC}">
                        <c15:formulaRef>
                          <c15:sqref>'NIÑOS RECIBEN HIERRO N'!$J$17</c15:sqref>
                        </c15:formulaRef>
                      </c:ext>
                    </c:extLst>
                    <c:strCache>
                      <c:ptCount val="1"/>
                      <c:pt idx="0">
                        <c:v>Diferencia</c:v>
                      </c:pt>
                    </c:strCache>
                  </c:strRef>
                </c:tx>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0"/>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3A-0F5C-4A39-9905-9CC3C578EB81}"/>
                    </c:ext>
                  </c:extLst>
                </c:dPt>
                <c:dPt>
                  <c:idx val="1"/>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3C-0F5C-4A39-9905-9CC3C578EB81}"/>
                    </c:ext>
                  </c:extLst>
                </c:dPt>
                <c:dPt>
                  <c:idx val="2"/>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3E-0F5C-4A39-9905-9CC3C578EB81}"/>
                    </c:ext>
                  </c:extLst>
                </c:dPt>
                <c:dPt>
                  <c:idx val="3"/>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40-0F5C-4A39-9905-9CC3C578EB81}"/>
                    </c:ext>
                  </c:extLst>
                </c:dPt>
                <c:dPt>
                  <c:idx val="4"/>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42-0F5C-4A39-9905-9CC3C578EB81}"/>
                    </c:ext>
                  </c:extLst>
                </c:dPt>
                <c:dPt>
                  <c:idx val="5"/>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44-0F5C-4A39-9905-9CC3C578EB81}"/>
                    </c:ext>
                  </c:extLst>
                </c:dPt>
                <c:dPt>
                  <c:idx val="6"/>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46-0F5C-4A39-9905-9CC3C578EB81}"/>
                    </c:ext>
                  </c:extLst>
                </c:dPt>
                <c:dPt>
                  <c:idx val="7"/>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48-0F5C-4A39-9905-9CC3C578EB81}"/>
                    </c:ext>
                  </c:extLst>
                </c:dPt>
                <c:dPt>
                  <c:idx val="9"/>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4A-0F5C-4A39-9905-9CC3C578EB81}"/>
                    </c:ext>
                  </c:extLst>
                </c:dPt>
                <c:dPt>
                  <c:idx val="10"/>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4C-0F5C-4A39-9905-9CC3C578EB81}"/>
                    </c:ext>
                  </c:extLst>
                </c:dPt>
                <c:dPt>
                  <c:idx val="11"/>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4E-0F5C-4A39-9905-9CC3C578EB81}"/>
                    </c:ext>
                  </c:extLst>
                </c:dPt>
                <c:dPt>
                  <c:idx val="12"/>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0-0F5C-4A39-9905-9CC3C578EB81}"/>
                    </c:ext>
                  </c:extLst>
                </c:dPt>
                <c:dPt>
                  <c:idx val="17"/>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2-0F5C-4A39-9905-9CC3C578EB81}"/>
                    </c:ext>
                  </c:extLst>
                </c:dPt>
                <c:dPt>
                  <c:idx val="18"/>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4-0F5C-4A39-9905-9CC3C578EB81}"/>
                    </c:ext>
                  </c:extLst>
                </c:dPt>
                <c:dPt>
                  <c:idx val="19"/>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6-0F5C-4A39-9905-9CC3C578EB81}"/>
                    </c:ext>
                  </c:extLst>
                </c:dPt>
                <c:dPt>
                  <c:idx val="20"/>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8-0F5C-4A39-9905-9CC3C578EB81}"/>
                    </c:ext>
                  </c:extLst>
                </c:dPt>
                <c:dPt>
                  <c:idx val="21"/>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A-0F5C-4A39-9905-9CC3C578EB81}"/>
                    </c:ext>
                  </c:extLst>
                </c:dPt>
                <c:dPt>
                  <c:idx val="22"/>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C-0F5C-4A39-9905-9CC3C578EB81}"/>
                    </c:ext>
                  </c:extLst>
                </c:dPt>
                <c:dPt>
                  <c:idx val="23"/>
                  <c:invertIfNegative val="0"/>
                  <c:bubble3D val="0"/>
                  <c:spPr>
                    <a:solidFill>
                      <a:schemeClr val="tx2"/>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5="http://schemas.microsoft.com/office/drawing/2012/chart" xmlns:c16r2="http://schemas.microsoft.com/office/drawing/2015/06/chart">
                    <c:ext xmlns:c16="http://schemas.microsoft.com/office/drawing/2014/chart" uri="{C3380CC4-5D6E-409C-BE32-E72D297353CC}">
                      <c16:uniqueId val="{0000005E-0F5C-4A39-9905-9CC3C578EB81}"/>
                    </c:ext>
                  </c:extLst>
                </c:dPt>
                <c:dLbls>
                  <c:dLbl>
                    <c:idx val="17"/>
                    <c:layout>
                      <c:manualLayout>
                        <c:x val="-4.6893317702227429E-3"/>
                        <c:y val="3.5186927086868672E-2"/>
                      </c:manualLayout>
                    </c:layout>
                    <c:dLblPos val="outEnd"/>
                    <c:showLegendKey val="0"/>
                    <c:showVal val="1"/>
                    <c:showCatName val="0"/>
                    <c:showSerName val="0"/>
                    <c:showPercent val="0"/>
                    <c:showBubbleSize val="0"/>
                    <c:extLst xmlns:c15="http://schemas.microsoft.com/office/drawing/2012/chart" xmlns:c16r2="http://schemas.microsoft.com/office/drawing/2015/06/chart">
                      <c:ext xmlns:c16="http://schemas.microsoft.com/office/drawing/2014/chart" uri="{C3380CC4-5D6E-409C-BE32-E72D297353CC}">
                        <c16:uniqueId val="{00000052-0F5C-4A39-9905-9CC3C578EB81}"/>
                      </c:ext>
                      <c:ext xmlns:c15="http://schemas.microsoft.com/office/drawing/2012/chart" uri="{CE6537A1-D6FC-4f65-9D91-7224C49458BB}"/>
                    </c:extLst>
                  </c:dLbl>
                  <c:dLbl>
                    <c:idx val="18"/>
                    <c:layout>
                      <c:manualLayout>
                        <c:x val="-4.6893317702227429E-3"/>
                        <c:y val="3.2673575152092377E-2"/>
                      </c:manualLayout>
                    </c:layout>
                    <c:dLblPos val="outEnd"/>
                    <c:showLegendKey val="0"/>
                    <c:showVal val="1"/>
                    <c:showCatName val="0"/>
                    <c:showSerName val="0"/>
                    <c:showPercent val="0"/>
                    <c:showBubbleSize val="0"/>
                    <c:extLst xmlns:c15="http://schemas.microsoft.com/office/drawing/2012/chart" xmlns:c16r2="http://schemas.microsoft.com/office/drawing/2015/06/chart">
                      <c:ext xmlns:c16="http://schemas.microsoft.com/office/drawing/2014/chart" uri="{C3380CC4-5D6E-409C-BE32-E72D297353CC}">
                        <c16:uniqueId val="{00000054-0F5C-4A39-9905-9CC3C578EB81}"/>
                      </c:ext>
                      <c:ext xmlns:c15="http://schemas.microsoft.com/office/drawing/2012/chart" uri="{CE6537A1-D6FC-4f65-9D91-7224C49458BB}"/>
                    </c:extLst>
                  </c:dLbl>
                  <c:dLbl>
                    <c:idx val="19"/>
                    <c:layout>
                      <c:manualLayout>
                        <c:x val="0"/>
                        <c:y val="1.5080111608657951E-2"/>
                      </c:manualLayout>
                    </c:layout>
                    <c:dLblPos val="outEnd"/>
                    <c:showLegendKey val="0"/>
                    <c:showVal val="1"/>
                    <c:showCatName val="0"/>
                    <c:showSerName val="0"/>
                    <c:showPercent val="0"/>
                    <c:showBubbleSize val="0"/>
                    <c:extLst xmlns:c15="http://schemas.microsoft.com/office/drawing/2012/chart" xmlns:c16r2="http://schemas.microsoft.com/office/drawing/2015/06/chart">
                      <c:ext xmlns:c16="http://schemas.microsoft.com/office/drawing/2014/chart" uri="{C3380CC4-5D6E-409C-BE32-E72D297353CC}">
                        <c16:uniqueId val="{00000056-0F5C-4A39-9905-9CC3C578EB81}"/>
                      </c:ext>
                      <c:ext xmlns:c15="http://schemas.microsoft.com/office/drawing/2012/chart" uri="{CE6537A1-D6FC-4f65-9D91-7224C49458BB}"/>
                    </c:extLst>
                  </c:dLbl>
                  <c:dLbl>
                    <c:idx val="21"/>
                    <c:layout>
                      <c:manualLayout>
                        <c:x val="-6.2524423602969914E-3"/>
                        <c:y val="1.2566759673881702E-2"/>
                      </c:manualLayout>
                    </c:layout>
                    <c:dLblPos val="outEnd"/>
                    <c:showLegendKey val="0"/>
                    <c:showVal val="1"/>
                    <c:showCatName val="0"/>
                    <c:showSerName val="0"/>
                    <c:showPercent val="0"/>
                    <c:showBubbleSize val="0"/>
                    <c:extLst xmlns:c15="http://schemas.microsoft.com/office/drawing/2012/chart" xmlns:c16r2="http://schemas.microsoft.com/office/drawing/2015/06/chart">
                      <c:ext xmlns:c16="http://schemas.microsoft.com/office/drawing/2014/chart" uri="{C3380CC4-5D6E-409C-BE32-E72D297353CC}">
                        <c16:uniqueId val="{0000005A-0F5C-4A39-9905-9CC3C578EB81}"/>
                      </c:ext>
                      <c:ext xmlns:c15="http://schemas.microsoft.com/office/drawing/2012/chart" uri="{CE6537A1-D6FC-4f65-9D91-7224C49458BB}"/>
                    </c:extLst>
                  </c:dLbl>
                  <c:dLbl>
                    <c:idx val="22"/>
                    <c:layout>
                      <c:manualLayout>
                        <c:x val="-7.8155529503713527E-3"/>
                        <c:y val="1.5080111608658043E-2"/>
                      </c:manualLayout>
                    </c:layout>
                    <c:dLblPos val="outEnd"/>
                    <c:showLegendKey val="0"/>
                    <c:showVal val="1"/>
                    <c:showCatName val="0"/>
                    <c:showSerName val="0"/>
                    <c:showPercent val="0"/>
                    <c:showBubbleSize val="0"/>
                    <c:extLst xmlns:c15="http://schemas.microsoft.com/office/drawing/2012/chart" xmlns:c16r2="http://schemas.microsoft.com/office/drawing/2015/06/chart">
                      <c:ext xmlns:c16="http://schemas.microsoft.com/office/drawing/2014/chart" uri="{C3380CC4-5D6E-409C-BE32-E72D297353CC}">
                        <c16:uniqueId val="{0000005C-0F5C-4A39-9905-9CC3C578EB81}"/>
                      </c:ext>
                      <c:ext xmlns:c15="http://schemas.microsoft.com/office/drawing/2012/chart" uri="{CE6537A1-D6FC-4f65-9D91-7224C49458BB}"/>
                    </c:extLst>
                  </c:dLbl>
                  <c:dLbl>
                    <c:idx val="23"/>
                    <c:layout>
                      <c:manualLayout>
                        <c:x val="-4.6893317702227429E-3"/>
                        <c:y val="7.5400558043289753E-3"/>
                      </c:manualLayout>
                    </c:layout>
                    <c:dLblPos val="outEnd"/>
                    <c:showLegendKey val="0"/>
                    <c:showVal val="1"/>
                    <c:showCatName val="0"/>
                    <c:showSerName val="0"/>
                    <c:showPercent val="0"/>
                    <c:showBubbleSize val="0"/>
                    <c:extLst xmlns:c15="http://schemas.microsoft.com/office/drawing/2012/chart" xmlns:c16r2="http://schemas.microsoft.com/office/drawing/2015/06/chart">
                      <c:ext xmlns:c16="http://schemas.microsoft.com/office/drawing/2014/chart" uri="{C3380CC4-5D6E-409C-BE32-E72D297353CC}">
                        <c16:uniqueId val="{0000005E-0F5C-4A39-9905-9CC3C578EB81}"/>
                      </c:ext>
                      <c:ext xmlns:c15="http://schemas.microsoft.com/office/drawing/2012/chart" uri="{CE6537A1-D6FC-4f65-9D91-7224C49458BB}"/>
                    </c:extLst>
                  </c:dLbl>
                  <c:spPr>
                    <a:noFill/>
                    <a:ln>
                      <a:noFill/>
                    </a:ln>
                    <a:effectLst/>
                  </c:spPr>
                  <c:txPr>
                    <a:bodyPr rot="0" spcFirstLastPara="1" vertOverflow="ellipsis" vert="horz" wrap="square" anchor="ctr" anchorCtr="1"/>
                    <a:lstStyle/>
                    <a:p>
                      <a:pPr>
                        <a:defRPr sz="1400" b="1" i="0" u="none" strike="noStrike" kern="1200" baseline="0">
                          <a:solidFill>
                            <a:sysClr val="windowText" lastClr="000000"/>
                          </a:solidFill>
                          <a:latin typeface="Arial Narrow" panose="020B0606020202030204" pitchFamily="34" charset="0"/>
                          <a:ea typeface="+mn-ea"/>
                          <a:cs typeface="+mn-cs"/>
                        </a:defRPr>
                      </a:pPr>
                      <a:endParaRPr lang="es-PE"/>
                    </a:p>
                  </c:txPr>
                  <c:dLblPos val="outEnd"/>
                  <c:showLegendKey val="0"/>
                  <c:showVal val="1"/>
                  <c:showCatName val="0"/>
                  <c:showSerName val="0"/>
                  <c:showPercent val="0"/>
                  <c:showBubbleSize val="0"/>
                  <c:showLeaderLines val="0"/>
                  <c:extLst xmlns:c15="http://schemas.microsoft.com/office/drawing/2012/char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xmlns:c15="http://schemas.microsoft.com/office/drawing/2012/chart" xmlns:c16r2="http://schemas.microsoft.com/office/drawing/2015/06/chart">
                      <c:ext xmlns:c15="http://schemas.microsoft.com/office/drawing/2012/chart" uri="{02D57815-91ED-43cb-92C2-25804820EDAC}">
                        <c15:formulaRef>
                          <c15:sqref>'NIÑOS RECIBEN HIERRO N'!$A$18:$B$42</c15:sqref>
                        </c15:formulaRef>
                      </c:ext>
                    </c:extLst>
                    <c:strCache>
                      <c:ptCount val="25"/>
                      <c:pt idx="0">
                        <c:v>Apurímac</c:v>
                      </c:pt>
                      <c:pt idx="1">
                        <c:v>Tumbes</c:v>
                      </c:pt>
                      <c:pt idx="2">
                        <c:v>Piura</c:v>
                      </c:pt>
                      <c:pt idx="3">
                        <c:v>Ayacucho</c:v>
                      </c:pt>
                      <c:pt idx="4">
                        <c:v>Huancavelica</c:v>
                      </c:pt>
                      <c:pt idx="5">
                        <c:v>Cusco</c:v>
                      </c:pt>
                      <c:pt idx="6">
                        <c:v>Áncash</c:v>
                      </c:pt>
                      <c:pt idx="7">
                        <c:v>Amazonas</c:v>
                      </c:pt>
                      <c:pt idx="8">
                        <c:v>Junín</c:v>
                      </c:pt>
                      <c:pt idx="9">
                        <c:v>San Martín</c:v>
                      </c:pt>
                      <c:pt idx="10">
                        <c:v>Huánuco</c:v>
                      </c:pt>
                      <c:pt idx="11">
                        <c:v>Pasco</c:v>
                      </c:pt>
                      <c:pt idx="12">
                        <c:v>La Libertad</c:v>
                      </c:pt>
                      <c:pt idx="13">
                        <c:v>Nacional</c:v>
                      </c:pt>
                      <c:pt idx="14">
                        <c:v>Cajamarca</c:v>
                      </c:pt>
                      <c:pt idx="15">
                        <c:v>Tacna</c:v>
                      </c:pt>
                      <c:pt idx="16">
                        <c:v>Arequipa</c:v>
                      </c:pt>
                      <c:pt idx="17">
                        <c:v>Moquegua</c:v>
                      </c:pt>
                      <c:pt idx="18">
                        <c:v>Loreto</c:v>
                      </c:pt>
                      <c:pt idx="19">
                        <c:v>Puno</c:v>
                      </c:pt>
                      <c:pt idx="20">
                        <c:v>Lambayeque</c:v>
                      </c:pt>
                      <c:pt idx="21">
                        <c:v>Lima y Callao</c:v>
                      </c:pt>
                      <c:pt idx="22">
                        <c:v>Madre de Dios</c:v>
                      </c:pt>
                      <c:pt idx="23">
                        <c:v>Ucayali</c:v>
                      </c:pt>
                      <c:pt idx="24">
                        <c:v>Ica</c:v>
                      </c:pt>
                    </c:strCache>
                  </c:strRef>
                </c:cat>
                <c:val>
                  <c:numRef>
                    <c:extLst xmlns:c15="http://schemas.microsoft.com/office/drawing/2012/chart" xmlns:c16r2="http://schemas.microsoft.com/office/drawing/2015/06/chart">
                      <c:ext xmlns:c15="http://schemas.microsoft.com/office/drawing/2012/chart" uri="{02D57815-91ED-43cb-92C2-25804820EDAC}">
                        <c15:formulaRef>
                          <c15:sqref>'NIÑOS RECIBEN HIERRO N'!$J$18:$J$42</c15:sqref>
                        </c15:formulaRef>
                      </c:ext>
                    </c:extLst>
                    <c:numCache>
                      <c:formatCode>0.0</c:formatCode>
                      <c:ptCount val="25"/>
                      <c:pt idx="0">
                        <c:v>6.6000000000000014</c:v>
                      </c:pt>
                      <c:pt idx="1">
                        <c:v>16.700000000000003</c:v>
                      </c:pt>
                      <c:pt idx="2">
                        <c:v>2.8000000000000043</c:v>
                      </c:pt>
                      <c:pt idx="3">
                        <c:v>10.399999999999999</c:v>
                      </c:pt>
                      <c:pt idx="4">
                        <c:v>-0.29999999999999716</c:v>
                      </c:pt>
                      <c:pt idx="5">
                        <c:v>17.2</c:v>
                      </c:pt>
                      <c:pt idx="6">
                        <c:v>14.200000000000003</c:v>
                      </c:pt>
                      <c:pt idx="7">
                        <c:v>7.0999999999999979</c:v>
                      </c:pt>
                      <c:pt idx="8">
                        <c:v>7.7999999999999972</c:v>
                      </c:pt>
                      <c:pt idx="9">
                        <c:v>17.100000000000001</c:v>
                      </c:pt>
                      <c:pt idx="10">
                        <c:v>1.3000000000000007</c:v>
                      </c:pt>
                      <c:pt idx="11">
                        <c:v>12.099999999999998</c:v>
                      </c:pt>
                      <c:pt idx="12">
                        <c:v>12</c:v>
                      </c:pt>
                      <c:pt idx="13">
                        <c:v>5.8000000000000007</c:v>
                      </c:pt>
                      <c:pt idx="14">
                        <c:v>-3.9000000000000021</c:v>
                      </c:pt>
                      <c:pt idx="15">
                        <c:v>17.7</c:v>
                      </c:pt>
                      <c:pt idx="16">
                        <c:v>10.7</c:v>
                      </c:pt>
                      <c:pt idx="17">
                        <c:v>8</c:v>
                      </c:pt>
                      <c:pt idx="18">
                        <c:v>-3.5999999999999979</c:v>
                      </c:pt>
                      <c:pt idx="19">
                        <c:v>4.9000000000000021</c:v>
                      </c:pt>
                      <c:pt idx="20">
                        <c:v>2.1000000000000014</c:v>
                      </c:pt>
                      <c:pt idx="21">
                        <c:v>4.3999999999999986</c:v>
                      </c:pt>
                      <c:pt idx="22">
                        <c:v>4.6000000000000014</c:v>
                      </c:pt>
                      <c:pt idx="23">
                        <c:v>4.6999999999999993</c:v>
                      </c:pt>
                      <c:pt idx="24">
                        <c:v>4.9000000000000021</c:v>
                      </c:pt>
                    </c:numCache>
                  </c:numRef>
                </c:val>
                <c:extLst xmlns:c15="http://schemas.microsoft.com/office/drawing/2012/chart" xmlns:c16r2="http://schemas.microsoft.com/office/drawing/2015/06/chart">
                  <c:ext xmlns:c16="http://schemas.microsoft.com/office/drawing/2014/chart" uri="{C3380CC4-5D6E-409C-BE32-E72D297353CC}">
                    <c16:uniqueId val="{0000005F-0F5C-4A39-9905-9CC3C578EB81}"/>
                  </c:ext>
                </c:extLst>
              </c15:ser>
            </c15:filteredBarSeries>
          </c:ext>
        </c:extLst>
      </c:barChart>
      <c:catAx>
        <c:axId val="148882784"/>
        <c:scaling>
          <c:orientation val="minMax"/>
        </c:scaling>
        <c:delete val="0"/>
        <c:axPos val="b"/>
        <c:numFmt formatCode="General" sourceLinked="1"/>
        <c:majorTickMark val="none"/>
        <c:minorTickMark val="none"/>
        <c:tickLblPos val="low"/>
        <c:spPr>
          <a:noFill/>
          <a:ln w="12700" cap="flat" cmpd="sng" algn="ctr">
            <a:solidFill>
              <a:schemeClr val="tx1">
                <a:lumMod val="15000"/>
                <a:lumOff val="85000"/>
              </a:schemeClr>
            </a:solidFill>
            <a:round/>
          </a:ln>
          <a:effectLst/>
        </c:spPr>
        <c:txPr>
          <a:bodyPr rot="-5400000" spcFirstLastPara="1" vertOverflow="ellipsis" wrap="square" anchor="ctr" anchorCtr="1"/>
          <a:lstStyle/>
          <a:p>
            <a:pPr>
              <a:defRPr sz="1400" b="1" i="0" u="none" strike="noStrike" kern="1200" baseline="0">
                <a:solidFill>
                  <a:sysClr val="windowText" lastClr="000000"/>
                </a:solidFill>
                <a:latin typeface="Arial Narrow" panose="020B0606020202030204" pitchFamily="34" charset="0"/>
                <a:ea typeface="+mn-ea"/>
                <a:cs typeface="+mn-cs"/>
              </a:defRPr>
            </a:pPr>
            <a:endParaRPr lang="es-PE"/>
          </a:p>
        </c:txPr>
        <c:crossAx val="221438968"/>
        <c:crosses val="autoZero"/>
        <c:auto val="1"/>
        <c:lblAlgn val="ctr"/>
        <c:lblOffset val="100"/>
        <c:noMultiLvlLbl val="0"/>
      </c:catAx>
      <c:valAx>
        <c:axId val="221438968"/>
        <c:scaling>
          <c:orientation val="minMax"/>
        </c:scaling>
        <c:delete val="1"/>
        <c:axPos val="l"/>
        <c:numFmt formatCode="0.0" sourceLinked="0"/>
        <c:majorTickMark val="none"/>
        <c:minorTickMark val="none"/>
        <c:tickLblPos val="nextTo"/>
        <c:crossAx val="148882784"/>
        <c:crosses val="autoZero"/>
        <c:crossBetween val="between"/>
      </c:valAx>
      <c:spPr>
        <a:noFill/>
        <a:ln>
          <a:noFill/>
        </a:ln>
        <a:effectLst/>
      </c:spPr>
    </c:plotArea>
    <c:plotVisOnly val="1"/>
    <c:dispBlanksAs val="gap"/>
    <c:showDLblsOverMax val="0"/>
  </c:chart>
  <c:spPr>
    <a:noFill/>
    <a:ln>
      <a:noFill/>
    </a:ln>
    <a:effectLst/>
  </c:spPr>
  <c:txPr>
    <a:bodyPr/>
    <a:lstStyle/>
    <a:p>
      <a:pPr>
        <a:defRPr sz="1400" b="1">
          <a:solidFill>
            <a:sysClr val="windowText" lastClr="000000"/>
          </a:solidFill>
          <a:latin typeface="Arial Narrow" panose="020B0606020202030204" pitchFamily="34" charset="0"/>
        </a:defRPr>
      </a:pPr>
      <a:endParaRPr lang="es-PE"/>
    </a:p>
  </c:txPr>
  <c:externalData r:id="rId3">
    <c:autoUpdate val="0"/>
  </c:externalData>
  <c:userShapes r:id="rId4"/>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s-ES"/>
  <c:roundedCorners val="1"/>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6.1913961090940377E-2"/>
          <c:y val="4.5759413040445271E-2"/>
          <c:w val="0.93081013139828139"/>
          <c:h val="0.81046435768063174"/>
        </c:manualLayout>
      </c:layout>
      <c:barChart>
        <c:barDir val="col"/>
        <c:grouping val="clustered"/>
        <c:varyColors val="0"/>
        <c:ser>
          <c:idx val="0"/>
          <c:order val="0"/>
          <c:tx>
            <c:strRef>
              <c:f>'NIÑOS RECIBEN HIERRO N'!$C$3</c:f>
              <c:strCache>
                <c:ptCount val="1"/>
                <c:pt idx="0">
                  <c:v>2007</c:v>
                </c:pt>
              </c:strCache>
            </c:strRef>
          </c:tx>
          <c:spPr>
            <a:gradFill rotWithShape="1">
              <a:gsLst>
                <a:gs pos="0">
                  <a:schemeClr val="accent1">
                    <a:shade val="44000"/>
                    <a:shade val="51000"/>
                    <a:satMod val="130000"/>
                  </a:schemeClr>
                </a:gs>
                <a:gs pos="80000">
                  <a:schemeClr val="accent1">
                    <a:shade val="44000"/>
                    <a:shade val="93000"/>
                    <a:satMod val="130000"/>
                  </a:schemeClr>
                </a:gs>
                <a:gs pos="100000">
                  <a:schemeClr val="accent1">
                    <a:shade val="44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0"/>
            <c:invertIfNegative val="0"/>
            <c:bubble3D val="0"/>
            <c:extLst xmlns:c16r2="http://schemas.microsoft.com/office/drawing/2015/06/chart">
              <c:ext xmlns:c16="http://schemas.microsoft.com/office/drawing/2014/chart" uri="{C3380CC4-5D6E-409C-BE32-E72D297353CC}">
                <c16:uniqueId val="{00000000-64E9-4760-BD12-A804406D106B}"/>
              </c:ext>
            </c:extLst>
          </c:dPt>
          <c:dPt>
            <c:idx val="1"/>
            <c:invertIfNegative val="0"/>
            <c:bubble3D val="0"/>
            <c:extLst xmlns:c16r2="http://schemas.microsoft.com/office/drawing/2015/06/chart">
              <c:ext xmlns:c16="http://schemas.microsoft.com/office/drawing/2014/chart" uri="{C3380CC4-5D6E-409C-BE32-E72D297353CC}">
                <c16:uniqueId val="{00000001-64E9-4760-BD12-A804406D106B}"/>
              </c:ext>
            </c:extLst>
          </c:dPt>
          <c:dPt>
            <c:idx val="2"/>
            <c:invertIfNegative val="0"/>
            <c:bubble3D val="0"/>
            <c:extLst xmlns:c16r2="http://schemas.microsoft.com/office/drawing/2015/06/chart">
              <c:ext xmlns:c16="http://schemas.microsoft.com/office/drawing/2014/chart" uri="{C3380CC4-5D6E-409C-BE32-E72D297353CC}">
                <c16:uniqueId val="{00000002-64E9-4760-BD12-A804406D106B}"/>
              </c:ext>
            </c:extLst>
          </c:dPt>
          <c:dLbls>
            <c:dLbl>
              <c:idx val="0"/>
              <c:layout>
                <c:manualLayout>
                  <c:x val="2.3244923169068654E-3"/>
                  <c:y val="2.1220146578743203E-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0-64E9-4760-BD12-A804406D106B}"/>
                </c:ext>
                <c:ext xmlns:c15="http://schemas.microsoft.com/office/drawing/2012/chart" uri="{CE6537A1-D6FC-4f65-9D91-7224C49458BB}">
                  <c15:layout/>
                </c:ext>
              </c:extLst>
            </c:dLbl>
            <c:dLbl>
              <c:idx val="1"/>
              <c:layout>
                <c:manualLayout>
                  <c:x val="-4.0417651183895136E-3"/>
                  <c:y val="3.009781790820119E-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1-64E9-4760-BD12-A804406D106B}"/>
                </c:ext>
                <c:ext xmlns:c15="http://schemas.microsoft.com/office/drawing/2012/chart" uri="{CE6537A1-D6FC-4f65-9D91-7224C49458BB}">
                  <c15:layout/>
                </c:ext>
              </c:extLst>
            </c:dLbl>
            <c:dLbl>
              <c:idx val="2"/>
              <c:layout>
                <c:manualLayout>
                  <c:x val="0"/>
                  <c:y val="6.0195635816403473E-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2-64E9-4760-BD12-A804406D106B}"/>
                </c:ext>
                <c:ext xmlns:c15="http://schemas.microsoft.com/office/drawing/2012/chart" uri="{CE6537A1-D6FC-4f65-9D91-7224C49458BB}">
                  <c15:layout/>
                </c:ext>
              </c:extLst>
            </c:dLbl>
            <c:spPr>
              <a:noFill/>
              <a:ln>
                <a:noFill/>
              </a:ln>
              <a:effectLst/>
            </c:spPr>
            <c:txPr>
              <a:bodyPr rot="-5400000" spcFirstLastPara="1" vertOverflow="ellipsis" wrap="square" anchor="ctr" anchorCtr="1"/>
              <a:lstStyle/>
              <a:p>
                <a:pPr>
                  <a:defRPr sz="900" b="1" i="0" u="none" strike="noStrike" kern="1200" baseline="0">
                    <a:solidFill>
                      <a:schemeClr val="tx1">
                        <a:lumMod val="75000"/>
                        <a:lumOff val="25000"/>
                      </a:schemeClr>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strRef>
              <c:f>'NIÑOS RECIBEN HIERRO N'!$A$4:$B$6</c:f>
              <c:strCache>
                <c:ptCount val="3"/>
                <c:pt idx="0">
                  <c:v>Total</c:v>
                </c:pt>
                <c:pt idx="1">
                  <c:v>Urbana</c:v>
                </c:pt>
                <c:pt idx="2">
                  <c:v>Rural</c:v>
                </c:pt>
              </c:strCache>
            </c:strRef>
          </c:cat>
          <c:val>
            <c:numRef>
              <c:f>'NIÑOS RECIBEN HIERRO N'!$C$4:$C$6</c:f>
              <c:numCache>
                <c:formatCode>General</c:formatCode>
                <c:ptCount val="3"/>
                <c:pt idx="0" formatCode="0.0">
                  <c:v>12.254700626159153</c:v>
                </c:pt>
                <c:pt idx="1">
                  <c:v>12.9</c:v>
                </c:pt>
                <c:pt idx="2" formatCode="0.0">
                  <c:v>11.350405415777329</c:v>
                </c:pt>
              </c:numCache>
            </c:numRef>
          </c:val>
          <c:extLst xmlns:c16r2="http://schemas.microsoft.com/office/drawing/2015/06/chart">
            <c:ext xmlns:c16="http://schemas.microsoft.com/office/drawing/2014/chart" uri="{C3380CC4-5D6E-409C-BE32-E72D297353CC}">
              <c16:uniqueId val="{00000003-64E9-4760-BD12-A804406D106B}"/>
            </c:ext>
          </c:extLst>
        </c:ser>
        <c:ser>
          <c:idx val="1"/>
          <c:order val="1"/>
          <c:tx>
            <c:strRef>
              <c:f>'NIÑOS RECIBEN HIERRO N'!$D$3</c:f>
              <c:strCache>
                <c:ptCount val="1"/>
                <c:pt idx="0">
                  <c:v>2008</c:v>
                </c:pt>
              </c:strCache>
            </c:strRef>
          </c:tx>
          <c:spPr>
            <a:gradFill rotWithShape="1">
              <a:gsLst>
                <a:gs pos="0">
                  <a:schemeClr val="accent1">
                    <a:shade val="58000"/>
                    <a:shade val="51000"/>
                    <a:satMod val="130000"/>
                  </a:schemeClr>
                </a:gs>
                <a:gs pos="80000">
                  <a:schemeClr val="accent1">
                    <a:shade val="58000"/>
                    <a:shade val="93000"/>
                    <a:satMod val="130000"/>
                  </a:schemeClr>
                </a:gs>
                <a:gs pos="100000">
                  <a:schemeClr val="accent1">
                    <a:shade val="58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0"/>
            <c:invertIfNegative val="0"/>
            <c:bubble3D val="0"/>
            <c:spPr>
              <a:gradFill rotWithShape="1">
                <a:gsLst>
                  <a:gs pos="0">
                    <a:schemeClr val="accent1">
                      <a:shade val="61000"/>
                      <a:shade val="51000"/>
                      <a:satMod val="130000"/>
                    </a:schemeClr>
                  </a:gs>
                  <a:gs pos="80000">
                    <a:schemeClr val="accent1">
                      <a:shade val="61000"/>
                      <a:shade val="93000"/>
                      <a:satMod val="130000"/>
                    </a:schemeClr>
                  </a:gs>
                  <a:gs pos="100000">
                    <a:schemeClr val="accent1">
                      <a:shade val="61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5-64E9-4760-BD12-A804406D106B}"/>
              </c:ext>
            </c:extLst>
          </c:dPt>
          <c:dPt>
            <c:idx val="1"/>
            <c:invertIfNegative val="0"/>
            <c:bubble3D val="0"/>
            <c:spPr>
              <a:gradFill rotWithShape="1">
                <a:gsLst>
                  <a:gs pos="0">
                    <a:schemeClr val="accent1">
                      <a:shade val="61000"/>
                      <a:shade val="51000"/>
                      <a:satMod val="130000"/>
                    </a:schemeClr>
                  </a:gs>
                  <a:gs pos="80000">
                    <a:schemeClr val="accent1">
                      <a:shade val="61000"/>
                      <a:shade val="93000"/>
                      <a:satMod val="130000"/>
                    </a:schemeClr>
                  </a:gs>
                  <a:gs pos="100000">
                    <a:schemeClr val="accent1">
                      <a:shade val="61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7-64E9-4760-BD12-A804406D106B}"/>
              </c:ext>
            </c:extLst>
          </c:dPt>
          <c:dPt>
            <c:idx val="2"/>
            <c:invertIfNegative val="0"/>
            <c:bubble3D val="0"/>
            <c:spPr>
              <a:gradFill rotWithShape="1">
                <a:gsLst>
                  <a:gs pos="0">
                    <a:schemeClr val="accent1">
                      <a:shade val="61000"/>
                      <a:shade val="51000"/>
                      <a:satMod val="130000"/>
                    </a:schemeClr>
                  </a:gs>
                  <a:gs pos="80000">
                    <a:schemeClr val="accent1">
                      <a:shade val="61000"/>
                      <a:shade val="93000"/>
                      <a:satMod val="130000"/>
                    </a:schemeClr>
                  </a:gs>
                  <a:gs pos="100000">
                    <a:schemeClr val="accent1">
                      <a:shade val="61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9-64E9-4760-BD12-A804406D106B}"/>
              </c:ext>
            </c:extLst>
          </c:dPt>
          <c:dLbls>
            <c:dLbl>
              <c:idx val="0"/>
              <c:layout>
                <c:manualLayout>
                  <c:x val="7.0148493495701984E-3"/>
                  <c:y val="3.5795074148462819E-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5-64E9-4760-BD12-A804406D106B}"/>
                </c:ext>
                <c:ext xmlns:c15="http://schemas.microsoft.com/office/drawing/2012/chart" uri="{CE6537A1-D6FC-4f65-9D91-7224C49458BB}">
                  <c15:layout/>
                </c:ext>
              </c:extLst>
            </c:dLbl>
            <c:dLbl>
              <c:idx val="1"/>
              <c:layout>
                <c:manualLayout>
                  <c:x val="6.0965412197187853E-3"/>
                  <c:y val="6.1648388759531474E-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7-64E9-4760-BD12-A804406D106B}"/>
                </c:ext>
                <c:ext xmlns:c15="http://schemas.microsoft.com/office/drawing/2012/chart" uri="{CE6537A1-D6FC-4f65-9D91-7224C49458BB}">
                  <c15:layout/>
                </c:ext>
              </c:extLst>
            </c:dLbl>
            <c:dLbl>
              <c:idx val="2"/>
              <c:layout>
                <c:manualLayout>
                  <c:x val="4.0417651183895136E-3"/>
                  <c:y val="3.0097817908201719E-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9-64E9-4760-BD12-A804406D106B}"/>
                </c:ext>
                <c:ext xmlns:c15="http://schemas.microsoft.com/office/drawing/2012/chart" uri="{CE6537A1-D6FC-4f65-9D91-7224C49458BB}">
                  <c15:layout/>
                </c:ext>
              </c:extLst>
            </c:dLbl>
            <c:spPr>
              <a:noFill/>
              <a:ln>
                <a:noFill/>
              </a:ln>
              <a:effectLst/>
            </c:spPr>
            <c:txPr>
              <a:bodyPr rot="-5400000" spcFirstLastPara="1" vertOverflow="ellipsis" wrap="square" anchor="ctr" anchorCtr="1"/>
              <a:lstStyle/>
              <a:p>
                <a:pPr>
                  <a:defRPr sz="900" b="1" i="0" u="none" strike="noStrike" kern="1200" baseline="0">
                    <a:solidFill>
                      <a:schemeClr val="tx1">
                        <a:lumMod val="75000"/>
                        <a:lumOff val="25000"/>
                      </a:schemeClr>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strRef>
              <c:f>'NIÑOS RECIBEN HIERRO N'!$A$4:$B$6</c:f>
              <c:strCache>
                <c:ptCount val="3"/>
                <c:pt idx="0">
                  <c:v>Total</c:v>
                </c:pt>
                <c:pt idx="1">
                  <c:v>Urbana</c:v>
                </c:pt>
                <c:pt idx="2">
                  <c:v>Rural</c:v>
                </c:pt>
              </c:strCache>
            </c:strRef>
          </c:cat>
          <c:val>
            <c:numRef>
              <c:f>'NIÑOS RECIBEN HIERRO N'!$D$4:$D$6</c:f>
              <c:numCache>
                <c:formatCode>0.0</c:formatCode>
                <c:ptCount val="3"/>
                <c:pt idx="0">
                  <c:v>13.098822042417302</c:v>
                </c:pt>
                <c:pt idx="1">
                  <c:v>12.538000983917414</c:v>
                </c:pt>
                <c:pt idx="2">
                  <c:v>14.026341976864057</c:v>
                </c:pt>
              </c:numCache>
            </c:numRef>
          </c:val>
          <c:extLst xmlns:c16r2="http://schemas.microsoft.com/office/drawing/2015/06/chart">
            <c:ext xmlns:c16="http://schemas.microsoft.com/office/drawing/2014/chart" uri="{C3380CC4-5D6E-409C-BE32-E72D297353CC}">
              <c16:uniqueId val="{0000000A-64E9-4760-BD12-A804406D106B}"/>
            </c:ext>
          </c:extLst>
        </c:ser>
        <c:ser>
          <c:idx val="2"/>
          <c:order val="2"/>
          <c:tx>
            <c:strRef>
              <c:f>'NIÑOS RECIBEN HIERRO N'!$E$3</c:f>
              <c:strCache>
                <c:ptCount val="1"/>
                <c:pt idx="0">
                  <c:v>2009</c:v>
                </c:pt>
              </c:strCache>
            </c:strRef>
          </c:tx>
          <c:spPr>
            <a:gradFill rotWithShape="1">
              <a:gsLst>
                <a:gs pos="0">
                  <a:schemeClr val="accent1">
                    <a:shade val="72000"/>
                    <a:shade val="51000"/>
                    <a:satMod val="130000"/>
                  </a:schemeClr>
                </a:gs>
                <a:gs pos="80000">
                  <a:schemeClr val="accent1">
                    <a:shade val="72000"/>
                    <a:shade val="93000"/>
                    <a:satMod val="130000"/>
                  </a:schemeClr>
                </a:gs>
                <a:gs pos="100000">
                  <a:schemeClr val="accent1">
                    <a:shade val="72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Pt>
            <c:idx val="0"/>
            <c:invertIfNegative val="0"/>
            <c:bubble3D val="0"/>
            <c:spPr>
              <a:gradFill rotWithShape="1">
                <a:gsLst>
                  <a:gs pos="0">
                    <a:schemeClr val="accent1">
                      <a:shade val="76000"/>
                      <a:shade val="51000"/>
                      <a:satMod val="130000"/>
                    </a:schemeClr>
                  </a:gs>
                  <a:gs pos="80000">
                    <a:schemeClr val="accent1">
                      <a:shade val="76000"/>
                      <a:shade val="93000"/>
                      <a:satMod val="130000"/>
                    </a:schemeClr>
                  </a:gs>
                  <a:gs pos="100000">
                    <a:schemeClr val="accent1">
                      <a:shade val="76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C-64E9-4760-BD12-A804406D106B}"/>
              </c:ext>
            </c:extLst>
          </c:dPt>
          <c:dPt>
            <c:idx val="1"/>
            <c:invertIfNegative val="0"/>
            <c:bubble3D val="0"/>
            <c:spPr>
              <a:gradFill rotWithShape="1">
                <a:gsLst>
                  <a:gs pos="0">
                    <a:schemeClr val="accent1">
                      <a:shade val="76000"/>
                      <a:shade val="51000"/>
                      <a:satMod val="130000"/>
                    </a:schemeClr>
                  </a:gs>
                  <a:gs pos="80000">
                    <a:schemeClr val="accent1">
                      <a:shade val="76000"/>
                      <a:shade val="93000"/>
                      <a:satMod val="130000"/>
                    </a:schemeClr>
                  </a:gs>
                  <a:gs pos="100000">
                    <a:schemeClr val="accent1">
                      <a:shade val="76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0E-64E9-4760-BD12-A804406D106B}"/>
              </c:ext>
            </c:extLst>
          </c:dPt>
          <c:dPt>
            <c:idx val="2"/>
            <c:invertIfNegative val="0"/>
            <c:bubble3D val="0"/>
            <c:spPr>
              <a:gradFill rotWithShape="1">
                <a:gsLst>
                  <a:gs pos="0">
                    <a:schemeClr val="accent1">
                      <a:shade val="76000"/>
                      <a:shade val="51000"/>
                      <a:satMod val="130000"/>
                    </a:schemeClr>
                  </a:gs>
                  <a:gs pos="80000">
                    <a:schemeClr val="accent1">
                      <a:shade val="76000"/>
                      <a:shade val="93000"/>
                      <a:satMod val="130000"/>
                    </a:schemeClr>
                  </a:gs>
                  <a:gs pos="100000">
                    <a:schemeClr val="accent1">
                      <a:shade val="76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xmlns:c16r2="http://schemas.microsoft.com/office/drawing/2015/06/chart">
              <c:ext xmlns:c16="http://schemas.microsoft.com/office/drawing/2014/chart" uri="{C3380CC4-5D6E-409C-BE32-E72D297353CC}">
                <c16:uniqueId val="{00000010-64E9-4760-BD12-A804406D106B}"/>
              </c:ext>
            </c:extLst>
          </c:dPt>
          <c:dLbls>
            <c:dLbl>
              <c:idx val="0"/>
              <c:layout>
                <c:manualLayout>
                  <c:x val="5.156114768943904E-3"/>
                  <c:y val="4.6348269671708641E-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C-64E9-4760-BD12-A804406D106B}"/>
                </c:ext>
                <c:ext xmlns:c15="http://schemas.microsoft.com/office/drawing/2012/chart" uri="{CE6537A1-D6FC-4f65-9D91-7224C49458BB}">
                  <c15:layout/>
                </c:ext>
              </c:extLst>
            </c:dLbl>
            <c:dLbl>
              <c:idx val="1"/>
              <c:layout>
                <c:manualLayout>
                  <c:x val="6.427679535127003E-3"/>
                  <c:y val="6.1648388759531474E-3"/>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E-64E9-4760-BD12-A804406D106B}"/>
                </c:ext>
                <c:ext xmlns:c15="http://schemas.microsoft.com/office/drawing/2012/chart" uri="{CE6537A1-D6FC-4f65-9D91-7224C49458BB}">
                  <c15:layout/>
                </c:ext>
              </c:extLst>
            </c:dLbl>
            <c:dLbl>
              <c:idx val="2"/>
              <c:layout>
                <c:manualLayout>
                  <c:x val="2.019450437696108E-3"/>
                  <c:y val="0"/>
                </c:manualLayout>
              </c:layou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10-64E9-4760-BD12-A804406D106B}"/>
                </c:ext>
                <c:ext xmlns:c15="http://schemas.microsoft.com/office/drawing/2012/chart" uri="{CE6537A1-D6FC-4f65-9D91-7224C49458BB}">
                  <c15:layout/>
                </c:ext>
              </c:extLst>
            </c:dLbl>
            <c:spPr>
              <a:noFill/>
              <a:ln>
                <a:noFill/>
              </a:ln>
              <a:effectLst/>
            </c:spPr>
            <c:txPr>
              <a:bodyPr rot="-5400000" spcFirstLastPara="1" vertOverflow="ellipsis" wrap="square" anchor="ctr" anchorCtr="1"/>
              <a:lstStyle/>
              <a:p>
                <a:pPr>
                  <a:defRPr sz="900" b="1" i="0" u="none" strike="noStrike" kern="1200" baseline="0">
                    <a:solidFill>
                      <a:schemeClr val="tx1">
                        <a:lumMod val="75000"/>
                        <a:lumOff val="25000"/>
                      </a:schemeClr>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strRef>
              <c:f>'NIÑOS RECIBEN HIERRO N'!$A$4:$B$6</c:f>
              <c:strCache>
                <c:ptCount val="3"/>
                <c:pt idx="0">
                  <c:v>Total</c:v>
                </c:pt>
                <c:pt idx="1">
                  <c:v>Urbana</c:v>
                </c:pt>
                <c:pt idx="2">
                  <c:v>Rural</c:v>
                </c:pt>
              </c:strCache>
            </c:strRef>
          </c:cat>
          <c:val>
            <c:numRef>
              <c:f>'NIÑOS RECIBEN HIERRO N'!$E$4:$E$6</c:f>
              <c:numCache>
                <c:formatCode>0.0</c:formatCode>
                <c:ptCount val="3"/>
                <c:pt idx="0">
                  <c:v>14.125285893139527</c:v>
                </c:pt>
                <c:pt idx="1">
                  <c:v>12.611161671588469</c:v>
                </c:pt>
                <c:pt idx="2">
                  <c:v>17.049961380529904</c:v>
                </c:pt>
              </c:numCache>
            </c:numRef>
          </c:val>
          <c:extLst xmlns:c16r2="http://schemas.microsoft.com/office/drawing/2015/06/chart">
            <c:ext xmlns:c16="http://schemas.microsoft.com/office/drawing/2014/chart" uri="{C3380CC4-5D6E-409C-BE32-E72D297353CC}">
              <c16:uniqueId val="{00000011-64E9-4760-BD12-A804406D106B}"/>
            </c:ext>
          </c:extLst>
        </c:ser>
        <c:ser>
          <c:idx val="3"/>
          <c:order val="3"/>
          <c:tx>
            <c:strRef>
              <c:f>'NIÑOS RECIBEN HIERRO N'!$F$3</c:f>
              <c:strCache>
                <c:ptCount val="1"/>
                <c:pt idx="0">
                  <c:v>2010</c:v>
                </c:pt>
              </c:strCache>
            </c:strRef>
          </c:tx>
          <c:spPr>
            <a:gradFill rotWithShape="1">
              <a:gsLst>
                <a:gs pos="0">
                  <a:schemeClr val="accent1">
                    <a:shade val="86000"/>
                    <a:shade val="51000"/>
                    <a:satMod val="130000"/>
                  </a:schemeClr>
                </a:gs>
                <a:gs pos="80000">
                  <a:schemeClr val="accent1">
                    <a:shade val="86000"/>
                    <a:shade val="93000"/>
                    <a:satMod val="130000"/>
                  </a:schemeClr>
                </a:gs>
                <a:gs pos="100000">
                  <a:schemeClr val="accent1">
                    <a:shade val="86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anchor="ctr" anchorCtr="1"/>
              <a:lstStyle/>
              <a:p>
                <a:pPr>
                  <a:defRPr sz="900" b="1" i="0" u="none" strike="noStrike" kern="1200" baseline="0">
                    <a:solidFill>
                      <a:schemeClr val="tx1">
                        <a:lumMod val="75000"/>
                        <a:lumOff val="25000"/>
                      </a:schemeClr>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'NIÑOS RECIBEN HIERRO N'!$A$4:$B$6</c:f>
              <c:strCache>
                <c:ptCount val="3"/>
                <c:pt idx="0">
                  <c:v>Total</c:v>
                </c:pt>
                <c:pt idx="1">
                  <c:v>Urbana</c:v>
                </c:pt>
                <c:pt idx="2">
                  <c:v>Rural</c:v>
                </c:pt>
              </c:strCache>
            </c:strRef>
          </c:cat>
          <c:val>
            <c:numRef>
              <c:f>'NIÑOS RECIBEN HIERRO N'!$F$4:$F$6</c:f>
              <c:numCache>
                <c:formatCode>0.0</c:formatCode>
                <c:ptCount val="3"/>
                <c:pt idx="0">
                  <c:v>18.397501330887263</c:v>
                </c:pt>
                <c:pt idx="1">
                  <c:v>16.196302868835868</c:v>
                </c:pt>
                <c:pt idx="2">
                  <c:v>22.386066828928936</c:v>
                </c:pt>
              </c:numCache>
            </c:numRef>
          </c:val>
          <c:extLst xmlns:c16r2="http://schemas.microsoft.com/office/drawing/2015/06/chart">
            <c:ext xmlns:c16="http://schemas.microsoft.com/office/drawing/2014/chart" uri="{C3380CC4-5D6E-409C-BE32-E72D297353CC}">
              <c16:uniqueId val="{00000012-64E9-4760-BD12-A804406D106B}"/>
            </c:ext>
          </c:extLst>
        </c:ser>
        <c:ser>
          <c:idx val="4"/>
          <c:order val="4"/>
          <c:tx>
            <c:strRef>
              <c:f>'NIÑOS RECIBEN HIERRO N'!$G$3</c:f>
              <c:strCache>
                <c:ptCount val="1"/>
                <c:pt idx="0">
                  <c:v>2011</c:v>
                </c:pt>
              </c:strCache>
            </c:strRef>
          </c:tx>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anchor="ctr" anchorCtr="1"/>
              <a:lstStyle/>
              <a:p>
                <a:pPr>
                  <a:defRPr sz="900" b="1" i="0" u="none" strike="noStrike" kern="1200" baseline="0">
                    <a:solidFill>
                      <a:schemeClr val="tx1">
                        <a:lumMod val="75000"/>
                        <a:lumOff val="25000"/>
                      </a:schemeClr>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'NIÑOS RECIBEN HIERRO N'!$A$4:$B$6</c:f>
              <c:strCache>
                <c:ptCount val="3"/>
                <c:pt idx="0">
                  <c:v>Total</c:v>
                </c:pt>
                <c:pt idx="1">
                  <c:v>Urbana</c:v>
                </c:pt>
                <c:pt idx="2">
                  <c:v>Rural</c:v>
                </c:pt>
              </c:strCache>
            </c:strRef>
          </c:cat>
          <c:val>
            <c:numRef>
              <c:f>'NIÑOS RECIBEN HIERRO N'!$G$4:$G$6</c:f>
              <c:numCache>
                <c:formatCode>0.0</c:formatCode>
                <c:ptCount val="3"/>
                <c:pt idx="0">
                  <c:v>16.975752705985787</c:v>
                </c:pt>
                <c:pt idx="1">
                  <c:v>14.138912425689121</c:v>
                </c:pt>
                <c:pt idx="2">
                  <c:v>22.656728972166597</c:v>
                </c:pt>
              </c:numCache>
            </c:numRef>
          </c:val>
          <c:extLst xmlns:c16r2="http://schemas.microsoft.com/office/drawing/2015/06/chart">
            <c:ext xmlns:c16="http://schemas.microsoft.com/office/drawing/2014/chart" uri="{C3380CC4-5D6E-409C-BE32-E72D297353CC}">
              <c16:uniqueId val="{00000013-64E9-4760-BD12-A804406D106B}"/>
            </c:ext>
          </c:extLst>
        </c:ser>
        <c:ser>
          <c:idx val="5"/>
          <c:order val="5"/>
          <c:tx>
            <c:strRef>
              <c:f>'NIÑOS RECIBEN HIERRO N'!$H$3</c:f>
              <c:strCache>
                <c:ptCount val="1"/>
                <c:pt idx="0">
                  <c:v>2012</c:v>
                </c:pt>
              </c:strCache>
            </c:strRef>
          </c:tx>
          <c:spPr>
            <a:gradFill rotWithShape="1">
              <a:gsLst>
                <a:gs pos="0">
                  <a:schemeClr val="accent1">
                    <a:tint val="86000"/>
                    <a:shade val="51000"/>
                    <a:satMod val="130000"/>
                  </a:schemeClr>
                </a:gs>
                <a:gs pos="80000">
                  <a:schemeClr val="accent1">
                    <a:tint val="86000"/>
                    <a:shade val="93000"/>
                    <a:satMod val="130000"/>
                  </a:schemeClr>
                </a:gs>
                <a:gs pos="100000">
                  <a:schemeClr val="accent1">
                    <a:tint val="86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anchor="ctr" anchorCtr="1"/>
              <a:lstStyle/>
              <a:p>
                <a:pPr>
                  <a:defRPr sz="900" b="1" i="0" u="none" strike="noStrike" kern="1200" baseline="0">
                    <a:solidFill>
                      <a:schemeClr val="tx1">
                        <a:lumMod val="75000"/>
                        <a:lumOff val="25000"/>
                      </a:schemeClr>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'NIÑOS RECIBEN HIERRO N'!$A$4:$B$6</c:f>
              <c:strCache>
                <c:ptCount val="3"/>
                <c:pt idx="0">
                  <c:v>Total</c:v>
                </c:pt>
                <c:pt idx="1">
                  <c:v>Urbana</c:v>
                </c:pt>
                <c:pt idx="2">
                  <c:v>Rural</c:v>
                </c:pt>
              </c:strCache>
            </c:strRef>
          </c:cat>
          <c:val>
            <c:numRef>
              <c:f>'NIÑOS RECIBEN HIERRO N'!$H$4:$H$6</c:f>
              <c:numCache>
                <c:formatCode>#,##0.0</c:formatCode>
                <c:ptCount val="3"/>
                <c:pt idx="0">
                  <c:v>19.55</c:v>
                </c:pt>
                <c:pt idx="1">
                  <c:v>17.04</c:v>
                </c:pt>
                <c:pt idx="2">
                  <c:v>24.63</c:v>
                </c:pt>
              </c:numCache>
            </c:numRef>
          </c:val>
          <c:extLst xmlns:c16r2="http://schemas.microsoft.com/office/drawing/2015/06/chart">
            <c:ext xmlns:c16="http://schemas.microsoft.com/office/drawing/2014/chart" uri="{C3380CC4-5D6E-409C-BE32-E72D297353CC}">
              <c16:uniqueId val="{00000014-64E9-4760-BD12-A804406D106B}"/>
            </c:ext>
          </c:extLst>
        </c:ser>
        <c:ser>
          <c:idx val="6"/>
          <c:order val="6"/>
          <c:tx>
            <c:strRef>
              <c:f>'NIÑOS RECIBEN HIERRO N'!$I$3</c:f>
              <c:strCache>
                <c:ptCount val="1"/>
                <c:pt idx="0">
                  <c:v>2013</c:v>
                </c:pt>
              </c:strCache>
            </c:strRef>
          </c:tx>
          <c:spPr>
            <a:gradFill rotWithShape="1">
              <a:gsLst>
                <a:gs pos="0">
                  <a:schemeClr val="accent1">
                    <a:tint val="72000"/>
                    <a:shade val="51000"/>
                    <a:satMod val="130000"/>
                  </a:schemeClr>
                </a:gs>
                <a:gs pos="80000">
                  <a:schemeClr val="accent1">
                    <a:tint val="72000"/>
                    <a:shade val="93000"/>
                    <a:satMod val="130000"/>
                  </a:schemeClr>
                </a:gs>
                <a:gs pos="100000">
                  <a:schemeClr val="accent1">
                    <a:tint val="72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anchor="ctr" anchorCtr="1"/>
              <a:lstStyle/>
              <a:p>
                <a:pPr>
                  <a:defRPr sz="900" b="1" i="0" u="none" strike="noStrike" kern="1200" baseline="0">
                    <a:solidFill>
                      <a:schemeClr val="tx1">
                        <a:lumMod val="75000"/>
                        <a:lumOff val="25000"/>
                      </a:schemeClr>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'NIÑOS RECIBEN HIERRO N'!$A$4:$B$6</c:f>
              <c:strCache>
                <c:ptCount val="3"/>
                <c:pt idx="0">
                  <c:v>Total</c:v>
                </c:pt>
                <c:pt idx="1">
                  <c:v>Urbana</c:v>
                </c:pt>
                <c:pt idx="2">
                  <c:v>Rural</c:v>
                </c:pt>
              </c:strCache>
            </c:strRef>
          </c:cat>
          <c:val>
            <c:numRef>
              <c:f>'NIÑOS RECIBEN HIERRO N'!$I$4:$I$6</c:f>
              <c:numCache>
                <c:formatCode>#,##0.0</c:formatCode>
                <c:ptCount val="3"/>
                <c:pt idx="0">
                  <c:v>23.589345839476415</c:v>
                </c:pt>
                <c:pt idx="1">
                  <c:v>20.001562140015235</c:v>
                </c:pt>
                <c:pt idx="2">
                  <c:v>31.442123577084551</c:v>
                </c:pt>
              </c:numCache>
            </c:numRef>
          </c:val>
          <c:extLst xmlns:c16r2="http://schemas.microsoft.com/office/drawing/2015/06/chart">
            <c:ext xmlns:c16="http://schemas.microsoft.com/office/drawing/2014/chart" uri="{C3380CC4-5D6E-409C-BE32-E72D297353CC}">
              <c16:uniqueId val="{00000015-64E9-4760-BD12-A804406D106B}"/>
            </c:ext>
          </c:extLst>
        </c:ser>
        <c:ser>
          <c:idx val="7"/>
          <c:order val="7"/>
          <c:tx>
            <c:strRef>
              <c:f>'NIÑOS RECIBEN HIERRO N'!$J$3</c:f>
              <c:strCache>
                <c:ptCount val="1"/>
                <c:pt idx="0">
                  <c:v>2014</c:v>
                </c:pt>
              </c:strCache>
            </c:strRef>
          </c:tx>
          <c:spPr>
            <a:gradFill rotWithShape="1">
              <a:gsLst>
                <a:gs pos="0">
                  <a:schemeClr val="accent1">
                    <a:tint val="58000"/>
                    <a:shade val="51000"/>
                    <a:satMod val="130000"/>
                  </a:schemeClr>
                </a:gs>
                <a:gs pos="80000">
                  <a:schemeClr val="accent1">
                    <a:tint val="58000"/>
                    <a:shade val="93000"/>
                    <a:satMod val="130000"/>
                  </a:schemeClr>
                </a:gs>
                <a:gs pos="100000">
                  <a:schemeClr val="accent1">
                    <a:tint val="58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anchor="ctr" anchorCtr="1"/>
              <a:lstStyle/>
              <a:p>
                <a:pPr>
                  <a:defRPr sz="900" b="1" i="0" u="none" strike="noStrike" kern="1200" baseline="0">
                    <a:solidFill>
                      <a:schemeClr val="tx1">
                        <a:lumMod val="75000"/>
                        <a:lumOff val="25000"/>
                      </a:schemeClr>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'NIÑOS RECIBEN HIERRO N'!$A$4:$B$6</c:f>
              <c:strCache>
                <c:ptCount val="3"/>
                <c:pt idx="0">
                  <c:v>Total</c:v>
                </c:pt>
                <c:pt idx="1">
                  <c:v>Urbana</c:v>
                </c:pt>
                <c:pt idx="2">
                  <c:v>Rural</c:v>
                </c:pt>
              </c:strCache>
            </c:strRef>
          </c:cat>
          <c:val>
            <c:numRef>
              <c:f>'NIÑOS RECIBEN HIERRO N'!$J$4:$J$6</c:f>
              <c:numCache>
                <c:formatCode>#,##0.0</c:formatCode>
                <c:ptCount val="3"/>
                <c:pt idx="0">
                  <c:v>24.505617751573226</c:v>
                </c:pt>
                <c:pt idx="1">
                  <c:v>22.117578267235022</c:v>
                </c:pt>
                <c:pt idx="2">
                  <c:v>30.475378503592744</c:v>
                </c:pt>
              </c:numCache>
            </c:numRef>
          </c:val>
          <c:extLst xmlns:c16r2="http://schemas.microsoft.com/office/drawing/2015/06/chart">
            <c:ext xmlns:c16="http://schemas.microsoft.com/office/drawing/2014/chart" uri="{C3380CC4-5D6E-409C-BE32-E72D297353CC}">
              <c16:uniqueId val="{00000016-64E9-4760-BD12-A804406D106B}"/>
            </c:ext>
          </c:extLst>
        </c:ser>
        <c:ser>
          <c:idx val="8"/>
          <c:order val="8"/>
          <c:tx>
            <c:strRef>
              <c:f>'NIÑOS RECIBEN HIERRO N'!$K$3</c:f>
              <c:strCache>
                <c:ptCount val="1"/>
                <c:pt idx="0">
                  <c:v>2015</c:v>
                </c:pt>
              </c:strCache>
            </c:strRef>
          </c:tx>
          <c:spPr>
            <a:gradFill rotWithShape="1">
              <a:gsLst>
                <a:gs pos="0">
                  <a:schemeClr val="accent1">
                    <a:tint val="44000"/>
                    <a:shade val="51000"/>
                    <a:satMod val="130000"/>
                  </a:schemeClr>
                </a:gs>
                <a:gs pos="80000">
                  <a:schemeClr val="accent1">
                    <a:tint val="44000"/>
                    <a:shade val="93000"/>
                    <a:satMod val="130000"/>
                  </a:schemeClr>
                </a:gs>
                <a:gs pos="100000">
                  <a:schemeClr val="accent1">
                    <a:tint val="44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5400000" spcFirstLastPara="1" vertOverflow="ellipsis" wrap="square" anchor="ctr" anchorCtr="1"/>
              <a:lstStyle/>
              <a:p>
                <a:pPr>
                  <a:defRPr sz="900" b="1" i="0" u="none" strike="noStrike" kern="1200" baseline="0">
                    <a:solidFill>
                      <a:schemeClr val="tx1">
                        <a:lumMod val="75000"/>
                        <a:lumOff val="25000"/>
                      </a:schemeClr>
                    </a:solidFill>
                    <a:latin typeface="Arial Narrow" panose="020B0606020202030204" pitchFamily="34" charset="0"/>
                    <a:ea typeface="+mn-ea"/>
                    <a:cs typeface="+mn-cs"/>
                  </a:defRPr>
                </a:pPr>
                <a:endParaRPr lang="es-PE"/>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'NIÑOS RECIBEN HIERRO N'!$A$4:$B$6</c:f>
              <c:strCache>
                <c:ptCount val="3"/>
                <c:pt idx="0">
                  <c:v>Total</c:v>
                </c:pt>
                <c:pt idx="1">
                  <c:v>Urbana</c:v>
                </c:pt>
                <c:pt idx="2">
                  <c:v>Rural</c:v>
                </c:pt>
              </c:strCache>
            </c:strRef>
          </c:cat>
          <c:val>
            <c:numRef>
              <c:f>'NIÑOS RECIBEN HIERRO N'!$K$4:$K$6</c:f>
              <c:numCache>
                <c:formatCode>General</c:formatCode>
                <c:ptCount val="3"/>
                <c:pt idx="0">
                  <c:v>30.3</c:v>
                </c:pt>
                <c:pt idx="1">
                  <c:v>27.4</c:v>
                </c:pt>
                <c:pt idx="2">
                  <c:v>37.700000000000003</c:v>
                </c:pt>
              </c:numCache>
            </c:numRef>
          </c:val>
          <c:extLst xmlns:c16r2="http://schemas.microsoft.com/office/drawing/2015/06/chart">
            <c:ext xmlns:c16="http://schemas.microsoft.com/office/drawing/2014/chart" uri="{C3380CC4-5D6E-409C-BE32-E72D297353CC}">
              <c16:uniqueId val="{00000017-64E9-4760-BD12-A804406D106B}"/>
            </c:ext>
          </c:extLst>
        </c:ser>
        <c:dLbls>
          <c:showLegendKey val="0"/>
          <c:showVal val="0"/>
          <c:showCatName val="0"/>
          <c:showSerName val="0"/>
          <c:showPercent val="0"/>
          <c:showBubbleSize val="0"/>
        </c:dLbls>
        <c:gapWidth val="100"/>
        <c:overlap val="-19"/>
        <c:axId val="221439752"/>
        <c:axId val="221440144"/>
      </c:barChart>
      <c:catAx>
        <c:axId val="221439752"/>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Arial Narrow" panose="020B0606020202030204" pitchFamily="34" charset="0"/>
                <a:ea typeface="+mn-ea"/>
                <a:cs typeface="+mn-cs"/>
              </a:defRPr>
            </a:pPr>
            <a:endParaRPr lang="es-PE"/>
          </a:p>
        </c:txPr>
        <c:crossAx val="221440144"/>
        <c:crosses val="autoZero"/>
        <c:auto val="1"/>
        <c:lblAlgn val="ctr"/>
        <c:lblOffset val="100"/>
        <c:noMultiLvlLbl val="0"/>
      </c:catAx>
      <c:valAx>
        <c:axId val="221440144"/>
        <c:scaling>
          <c:orientation val="minMax"/>
        </c:scaling>
        <c:delete val="0"/>
        <c:axPos val="l"/>
        <c:majorGridlines>
          <c:spPr>
            <a:ln w="9525" cap="flat" cmpd="sng" algn="ctr">
              <a:solidFill>
                <a:schemeClr val="tx1">
                  <a:lumMod val="15000"/>
                  <a:lumOff val="85000"/>
                </a:schemeClr>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Arial Narrow" panose="020B0606020202030204" pitchFamily="34" charset="0"/>
                <a:ea typeface="+mn-ea"/>
                <a:cs typeface="+mn-cs"/>
              </a:defRPr>
            </a:pPr>
            <a:endParaRPr lang="es-PE"/>
          </a:p>
        </c:txPr>
        <c:crossAx val="221439752"/>
        <c:crosses val="autoZero"/>
        <c:crossBetween val="between"/>
        <c:majorUnit val="10"/>
      </c:valAx>
      <c:spPr>
        <a:noFill/>
        <a:ln>
          <a:noFill/>
        </a:ln>
        <a:effectLst/>
      </c:spPr>
    </c:plotArea>
    <c:plotVisOnly val="1"/>
    <c:dispBlanksAs val="gap"/>
    <c:showDLblsOverMax val="0"/>
  </c:chart>
  <c:spPr>
    <a:noFill/>
    <a:ln>
      <a:noFill/>
    </a:ln>
    <a:effectLst/>
  </c:spPr>
  <c:txPr>
    <a:bodyPr/>
    <a:lstStyle/>
    <a:p>
      <a:pPr>
        <a:defRPr b="1">
          <a:latin typeface="Arial Narrow" panose="020B0606020202030204" pitchFamily="34" charset="0"/>
        </a:defRPr>
      </a:pPr>
      <a:endParaRPr lang="es-PE"/>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withinLinear" id="14">
  <a:schemeClr val="accent1"/>
</cs:colorStyle>
</file>

<file path=ppt/charts/colors5.xml><?xml version="1.0" encoding="utf-8"?>
<cs:colorStyle xmlns:cs="http://schemas.microsoft.com/office/drawing/2012/chartStyle" xmlns:a="http://schemas.openxmlformats.org/drawingml/2006/main" meth="withinLinear" id="14">
  <a:schemeClr val="accent1"/>
</cs:colorStyle>
</file>

<file path=ppt/charts/colors6.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A07A6D-60D4-4EC9-94FA-7C4040626F3A}" type="doc">
      <dgm:prSet loTypeId="urn:microsoft.com/office/officeart/2005/8/layout/hProcess9" loCatId="process" qsTypeId="urn:microsoft.com/office/officeart/2005/8/quickstyle/simple2" qsCatId="simple" csTypeId="urn:microsoft.com/office/officeart/2005/8/colors/accent2_1" csCatId="accent2" phldr="1"/>
      <dgm:spPr/>
      <dgm:t>
        <a:bodyPr/>
        <a:lstStyle/>
        <a:p>
          <a:endParaRPr lang="es-PE"/>
        </a:p>
      </dgm:t>
    </dgm:pt>
    <dgm:pt modelId="{6FB225CB-4BF4-4FCE-9825-C7C867A17F46}">
      <dgm:prSet phldrT="[Texto]" custT="1"/>
      <dgm:spPr/>
      <dgm:t>
        <a:bodyPr/>
        <a:lstStyle/>
        <a:p>
          <a:r>
            <a:rPr lang="es-PE" sz="1000" b="1" smtClean="0"/>
            <a:t>1ra. Medida:</a:t>
          </a:r>
        </a:p>
        <a:p>
          <a:r>
            <a:rPr lang="es-PE" sz="1000" b="1" i="0" smtClean="0">
              <a:latin typeface="Arial Narrow" panose="020B0606020202030204" pitchFamily="34" charset="0"/>
            </a:rPr>
            <a:t>Suplementación con hierro ácido fólico desde la semana 14 de gestación.</a:t>
          </a:r>
        </a:p>
        <a:p>
          <a:r>
            <a:rPr lang="es-PE" sz="1000" b="1" i="0" smtClean="0">
              <a:latin typeface="Arial Narrow" panose="020B0606020202030204" pitchFamily="34" charset="0"/>
            </a:rPr>
            <a:t>Anemia: Tratamiento inmediato</a:t>
          </a:r>
        </a:p>
        <a:p>
          <a:r>
            <a:rPr lang="es-PE" sz="1000" b="1" i="0" smtClean="0">
              <a:latin typeface="Arial Narrow" panose="020B0606020202030204" pitchFamily="34" charset="0"/>
            </a:rPr>
            <a:t>Seguimiento      continuo y oportuno</a:t>
          </a:r>
          <a:endParaRPr lang="es-PE" sz="1000" b="1" i="0" dirty="0">
            <a:latin typeface="Arial Narrow" panose="020B0606020202030204" pitchFamily="34" charset="0"/>
          </a:endParaRPr>
        </a:p>
      </dgm:t>
    </dgm:pt>
    <dgm:pt modelId="{FC6206C9-5F7E-4F77-B53F-A75F46A0D218}" type="parTrans" cxnId="{F6B7DBCB-B5FA-4FC5-A890-F235149D75FC}">
      <dgm:prSet/>
      <dgm:spPr/>
      <dgm:t>
        <a:bodyPr/>
        <a:lstStyle/>
        <a:p>
          <a:endParaRPr lang="es-PE"/>
        </a:p>
      </dgm:t>
    </dgm:pt>
    <dgm:pt modelId="{81500D06-EC5F-48FF-8AB8-290E86200C50}" type="sibTrans" cxnId="{F6B7DBCB-B5FA-4FC5-A890-F235149D75FC}">
      <dgm:prSet/>
      <dgm:spPr/>
      <dgm:t>
        <a:bodyPr/>
        <a:lstStyle/>
        <a:p>
          <a:endParaRPr lang="es-PE"/>
        </a:p>
      </dgm:t>
    </dgm:pt>
    <dgm:pt modelId="{AEE86947-C813-45EE-85CF-455285DFB17C}">
      <dgm:prSet phldrT="[Texto]" custT="1"/>
      <dgm:spPr/>
      <dgm:t>
        <a:bodyPr/>
        <a:lstStyle/>
        <a:p>
          <a:r>
            <a:rPr lang="es-PE" sz="1000" b="1" smtClean="0"/>
            <a:t>2da. Medida:</a:t>
          </a:r>
        </a:p>
        <a:p>
          <a:r>
            <a:rPr lang="es-PE" sz="1000" b="1" smtClean="0">
              <a:latin typeface="Arial Narrow" panose="020B0606020202030204" pitchFamily="34" charset="0"/>
            </a:rPr>
            <a:t>Corte oportuno del CU: </a:t>
          </a:r>
          <a:r>
            <a:rPr lang="es-PE" sz="1000" b="1" i="1" smtClean="0">
              <a:latin typeface="Arial Narrow" panose="020B0606020202030204" pitchFamily="34" charset="0"/>
            </a:rPr>
            <a:t>2 a 3 minutos después de nacimiento</a:t>
          </a:r>
          <a:endParaRPr lang="es-PE" sz="1000" b="1" dirty="0">
            <a:latin typeface="Arial Narrow" panose="020B0606020202030204" pitchFamily="34" charset="0"/>
          </a:endParaRPr>
        </a:p>
      </dgm:t>
    </dgm:pt>
    <dgm:pt modelId="{B6727515-FB14-47B8-8A64-D9FA5AD08A6A}" type="parTrans" cxnId="{08B5EABA-9D87-40F6-B619-12A11D6E174E}">
      <dgm:prSet/>
      <dgm:spPr/>
      <dgm:t>
        <a:bodyPr/>
        <a:lstStyle/>
        <a:p>
          <a:endParaRPr lang="es-PE"/>
        </a:p>
      </dgm:t>
    </dgm:pt>
    <dgm:pt modelId="{5C9D171E-2438-439C-BC0E-EEB36EC13883}" type="sibTrans" cxnId="{08B5EABA-9D87-40F6-B619-12A11D6E174E}">
      <dgm:prSet/>
      <dgm:spPr/>
      <dgm:t>
        <a:bodyPr/>
        <a:lstStyle/>
        <a:p>
          <a:endParaRPr lang="es-PE"/>
        </a:p>
      </dgm:t>
    </dgm:pt>
    <dgm:pt modelId="{66E2266E-4137-49B2-BFF3-462FD8DF8035}">
      <dgm:prSet phldrT="[Texto]" custT="1"/>
      <dgm:spPr/>
      <dgm:t>
        <a:bodyPr/>
        <a:lstStyle/>
        <a:p>
          <a:r>
            <a:rPr lang="es-PE" sz="1000" b="1" smtClean="0"/>
            <a:t>3ra. Medida:</a:t>
          </a:r>
        </a:p>
        <a:p>
          <a:r>
            <a:rPr lang="es-PE" sz="1000" b="1" smtClean="0">
              <a:latin typeface="Arial Narrow" panose="020B0606020202030204" pitchFamily="34" charset="0"/>
            </a:rPr>
            <a:t>Promoción y protección de la lactancia materna, dentro de la 1ra. hora de nacido, exclusiva hasta los 6 meses de edad y prolongada hasta los 2 años.</a:t>
          </a:r>
          <a:endParaRPr lang="es-PE" sz="1000" b="1" dirty="0">
            <a:latin typeface="Arial Narrow" panose="020B0606020202030204" pitchFamily="34" charset="0"/>
          </a:endParaRPr>
        </a:p>
      </dgm:t>
    </dgm:pt>
    <dgm:pt modelId="{FA3BF365-4CDF-4C14-9FAD-00F0071960E5}" type="parTrans" cxnId="{F3ECB71D-D9A4-4585-A324-20DB27917967}">
      <dgm:prSet/>
      <dgm:spPr/>
      <dgm:t>
        <a:bodyPr/>
        <a:lstStyle/>
        <a:p>
          <a:endParaRPr lang="es-PE"/>
        </a:p>
      </dgm:t>
    </dgm:pt>
    <dgm:pt modelId="{F3FC83E8-BB84-41F5-B34B-ED353D5E98DE}" type="sibTrans" cxnId="{F3ECB71D-D9A4-4585-A324-20DB27917967}">
      <dgm:prSet/>
      <dgm:spPr/>
      <dgm:t>
        <a:bodyPr/>
        <a:lstStyle/>
        <a:p>
          <a:endParaRPr lang="es-PE"/>
        </a:p>
      </dgm:t>
    </dgm:pt>
    <dgm:pt modelId="{7018D91E-3E30-4DA1-AA99-09BB29627B0D}">
      <dgm:prSet/>
      <dgm:spPr/>
      <dgm:t>
        <a:bodyPr/>
        <a:lstStyle/>
        <a:p>
          <a:r>
            <a:rPr lang="es-PE" b="1" smtClean="0"/>
            <a:t>4ta. Medida:</a:t>
          </a:r>
        </a:p>
        <a:p>
          <a:r>
            <a:rPr lang="es-PE" b="1" smtClean="0">
              <a:latin typeface="Arial Narrow" panose="020B0606020202030204" pitchFamily="34" charset="0"/>
            </a:rPr>
            <a:t>Suplementación con MMN a niñas y niños de 6 a 35 meses. </a:t>
          </a:r>
          <a:endParaRPr lang="es-PE" b="1" dirty="0">
            <a:latin typeface="Arial Narrow" panose="020B0606020202030204" pitchFamily="34" charset="0"/>
          </a:endParaRPr>
        </a:p>
      </dgm:t>
    </dgm:pt>
    <dgm:pt modelId="{79360CA5-96D8-47D9-AA89-2D6EA99BB46D}" type="parTrans" cxnId="{3D5887DF-0C3A-41AA-BE1B-B3B5C1425085}">
      <dgm:prSet/>
      <dgm:spPr/>
      <dgm:t>
        <a:bodyPr/>
        <a:lstStyle/>
        <a:p>
          <a:endParaRPr lang="es-PE"/>
        </a:p>
      </dgm:t>
    </dgm:pt>
    <dgm:pt modelId="{EF7053FA-211A-4BA2-92E7-8A7E0614AA0A}" type="sibTrans" cxnId="{3D5887DF-0C3A-41AA-BE1B-B3B5C1425085}">
      <dgm:prSet/>
      <dgm:spPr/>
      <dgm:t>
        <a:bodyPr/>
        <a:lstStyle/>
        <a:p>
          <a:endParaRPr lang="es-PE"/>
        </a:p>
      </dgm:t>
    </dgm:pt>
    <dgm:pt modelId="{9623CE34-CFA9-4AB7-84CB-1301FBAF7AA5}">
      <dgm:prSet/>
      <dgm:spPr/>
      <dgm:t>
        <a:bodyPr/>
        <a:lstStyle/>
        <a:p>
          <a:r>
            <a:rPr lang="es-PE" b="1" smtClean="0"/>
            <a:t>5ta. Medida:</a:t>
          </a:r>
        </a:p>
        <a:p>
          <a:r>
            <a:rPr lang="es-PE" b="1" smtClean="0">
              <a:latin typeface="Arial Narrow" panose="020B0606020202030204" pitchFamily="34" charset="0"/>
            </a:rPr>
            <a:t>Alimentación complementaria que </a:t>
          </a:r>
          <a:r>
            <a:rPr lang="es-PE" b="1" i="1" smtClean="0">
              <a:latin typeface="Arial Narrow" panose="020B0606020202030204" pitchFamily="34" charset="0"/>
            </a:rPr>
            <a:t>incorpore alimentos de origen animal ricos en hierro.</a:t>
          </a:r>
          <a:endParaRPr lang="es-PE" dirty="0">
            <a:latin typeface="Arial Narrow" panose="020B0606020202030204" pitchFamily="34" charset="0"/>
          </a:endParaRPr>
        </a:p>
      </dgm:t>
    </dgm:pt>
    <dgm:pt modelId="{C3CC1791-0A6C-4201-A6A1-B26582B48CAC}" type="parTrans" cxnId="{7633E88B-41AD-49B1-89DA-5EC6EC741C52}">
      <dgm:prSet/>
      <dgm:spPr/>
      <dgm:t>
        <a:bodyPr/>
        <a:lstStyle/>
        <a:p>
          <a:endParaRPr lang="es-PE"/>
        </a:p>
      </dgm:t>
    </dgm:pt>
    <dgm:pt modelId="{58BB19A2-DFA8-4595-9EDB-73EE71BD1A6B}" type="sibTrans" cxnId="{7633E88B-41AD-49B1-89DA-5EC6EC741C52}">
      <dgm:prSet/>
      <dgm:spPr/>
      <dgm:t>
        <a:bodyPr/>
        <a:lstStyle/>
        <a:p>
          <a:endParaRPr lang="es-PE"/>
        </a:p>
      </dgm:t>
    </dgm:pt>
    <dgm:pt modelId="{B8ED2CFB-4BCD-45A2-AEDE-FB8082594BDB}">
      <dgm:prSet/>
      <dgm:spPr/>
      <dgm:t>
        <a:bodyPr/>
        <a:lstStyle/>
        <a:p>
          <a:r>
            <a:rPr lang="es-PE" b="1" dirty="0" smtClean="0"/>
            <a:t>6ta. Medida:</a:t>
          </a:r>
        </a:p>
        <a:p>
          <a:r>
            <a:rPr lang="es-PE" b="1" dirty="0" smtClean="0">
              <a:latin typeface="Arial Narrow" panose="020B0606020202030204" pitchFamily="34" charset="0"/>
            </a:rPr>
            <a:t>Promoción de la práctica de lavado de manos con agua y jabón</a:t>
          </a:r>
          <a:endParaRPr lang="es-PE" b="1" dirty="0">
            <a:latin typeface="Arial Narrow" panose="020B0606020202030204" pitchFamily="34" charset="0"/>
          </a:endParaRPr>
        </a:p>
      </dgm:t>
    </dgm:pt>
    <dgm:pt modelId="{D2C9F4BE-7E22-4056-ACE8-E98DE129BA77}" type="parTrans" cxnId="{A1172375-9FB9-407B-9EF3-3BC9A54D7707}">
      <dgm:prSet/>
      <dgm:spPr/>
      <dgm:t>
        <a:bodyPr/>
        <a:lstStyle/>
        <a:p>
          <a:endParaRPr lang="es-PE"/>
        </a:p>
      </dgm:t>
    </dgm:pt>
    <dgm:pt modelId="{4A213507-86F9-407D-89EF-43685F436BE7}" type="sibTrans" cxnId="{A1172375-9FB9-407B-9EF3-3BC9A54D7707}">
      <dgm:prSet/>
      <dgm:spPr/>
      <dgm:t>
        <a:bodyPr/>
        <a:lstStyle/>
        <a:p>
          <a:endParaRPr lang="es-PE"/>
        </a:p>
      </dgm:t>
    </dgm:pt>
    <dgm:pt modelId="{F513EF65-1E55-4352-86CB-FBC4473968F0}" type="pres">
      <dgm:prSet presAssocID="{FBA07A6D-60D4-4EC9-94FA-7C4040626F3A}" presName="CompostProcess" presStyleCnt="0">
        <dgm:presLayoutVars>
          <dgm:dir/>
          <dgm:resizeHandles val="exact"/>
        </dgm:presLayoutVars>
      </dgm:prSet>
      <dgm:spPr/>
      <dgm:t>
        <a:bodyPr/>
        <a:lstStyle/>
        <a:p>
          <a:endParaRPr lang="es-PE"/>
        </a:p>
      </dgm:t>
    </dgm:pt>
    <dgm:pt modelId="{1E5E7C51-3952-4296-875F-75EE06D35408}" type="pres">
      <dgm:prSet presAssocID="{FBA07A6D-60D4-4EC9-94FA-7C4040626F3A}" presName="arrow" presStyleLbl="bgShp" presStyleIdx="0" presStyleCnt="1" custScaleX="117647"/>
      <dgm:spPr/>
    </dgm:pt>
    <dgm:pt modelId="{1B966250-29C2-4286-98C7-1C3B242CE461}" type="pres">
      <dgm:prSet presAssocID="{FBA07A6D-60D4-4EC9-94FA-7C4040626F3A}" presName="linearProcess" presStyleCnt="0"/>
      <dgm:spPr/>
    </dgm:pt>
    <dgm:pt modelId="{DD3F6B50-6C6F-4123-ACC5-4B495C27D452}" type="pres">
      <dgm:prSet presAssocID="{6FB225CB-4BF4-4FCE-9825-C7C867A17F46}" presName="textNode" presStyleLbl="node1" presStyleIdx="0" presStyleCnt="6" custScaleX="134011">
        <dgm:presLayoutVars>
          <dgm:bulletEnabled val="1"/>
        </dgm:presLayoutVars>
      </dgm:prSet>
      <dgm:spPr/>
      <dgm:t>
        <a:bodyPr/>
        <a:lstStyle/>
        <a:p>
          <a:endParaRPr lang="es-PE"/>
        </a:p>
      </dgm:t>
    </dgm:pt>
    <dgm:pt modelId="{5ABB8DB9-BBCE-4823-99BC-0F31A3F5772E}" type="pres">
      <dgm:prSet presAssocID="{81500D06-EC5F-48FF-8AB8-290E86200C50}" presName="sibTrans" presStyleCnt="0"/>
      <dgm:spPr/>
    </dgm:pt>
    <dgm:pt modelId="{45AA6FC1-7D06-4972-83B1-E02EA81509C1}" type="pres">
      <dgm:prSet presAssocID="{AEE86947-C813-45EE-85CF-455285DFB17C}" presName="textNode" presStyleLbl="node1" presStyleIdx="1" presStyleCnt="6" custScaleX="85645">
        <dgm:presLayoutVars>
          <dgm:bulletEnabled val="1"/>
        </dgm:presLayoutVars>
      </dgm:prSet>
      <dgm:spPr/>
      <dgm:t>
        <a:bodyPr/>
        <a:lstStyle/>
        <a:p>
          <a:endParaRPr lang="es-PE"/>
        </a:p>
      </dgm:t>
    </dgm:pt>
    <dgm:pt modelId="{FA671078-09D5-446A-BCBD-7C024C78C0BB}" type="pres">
      <dgm:prSet presAssocID="{5C9D171E-2438-439C-BC0E-EEB36EC13883}" presName="sibTrans" presStyleCnt="0"/>
      <dgm:spPr/>
    </dgm:pt>
    <dgm:pt modelId="{F029D1B4-1216-46FA-9530-FD009071BEA7}" type="pres">
      <dgm:prSet presAssocID="{66E2266E-4137-49B2-BFF3-462FD8DF8035}" presName="textNode" presStyleLbl="node1" presStyleIdx="2" presStyleCnt="6" custScaleX="122349">
        <dgm:presLayoutVars>
          <dgm:bulletEnabled val="1"/>
        </dgm:presLayoutVars>
      </dgm:prSet>
      <dgm:spPr/>
      <dgm:t>
        <a:bodyPr/>
        <a:lstStyle/>
        <a:p>
          <a:endParaRPr lang="es-PE"/>
        </a:p>
      </dgm:t>
    </dgm:pt>
    <dgm:pt modelId="{63581ABB-A5B3-4026-AFF3-134D1023A017}" type="pres">
      <dgm:prSet presAssocID="{F3FC83E8-BB84-41F5-B34B-ED353D5E98DE}" presName="sibTrans" presStyleCnt="0"/>
      <dgm:spPr/>
    </dgm:pt>
    <dgm:pt modelId="{FCAC66A6-4B6F-42A5-871C-8BB493D3B2CA}" type="pres">
      <dgm:prSet presAssocID="{7018D91E-3E30-4DA1-AA99-09BB29627B0D}" presName="textNode" presStyleLbl="node1" presStyleIdx="3" presStyleCnt="6">
        <dgm:presLayoutVars>
          <dgm:bulletEnabled val="1"/>
        </dgm:presLayoutVars>
      </dgm:prSet>
      <dgm:spPr/>
      <dgm:t>
        <a:bodyPr/>
        <a:lstStyle/>
        <a:p>
          <a:endParaRPr lang="es-PE"/>
        </a:p>
      </dgm:t>
    </dgm:pt>
    <dgm:pt modelId="{7DEE0718-9E49-4A05-95B4-467B8B4BC839}" type="pres">
      <dgm:prSet presAssocID="{EF7053FA-211A-4BA2-92E7-8A7E0614AA0A}" presName="sibTrans" presStyleCnt="0"/>
      <dgm:spPr/>
    </dgm:pt>
    <dgm:pt modelId="{35D01F1C-235C-499F-B540-468FB0A1D9C7}" type="pres">
      <dgm:prSet presAssocID="{9623CE34-CFA9-4AB7-84CB-1301FBAF7AA5}" presName="textNode" presStyleLbl="node1" presStyleIdx="4" presStyleCnt="6">
        <dgm:presLayoutVars>
          <dgm:bulletEnabled val="1"/>
        </dgm:presLayoutVars>
      </dgm:prSet>
      <dgm:spPr/>
      <dgm:t>
        <a:bodyPr/>
        <a:lstStyle/>
        <a:p>
          <a:endParaRPr lang="es-PE"/>
        </a:p>
      </dgm:t>
    </dgm:pt>
    <dgm:pt modelId="{7007C166-3690-4208-A604-CECCDCE348FF}" type="pres">
      <dgm:prSet presAssocID="{58BB19A2-DFA8-4595-9EDB-73EE71BD1A6B}" presName="sibTrans" presStyleCnt="0"/>
      <dgm:spPr/>
    </dgm:pt>
    <dgm:pt modelId="{4EA09B17-C0B2-405B-9282-F8C7C140A266}" type="pres">
      <dgm:prSet presAssocID="{B8ED2CFB-4BCD-45A2-AEDE-FB8082594BDB}" presName="textNode" presStyleLbl="node1" presStyleIdx="5" presStyleCnt="6">
        <dgm:presLayoutVars>
          <dgm:bulletEnabled val="1"/>
        </dgm:presLayoutVars>
      </dgm:prSet>
      <dgm:spPr/>
      <dgm:t>
        <a:bodyPr/>
        <a:lstStyle/>
        <a:p>
          <a:endParaRPr lang="es-PE"/>
        </a:p>
      </dgm:t>
    </dgm:pt>
  </dgm:ptLst>
  <dgm:cxnLst>
    <dgm:cxn modelId="{9CC4C6B1-7EA8-4459-8EFF-880283BDF404}" type="presOf" srcId="{AEE86947-C813-45EE-85CF-455285DFB17C}" destId="{45AA6FC1-7D06-4972-83B1-E02EA81509C1}" srcOrd="0" destOrd="0" presId="urn:microsoft.com/office/officeart/2005/8/layout/hProcess9"/>
    <dgm:cxn modelId="{90281F49-4910-4A62-AEF9-8E29C728639D}" type="presOf" srcId="{7018D91E-3E30-4DA1-AA99-09BB29627B0D}" destId="{FCAC66A6-4B6F-42A5-871C-8BB493D3B2CA}" srcOrd="0" destOrd="0" presId="urn:microsoft.com/office/officeart/2005/8/layout/hProcess9"/>
    <dgm:cxn modelId="{7633E88B-41AD-49B1-89DA-5EC6EC741C52}" srcId="{FBA07A6D-60D4-4EC9-94FA-7C4040626F3A}" destId="{9623CE34-CFA9-4AB7-84CB-1301FBAF7AA5}" srcOrd="4" destOrd="0" parTransId="{C3CC1791-0A6C-4201-A6A1-B26582B48CAC}" sibTransId="{58BB19A2-DFA8-4595-9EDB-73EE71BD1A6B}"/>
    <dgm:cxn modelId="{A1172375-9FB9-407B-9EF3-3BC9A54D7707}" srcId="{FBA07A6D-60D4-4EC9-94FA-7C4040626F3A}" destId="{B8ED2CFB-4BCD-45A2-AEDE-FB8082594BDB}" srcOrd="5" destOrd="0" parTransId="{D2C9F4BE-7E22-4056-ACE8-E98DE129BA77}" sibTransId="{4A213507-86F9-407D-89EF-43685F436BE7}"/>
    <dgm:cxn modelId="{D1152A0A-5994-4AF6-B5AC-3BE5B45817B8}" type="presOf" srcId="{6FB225CB-4BF4-4FCE-9825-C7C867A17F46}" destId="{DD3F6B50-6C6F-4123-ACC5-4B495C27D452}" srcOrd="0" destOrd="0" presId="urn:microsoft.com/office/officeart/2005/8/layout/hProcess9"/>
    <dgm:cxn modelId="{1DD29741-6B1F-4671-8A33-ED225BB45562}" type="presOf" srcId="{B8ED2CFB-4BCD-45A2-AEDE-FB8082594BDB}" destId="{4EA09B17-C0B2-405B-9282-F8C7C140A266}" srcOrd="0" destOrd="0" presId="urn:microsoft.com/office/officeart/2005/8/layout/hProcess9"/>
    <dgm:cxn modelId="{DBCA0728-47D0-4ADE-A14F-75DBD6810355}" type="presOf" srcId="{9623CE34-CFA9-4AB7-84CB-1301FBAF7AA5}" destId="{35D01F1C-235C-499F-B540-468FB0A1D9C7}" srcOrd="0" destOrd="0" presId="urn:microsoft.com/office/officeart/2005/8/layout/hProcess9"/>
    <dgm:cxn modelId="{9485B1B0-3A34-4EC4-BE2A-D81FE67542DB}" type="presOf" srcId="{66E2266E-4137-49B2-BFF3-462FD8DF8035}" destId="{F029D1B4-1216-46FA-9530-FD009071BEA7}" srcOrd="0" destOrd="0" presId="urn:microsoft.com/office/officeart/2005/8/layout/hProcess9"/>
    <dgm:cxn modelId="{3D5887DF-0C3A-41AA-BE1B-B3B5C1425085}" srcId="{FBA07A6D-60D4-4EC9-94FA-7C4040626F3A}" destId="{7018D91E-3E30-4DA1-AA99-09BB29627B0D}" srcOrd="3" destOrd="0" parTransId="{79360CA5-96D8-47D9-AA89-2D6EA99BB46D}" sibTransId="{EF7053FA-211A-4BA2-92E7-8A7E0614AA0A}"/>
    <dgm:cxn modelId="{08B5EABA-9D87-40F6-B619-12A11D6E174E}" srcId="{FBA07A6D-60D4-4EC9-94FA-7C4040626F3A}" destId="{AEE86947-C813-45EE-85CF-455285DFB17C}" srcOrd="1" destOrd="0" parTransId="{B6727515-FB14-47B8-8A64-D9FA5AD08A6A}" sibTransId="{5C9D171E-2438-439C-BC0E-EEB36EC13883}"/>
    <dgm:cxn modelId="{F6B7DBCB-B5FA-4FC5-A890-F235149D75FC}" srcId="{FBA07A6D-60D4-4EC9-94FA-7C4040626F3A}" destId="{6FB225CB-4BF4-4FCE-9825-C7C867A17F46}" srcOrd="0" destOrd="0" parTransId="{FC6206C9-5F7E-4F77-B53F-A75F46A0D218}" sibTransId="{81500D06-EC5F-48FF-8AB8-290E86200C50}"/>
    <dgm:cxn modelId="{F3ECB71D-D9A4-4585-A324-20DB27917967}" srcId="{FBA07A6D-60D4-4EC9-94FA-7C4040626F3A}" destId="{66E2266E-4137-49B2-BFF3-462FD8DF8035}" srcOrd="2" destOrd="0" parTransId="{FA3BF365-4CDF-4C14-9FAD-00F0071960E5}" sibTransId="{F3FC83E8-BB84-41F5-B34B-ED353D5E98DE}"/>
    <dgm:cxn modelId="{0FE690AD-3A34-4D9D-B97A-A326936B0AE7}" type="presOf" srcId="{FBA07A6D-60D4-4EC9-94FA-7C4040626F3A}" destId="{F513EF65-1E55-4352-86CB-FBC4473968F0}" srcOrd="0" destOrd="0" presId="urn:microsoft.com/office/officeart/2005/8/layout/hProcess9"/>
    <dgm:cxn modelId="{A875248A-54C1-46EB-ADCA-3ED677682E92}" type="presParOf" srcId="{F513EF65-1E55-4352-86CB-FBC4473968F0}" destId="{1E5E7C51-3952-4296-875F-75EE06D35408}" srcOrd="0" destOrd="0" presId="urn:microsoft.com/office/officeart/2005/8/layout/hProcess9"/>
    <dgm:cxn modelId="{4146BB51-5120-4710-BCD4-B79D9924DB47}" type="presParOf" srcId="{F513EF65-1E55-4352-86CB-FBC4473968F0}" destId="{1B966250-29C2-4286-98C7-1C3B242CE461}" srcOrd="1" destOrd="0" presId="urn:microsoft.com/office/officeart/2005/8/layout/hProcess9"/>
    <dgm:cxn modelId="{670155A8-E504-4F38-AC22-700ECEF6D7A8}" type="presParOf" srcId="{1B966250-29C2-4286-98C7-1C3B242CE461}" destId="{DD3F6B50-6C6F-4123-ACC5-4B495C27D452}" srcOrd="0" destOrd="0" presId="urn:microsoft.com/office/officeart/2005/8/layout/hProcess9"/>
    <dgm:cxn modelId="{C0551714-E52F-4BF6-9552-4D14583CAC04}" type="presParOf" srcId="{1B966250-29C2-4286-98C7-1C3B242CE461}" destId="{5ABB8DB9-BBCE-4823-99BC-0F31A3F5772E}" srcOrd="1" destOrd="0" presId="urn:microsoft.com/office/officeart/2005/8/layout/hProcess9"/>
    <dgm:cxn modelId="{34D352D0-2D74-4F10-828E-CB2634C5CE76}" type="presParOf" srcId="{1B966250-29C2-4286-98C7-1C3B242CE461}" destId="{45AA6FC1-7D06-4972-83B1-E02EA81509C1}" srcOrd="2" destOrd="0" presId="urn:microsoft.com/office/officeart/2005/8/layout/hProcess9"/>
    <dgm:cxn modelId="{338F70DE-90F2-4B97-A446-401EE33FC0E5}" type="presParOf" srcId="{1B966250-29C2-4286-98C7-1C3B242CE461}" destId="{FA671078-09D5-446A-BCBD-7C024C78C0BB}" srcOrd="3" destOrd="0" presId="urn:microsoft.com/office/officeart/2005/8/layout/hProcess9"/>
    <dgm:cxn modelId="{8B8DA973-5E79-4F8D-BEE3-A1E6B3026FA8}" type="presParOf" srcId="{1B966250-29C2-4286-98C7-1C3B242CE461}" destId="{F029D1B4-1216-46FA-9530-FD009071BEA7}" srcOrd="4" destOrd="0" presId="urn:microsoft.com/office/officeart/2005/8/layout/hProcess9"/>
    <dgm:cxn modelId="{890335E4-26D0-4709-A029-293FF054BCCF}" type="presParOf" srcId="{1B966250-29C2-4286-98C7-1C3B242CE461}" destId="{63581ABB-A5B3-4026-AFF3-134D1023A017}" srcOrd="5" destOrd="0" presId="urn:microsoft.com/office/officeart/2005/8/layout/hProcess9"/>
    <dgm:cxn modelId="{7F96482E-B107-4A92-B3BD-82C2F4D3B8FE}" type="presParOf" srcId="{1B966250-29C2-4286-98C7-1C3B242CE461}" destId="{FCAC66A6-4B6F-42A5-871C-8BB493D3B2CA}" srcOrd="6" destOrd="0" presId="urn:microsoft.com/office/officeart/2005/8/layout/hProcess9"/>
    <dgm:cxn modelId="{F50ADFB7-6EDF-47EF-93A0-C7A3B96F18EE}" type="presParOf" srcId="{1B966250-29C2-4286-98C7-1C3B242CE461}" destId="{7DEE0718-9E49-4A05-95B4-467B8B4BC839}" srcOrd="7" destOrd="0" presId="urn:microsoft.com/office/officeart/2005/8/layout/hProcess9"/>
    <dgm:cxn modelId="{0CFEC345-7165-4720-8D68-78DC16ECFFB9}" type="presParOf" srcId="{1B966250-29C2-4286-98C7-1C3B242CE461}" destId="{35D01F1C-235C-499F-B540-468FB0A1D9C7}" srcOrd="8" destOrd="0" presId="urn:microsoft.com/office/officeart/2005/8/layout/hProcess9"/>
    <dgm:cxn modelId="{E91FCC62-ED16-4DAE-BE1D-D451C1B311C6}" type="presParOf" srcId="{1B966250-29C2-4286-98C7-1C3B242CE461}" destId="{7007C166-3690-4208-A604-CECCDCE348FF}" srcOrd="9" destOrd="0" presId="urn:microsoft.com/office/officeart/2005/8/layout/hProcess9"/>
    <dgm:cxn modelId="{67BD1AFE-17F3-44E2-857E-0484A69559DA}" type="presParOf" srcId="{1B966250-29C2-4286-98C7-1C3B242CE461}" destId="{4EA09B17-C0B2-405B-9282-F8C7C140A266}" srcOrd="10"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5E7C51-3952-4296-875F-75EE06D35408}">
      <dsp:nvSpPr>
        <dsp:cNvPr id="0" name=""/>
        <dsp:cNvSpPr/>
      </dsp:nvSpPr>
      <dsp:spPr>
        <a:xfrm>
          <a:off x="1" y="0"/>
          <a:ext cx="7315196" cy="4351822"/>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D3F6B50-6C6F-4123-ACC5-4B495C27D452}">
      <dsp:nvSpPr>
        <dsp:cNvPr id="0" name=""/>
        <dsp:cNvSpPr/>
      </dsp:nvSpPr>
      <dsp:spPr>
        <a:xfrm>
          <a:off x="79096" y="1305546"/>
          <a:ext cx="1437946" cy="1740728"/>
        </a:xfrm>
        <a:prstGeom prst="roundRect">
          <a:avLst/>
        </a:prstGeom>
        <a:solidFill>
          <a:schemeClr val="lt1">
            <a:hueOff val="0"/>
            <a:satOff val="0"/>
            <a:lumOff val="0"/>
            <a:alphaOff val="0"/>
          </a:schemeClr>
        </a:solidFill>
        <a:ln w="25400" cap="rnd"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es-PE" sz="1000" b="1" kern="1200" smtClean="0"/>
            <a:t>1ra. Medida:</a:t>
          </a:r>
        </a:p>
        <a:p>
          <a:pPr lvl="0" algn="ctr" defTabSz="444500">
            <a:lnSpc>
              <a:spcPct val="90000"/>
            </a:lnSpc>
            <a:spcBef>
              <a:spcPct val="0"/>
            </a:spcBef>
            <a:spcAft>
              <a:spcPct val="35000"/>
            </a:spcAft>
          </a:pPr>
          <a:r>
            <a:rPr lang="es-PE" sz="1000" b="1" i="0" kern="1200" smtClean="0">
              <a:latin typeface="Arial Narrow" panose="020B0606020202030204" pitchFamily="34" charset="0"/>
            </a:rPr>
            <a:t>Suplementación con hierro ácido fólico desde la semana 14 de gestación.</a:t>
          </a:r>
        </a:p>
        <a:p>
          <a:pPr lvl="0" algn="ctr" defTabSz="444500">
            <a:lnSpc>
              <a:spcPct val="90000"/>
            </a:lnSpc>
            <a:spcBef>
              <a:spcPct val="0"/>
            </a:spcBef>
            <a:spcAft>
              <a:spcPct val="35000"/>
            </a:spcAft>
          </a:pPr>
          <a:r>
            <a:rPr lang="es-PE" sz="1000" b="1" i="0" kern="1200" smtClean="0">
              <a:latin typeface="Arial Narrow" panose="020B0606020202030204" pitchFamily="34" charset="0"/>
            </a:rPr>
            <a:t>Anemia: Tratamiento inmediato</a:t>
          </a:r>
        </a:p>
        <a:p>
          <a:pPr lvl="0" algn="ctr" defTabSz="444500">
            <a:lnSpc>
              <a:spcPct val="90000"/>
            </a:lnSpc>
            <a:spcBef>
              <a:spcPct val="0"/>
            </a:spcBef>
            <a:spcAft>
              <a:spcPct val="35000"/>
            </a:spcAft>
          </a:pPr>
          <a:r>
            <a:rPr lang="es-PE" sz="1000" b="1" i="0" kern="1200" smtClean="0">
              <a:latin typeface="Arial Narrow" panose="020B0606020202030204" pitchFamily="34" charset="0"/>
            </a:rPr>
            <a:t>Seguimiento      continuo y oportuno</a:t>
          </a:r>
          <a:endParaRPr lang="es-PE" sz="1000" b="1" i="0" kern="1200" dirty="0">
            <a:latin typeface="Arial Narrow" panose="020B0606020202030204" pitchFamily="34" charset="0"/>
          </a:endParaRPr>
        </a:p>
      </dsp:txBody>
      <dsp:txXfrm>
        <a:off x="149291" y="1375741"/>
        <a:ext cx="1297556" cy="1600338"/>
      </dsp:txXfrm>
    </dsp:sp>
    <dsp:sp modelId="{45AA6FC1-7D06-4972-83B1-E02EA81509C1}">
      <dsp:nvSpPr>
        <dsp:cNvPr id="0" name=""/>
        <dsp:cNvSpPr/>
      </dsp:nvSpPr>
      <dsp:spPr>
        <a:xfrm>
          <a:off x="1570693" y="1305546"/>
          <a:ext cx="918976" cy="1740728"/>
        </a:xfrm>
        <a:prstGeom prst="roundRect">
          <a:avLst/>
        </a:prstGeom>
        <a:solidFill>
          <a:schemeClr val="lt1">
            <a:hueOff val="0"/>
            <a:satOff val="0"/>
            <a:lumOff val="0"/>
            <a:alphaOff val="0"/>
          </a:schemeClr>
        </a:solidFill>
        <a:ln w="25400" cap="rnd"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es-PE" sz="1000" b="1" kern="1200" smtClean="0"/>
            <a:t>2da. Medida:</a:t>
          </a:r>
        </a:p>
        <a:p>
          <a:pPr lvl="0" algn="ctr" defTabSz="444500">
            <a:lnSpc>
              <a:spcPct val="90000"/>
            </a:lnSpc>
            <a:spcBef>
              <a:spcPct val="0"/>
            </a:spcBef>
            <a:spcAft>
              <a:spcPct val="35000"/>
            </a:spcAft>
          </a:pPr>
          <a:r>
            <a:rPr lang="es-PE" sz="1000" b="1" kern="1200" smtClean="0">
              <a:latin typeface="Arial Narrow" panose="020B0606020202030204" pitchFamily="34" charset="0"/>
            </a:rPr>
            <a:t>Corte oportuno del CU: </a:t>
          </a:r>
          <a:r>
            <a:rPr lang="es-PE" sz="1000" b="1" i="1" kern="1200" smtClean="0">
              <a:latin typeface="Arial Narrow" panose="020B0606020202030204" pitchFamily="34" charset="0"/>
            </a:rPr>
            <a:t>2 a 3 minutos después de nacimiento</a:t>
          </a:r>
          <a:endParaRPr lang="es-PE" sz="1000" b="1" kern="1200" dirty="0">
            <a:latin typeface="Arial Narrow" panose="020B0606020202030204" pitchFamily="34" charset="0"/>
          </a:endParaRPr>
        </a:p>
      </dsp:txBody>
      <dsp:txXfrm>
        <a:off x="1615554" y="1350407"/>
        <a:ext cx="829254" cy="1651006"/>
      </dsp:txXfrm>
    </dsp:sp>
    <dsp:sp modelId="{F029D1B4-1216-46FA-9530-FD009071BEA7}">
      <dsp:nvSpPr>
        <dsp:cNvPr id="0" name=""/>
        <dsp:cNvSpPr/>
      </dsp:nvSpPr>
      <dsp:spPr>
        <a:xfrm>
          <a:off x="2543320" y="1305546"/>
          <a:ext cx="1312812" cy="1740728"/>
        </a:xfrm>
        <a:prstGeom prst="roundRect">
          <a:avLst/>
        </a:prstGeom>
        <a:solidFill>
          <a:schemeClr val="lt1">
            <a:hueOff val="0"/>
            <a:satOff val="0"/>
            <a:lumOff val="0"/>
            <a:alphaOff val="0"/>
          </a:schemeClr>
        </a:solidFill>
        <a:ln w="25400" cap="rnd"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es-PE" sz="1000" b="1" kern="1200" smtClean="0"/>
            <a:t>3ra. Medida:</a:t>
          </a:r>
        </a:p>
        <a:p>
          <a:pPr lvl="0" algn="ctr" defTabSz="444500">
            <a:lnSpc>
              <a:spcPct val="90000"/>
            </a:lnSpc>
            <a:spcBef>
              <a:spcPct val="0"/>
            </a:spcBef>
            <a:spcAft>
              <a:spcPct val="35000"/>
            </a:spcAft>
          </a:pPr>
          <a:r>
            <a:rPr lang="es-PE" sz="1000" b="1" kern="1200" smtClean="0">
              <a:latin typeface="Arial Narrow" panose="020B0606020202030204" pitchFamily="34" charset="0"/>
            </a:rPr>
            <a:t>Promoción y protección de la lactancia materna, dentro de la 1ra. hora de nacido, exclusiva hasta los 6 meses de edad y prolongada hasta los 2 años.</a:t>
          </a:r>
          <a:endParaRPr lang="es-PE" sz="1000" b="1" kern="1200" dirty="0">
            <a:latin typeface="Arial Narrow" panose="020B0606020202030204" pitchFamily="34" charset="0"/>
          </a:endParaRPr>
        </a:p>
      </dsp:txBody>
      <dsp:txXfrm>
        <a:off x="2607406" y="1369632"/>
        <a:ext cx="1184640" cy="1612556"/>
      </dsp:txXfrm>
    </dsp:sp>
    <dsp:sp modelId="{FCAC66A6-4B6F-42A5-871C-8BB493D3B2CA}">
      <dsp:nvSpPr>
        <dsp:cNvPr id="0" name=""/>
        <dsp:cNvSpPr/>
      </dsp:nvSpPr>
      <dsp:spPr>
        <a:xfrm>
          <a:off x="3909783" y="1305546"/>
          <a:ext cx="1073006" cy="1740728"/>
        </a:xfrm>
        <a:prstGeom prst="roundRect">
          <a:avLst/>
        </a:prstGeom>
        <a:solidFill>
          <a:schemeClr val="lt1">
            <a:hueOff val="0"/>
            <a:satOff val="0"/>
            <a:lumOff val="0"/>
            <a:alphaOff val="0"/>
          </a:schemeClr>
        </a:solidFill>
        <a:ln w="25400" cap="rnd"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es-PE" sz="1000" b="1" kern="1200" smtClean="0"/>
            <a:t>4ta. Medida:</a:t>
          </a:r>
        </a:p>
        <a:p>
          <a:pPr lvl="0" algn="ctr" defTabSz="444500">
            <a:lnSpc>
              <a:spcPct val="90000"/>
            </a:lnSpc>
            <a:spcBef>
              <a:spcPct val="0"/>
            </a:spcBef>
            <a:spcAft>
              <a:spcPct val="35000"/>
            </a:spcAft>
          </a:pPr>
          <a:r>
            <a:rPr lang="es-PE" sz="1000" b="1" kern="1200" smtClean="0">
              <a:latin typeface="Arial Narrow" panose="020B0606020202030204" pitchFamily="34" charset="0"/>
            </a:rPr>
            <a:t>Suplementación con MMN a niñas y niños de 6 a 35 meses. </a:t>
          </a:r>
          <a:endParaRPr lang="es-PE" sz="1000" b="1" kern="1200" dirty="0">
            <a:latin typeface="Arial Narrow" panose="020B0606020202030204" pitchFamily="34" charset="0"/>
          </a:endParaRPr>
        </a:p>
      </dsp:txBody>
      <dsp:txXfrm>
        <a:off x="3962163" y="1357926"/>
        <a:ext cx="968246" cy="1635968"/>
      </dsp:txXfrm>
    </dsp:sp>
    <dsp:sp modelId="{35D01F1C-235C-499F-B540-468FB0A1D9C7}">
      <dsp:nvSpPr>
        <dsp:cNvPr id="0" name=""/>
        <dsp:cNvSpPr/>
      </dsp:nvSpPr>
      <dsp:spPr>
        <a:xfrm>
          <a:off x="5036440" y="1305546"/>
          <a:ext cx="1073006" cy="1740728"/>
        </a:xfrm>
        <a:prstGeom prst="roundRect">
          <a:avLst/>
        </a:prstGeom>
        <a:solidFill>
          <a:schemeClr val="lt1">
            <a:hueOff val="0"/>
            <a:satOff val="0"/>
            <a:lumOff val="0"/>
            <a:alphaOff val="0"/>
          </a:schemeClr>
        </a:solidFill>
        <a:ln w="25400" cap="rnd"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es-PE" sz="1000" b="1" kern="1200" smtClean="0"/>
            <a:t>5ta. Medida:</a:t>
          </a:r>
        </a:p>
        <a:p>
          <a:pPr lvl="0" algn="ctr" defTabSz="444500">
            <a:lnSpc>
              <a:spcPct val="90000"/>
            </a:lnSpc>
            <a:spcBef>
              <a:spcPct val="0"/>
            </a:spcBef>
            <a:spcAft>
              <a:spcPct val="35000"/>
            </a:spcAft>
          </a:pPr>
          <a:r>
            <a:rPr lang="es-PE" sz="1000" b="1" kern="1200" smtClean="0">
              <a:latin typeface="Arial Narrow" panose="020B0606020202030204" pitchFamily="34" charset="0"/>
            </a:rPr>
            <a:t>Alimentación complementaria que </a:t>
          </a:r>
          <a:r>
            <a:rPr lang="es-PE" sz="1000" b="1" i="1" kern="1200" smtClean="0">
              <a:latin typeface="Arial Narrow" panose="020B0606020202030204" pitchFamily="34" charset="0"/>
            </a:rPr>
            <a:t>incorpore alimentos de origen animal ricos en hierro.</a:t>
          </a:r>
          <a:endParaRPr lang="es-PE" sz="1000" kern="1200" dirty="0">
            <a:latin typeface="Arial Narrow" panose="020B0606020202030204" pitchFamily="34" charset="0"/>
          </a:endParaRPr>
        </a:p>
      </dsp:txBody>
      <dsp:txXfrm>
        <a:off x="5088820" y="1357926"/>
        <a:ext cx="968246" cy="1635968"/>
      </dsp:txXfrm>
    </dsp:sp>
    <dsp:sp modelId="{4EA09B17-C0B2-405B-9282-F8C7C140A266}">
      <dsp:nvSpPr>
        <dsp:cNvPr id="0" name=""/>
        <dsp:cNvSpPr/>
      </dsp:nvSpPr>
      <dsp:spPr>
        <a:xfrm>
          <a:off x="6163097" y="1305546"/>
          <a:ext cx="1073006" cy="1740728"/>
        </a:xfrm>
        <a:prstGeom prst="roundRect">
          <a:avLst/>
        </a:prstGeom>
        <a:solidFill>
          <a:schemeClr val="lt1">
            <a:hueOff val="0"/>
            <a:satOff val="0"/>
            <a:lumOff val="0"/>
            <a:alphaOff val="0"/>
          </a:schemeClr>
        </a:solidFill>
        <a:ln w="25400" cap="rnd" cmpd="sng" algn="ctr">
          <a:solidFill>
            <a:schemeClr val="accent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es-PE" sz="1000" b="1" kern="1200" dirty="0" smtClean="0"/>
            <a:t>6ta. Medida:</a:t>
          </a:r>
        </a:p>
        <a:p>
          <a:pPr lvl="0" algn="ctr" defTabSz="444500">
            <a:lnSpc>
              <a:spcPct val="90000"/>
            </a:lnSpc>
            <a:spcBef>
              <a:spcPct val="0"/>
            </a:spcBef>
            <a:spcAft>
              <a:spcPct val="35000"/>
            </a:spcAft>
          </a:pPr>
          <a:r>
            <a:rPr lang="es-PE" sz="1000" b="1" kern="1200" dirty="0" smtClean="0">
              <a:latin typeface="Arial Narrow" panose="020B0606020202030204" pitchFamily="34" charset="0"/>
            </a:rPr>
            <a:t>Promoción de la práctica de lavado de manos con agua y jabón</a:t>
          </a:r>
          <a:endParaRPr lang="es-PE" sz="1000" b="1" kern="1200" dirty="0">
            <a:latin typeface="Arial Narrow" panose="020B0606020202030204" pitchFamily="34" charset="0"/>
          </a:endParaRPr>
        </a:p>
      </dsp:txBody>
      <dsp:txXfrm>
        <a:off x="6215477" y="1357926"/>
        <a:ext cx="968246" cy="1635968"/>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drawings/drawing1.xml><?xml version="1.0" encoding="utf-8"?>
<c:userShapes xmlns:c="http://schemas.openxmlformats.org/drawingml/2006/chart">
  <cdr:relSizeAnchor xmlns:cdr="http://schemas.openxmlformats.org/drawingml/2006/chartDrawing">
    <cdr:from>
      <cdr:x>0.02726</cdr:x>
      <cdr:y>0.88596</cdr:y>
    </cdr:from>
    <cdr:to>
      <cdr:x>0.69988</cdr:x>
      <cdr:y>0.92931</cdr:y>
    </cdr:to>
    <cdr:sp macro="" textlink="">
      <cdr:nvSpPr>
        <cdr:cNvPr id="3" name="Abrir llave 2"/>
        <cdr:cNvSpPr/>
      </cdr:nvSpPr>
      <cdr:spPr>
        <a:xfrm xmlns:a="http://schemas.openxmlformats.org/drawingml/2006/main" rot="16200000">
          <a:off x="2844421" y="1853813"/>
          <a:ext cx="219054" cy="5464963"/>
        </a:xfrm>
        <a:prstGeom xmlns:a="http://schemas.openxmlformats.org/drawingml/2006/main" prst="leftBrace">
          <a:avLst/>
        </a:prstGeom>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s-PE"/>
        </a:p>
      </cdr:txBody>
    </cdr:sp>
  </cdr:relSizeAnchor>
  <cdr:relSizeAnchor xmlns:cdr="http://schemas.openxmlformats.org/drawingml/2006/chartDrawing">
    <cdr:from>
      <cdr:x>0.71161</cdr:x>
      <cdr:y>0.8847</cdr:y>
    </cdr:from>
    <cdr:to>
      <cdr:x>0.97655</cdr:x>
      <cdr:y>0.93497</cdr:y>
    </cdr:to>
    <cdr:sp macro="" textlink="">
      <cdr:nvSpPr>
        <cdr:cNvPr id="5" name="Abrir llave 4"/>
        <cdr:cNvSpPr/>
      </cdr:nvSpPr>
      <cdr:spPr>
        <a:xfrm xmlns:a="http://schemas.openxmlformats.org/drawingml/2006/main" rot="16200000">
          <a:off x="6731002" y="3521079"/>
          <a:ext cx="253997" cy="2152644"/>
        </a:xfrm>
        <a:prstGeom xmlns:a="http://schemas.openxmlformats.org/drawingml/2006/main" prst="leftBrace">
          <a:avLst/>
        </a:prstGeom>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endParaRPr lang="es-PE"/>
        </a:p>
      </cdr:txBody>
    </cdr:sp>
  </cdr:relSizeAnchor>
  <cdr:relSizeAnchor xmlns:cdr="http://schemas.openxmlformats.org/drawingml/2006/chartDrawing">
    <cdr:from>
      <cdr:x>0.24501</cdr:x>
      <cdr:y>0.92743</cdr:y>
    </cdr:from>
    <cdr:to>
      <cdr:x>0.47714</cdr:x>
      <cdr:y>0.97267</cdr:y>
    </cdr:to>
    <cdr:sp macro="" textlink="">
      <cdr:nvSpPr>
        <cdr:cNvPr id="6" name="CuadroTexto 5"/>
        <cdr:cNvSpPr txBox="1"/>
      </cdr:nvSpPr>
      <cdr:spPr>
        <a:xfrm xmlns:a="http://schemas.openxmlformats.org/drawingml/2006/main">
          <a:off x="1990695" y="4686316"/>
          <a:ext cx="1886016" cy="228599"/>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s-PE" sz="1200" b="1" i="1"/>
            <a:t>Disminuyó</a:t>
          </a:r>
        </a:p>
      </cdr:txBody>
    </cdr:sp>
  </cdr:relSizeAnchor>
  <cdr:relSizeAnchor xmlns:cdr="http://schemas.openxmlformats.org/drawingml/2006/chartDrawing">
    <cdr:from>
      <cdr:x>0.72958</cdr:x>
      <cdr:y>0.93748</cdr:y>
    </cdr:from>
    <cdr:to>
      <cdr:x>0.9617</cdr:x>
      <cdr:y>0.98273</cdr:y>
    </cdr:to>
    <cdr:sp macro="" textlink="">
      <cdr:nvSpPr>
        <cdr:cNvPr id="8" name="CuadroTexto 1"/>
        <cdr:cNvSpPr txBox="1"/>
      </cdr:nvSpPr>
      <cdr:spPr>
        <a:xfrm xmlns:a="http://schemas.openxmlformats.org/drawingml/2006/main">
          <a:off x="5927737" y="4737075"/>
          <a:ext cx="1885934" cy="228649"/>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s-PE" sz="1200" b="1" i="1"/>
            <a:t>Aumentó</a:t>
          </a:r>
        </a:p>
      </cdr:txBody>
    </cdr:sp>
  </cdr:relSizeAnchor>
</c:userShapes>
</file>

<file path=ppt/drawings/drawing2.xml><?xml version="1.0" encoding="utf-8"?>
<c:userShapes xmlns:c="http://schemas.openxmlformats.org/drawingml/2006/chart">
  <cdr:relSizeAnchor xmlns:cdr="http://schemas.openxmlformats.org/drawingml/2006/chartDrawing">
    <cdr:from>
      <cdr:x>0</cdr:x>
      <cdr:y>0.75349</cdr:y>
    </cdr:from>
    <cdr:to>
      <cdr:x>0.81081</cdr:x>
      <cdr:y>0.81578</cdr:y>
    </cdr:to>
    <cdr:sp macro="" textlink="">
      <cdr:nvSpPr>
        <cdr:cNvPr id="2" name="Abrir llave 1"/>
        <cdr:cNvSpPr/>
      </cdr:nvSpPr>
      <cdr:spPr>
        <a:xfrm xmlns:a="http://schemas.openxmlformats.org/drawingml/2006/main" rot="16200000">
          <a:off x="3264514" y="715148"/>
          <a:ext cx="328972" cy="6858000"/>
        </a:xfrm>
        <a:prstGeom xmlns:a="http://schemas.openxmlformats.org/drawingml/2006/main" prst="leftBrace">
          <a:avLst/>
        </a:prstGeom>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endParaRPr lang="es-PE"/>
        </a:p>
      </cdr:txBody>
    </cdr:sp>
  </cdr:relSizeAnchor>
  <cdr:relSizeAnchor xmlns:cdr="http://schemas.openxmlformats.org/drawingml/2006/chartDrawing">
    <cdr:from>
      <cdr:x>0.32174</cdr:x>
      <cdr:y>0.7358</cdr:y>
    </cdr:from>
    <cdr:to>
      <cdr:x>0.55386</cdr:x>
      <cdr:y>0.78473</cdr:y>
    </cdr:to>
    <cdr:sp macro="" textlink="">
      <cdr:nvSpPr>
        <cdr:cNvPr id="3" name="CuadroTexto 2"/>
        <cdr:cNvSpPr txBox="1"/>
      </cdr:nvSpPr>
      <cdr:spPr>
        <a:xfrm xmlns:a="http://schemas.openxmlformats.org/drawingml/2006/main">
          <a:off x="2819400" y="3886200"/>
          <a:ext cx="2034067" cy="25843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s-PE" sz="1100" b="1" i="1" dirty="0"/>
            <a:t>Disminuyó</a:t>
          </a:r>
        </a:p>
      </cdr:txBody>
    </cdr:sp>
  </cdr:relSizeAnchor>
  <cdr:relSizeAnchor xmlns:cdr="http://schemas.openxmlformats.org/drawingml/2006/chartDrawing">
    <cdr:from>
      <cdr:x>0.81982</cdr:x>
      <cdr:y>0.76792</cdr:y>
    </cdr:from>
    <cdr:to>
      <cdr:x>1</cdr:x>
      <cdr:y>0.80982</cdr:y>
    </cdr:to>
    <cdr:sp macro="" textlink="">
      <cdr:nvSpPr>
        <cdr:cNvPr id="4" name="Abrir llave 3"/>
        <cdr:cNvSpPr/>
      </cdr:nvSpPr>
      <cdr:spPr>
        <a:xfrm xmlns:a="http://schemas.openxmlformats.org/drawingml/2006/main" rot="16200000">
          <a:off x="7585550" y="3404512"/>
          <a:ext cx="221300" cy="1524000"/>
        </a:xfrm>
        <a:prstGeom xmlns:a="http://schemas.openxmlformats.org/drawingml/2006/main" prst="leftBrace">
          <a:avLst/>
        </a:prstGeom>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endParaRPr lang="es-PE"/>
        </a:p>
      </cdr:txBody>
    </cdr:sp>
  </cdr:relSizeAnchor>
  <cdr:relSizeAnchor xmlns:cdr="http://schemas.openxmlformats.org/drawingml/2006/chartDrawing">
    <cdr:from>
      <cdr:x>0.75652</cdr:x>
      <cdr:y>0.7358</cdr:y>
    </cdr:from>
    <cdr:to>
      <cdr:x>0.98864</cdr:x>
      <cdr:y>0.78473</cdr:y>
    </cdr:to>
    <cdr:sp macro="" textlink="">
      <cdr:nvSpPr>
        <cdr:cNvPr id="5" name="CuadroTexto 1"/>
        <cdr:cNvSpPr txBox="1"/>
      </cdr:nvSpPr>
      <cdr:spPr>
        <a:xfrm xmlns:a="http://schemas.openxmlformats.org/drawingml/2006/main">
          <a:off x="6629400" y="3886200"/>
          <a:ext cx="2034068" cy="25843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s-PE" sz="1100" b="1" i="1" dirty="0"/>
            <a:t>             Aumentó</a:t>
          </a:r>
        </a:p>
      </cdr:txBody>
    </cdr:sp>
  </cdr:relSizeAnchor>
</c:userShapes>
</file>

<file path=ppt/drawings/drawing3.xml><?xml version="1.0" encoding="utf-8"?>
<c:userShapes xmlns:c="http://schemas.openxmlformats.org/drawingml/2006/chart">
  <cdr:relSizeAnchor xmlns:cdr="http://schemas.openxmlformats.org/drawingml/2006/chartDrawing">
    <cdr:from>
      <cdr:x>0.44444</cdr:x>
      <cdr:y>0.1343</cdr:y>
    </cdr:from>
    <cdr:to>
      <cdr:x>0.47475</cdr:x>
      <cdr:y>0.25109</cdr:y>
    </cdr:to>
    <cdr:sp macro="" textlink="">
      <cdr:nvSpPr>
        <cdr:cNvPr id="2" name="Flecha: hacia abajo 3"/>
        <cdr:cNvSpPr/>
      </cdr:nvSpPr>
      <cdr:spPr>
        <a:xfrm xmlns:a="http://schemas.openxmlformats.org/drawingml/2006/main">
          <a:off x="3352800" y="609600"/>
          <a:ext cx="228600" cy="530138"/>
        </a:xfrm>
        <a:prstGeom xmlns:a="http://schemas.openxmlformats.org/drawingml/2006/main" prst="downArrow">
          <a:avLst/>
        </a:prstGeom>
        <a:solidFill xmlns:a="http://schemas.openxmlformats.org/drawingml/2006/main">
          <a:srgbClr val="FF3300"/>
        </a:solidFill>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xmlns:a="http://schemas.openxmlformats.org/drawingml/2006/main">
          <a:pPr algn="ctr"/>
          <a:endParaRPr lang="es-PE"/>
        </a:p>
      </cdr:txBody>
    </cdr:sp>
  </cdr:relSizeAnchor>
</c:userShapes>
</file>

<file path=ppt/drawings/drawing4.xml><?xml version="1.0" encoding="utf-8"?>
<c:userShapes xmlns:c="http://schemas.openxmlformats.org/drawingml/2006/chart">
  <cdr:relSizeAnchor xmlns:cdr="http://schemas.openxmlformats.org/drawingml/2006/chartDrawing">
    <cdr:from>
      <cdr:x>0.02726</cdr:x>
      <cdr:y>0.88596</cdr:y>
    </cdr:from>
    <cdr:to>
      <cdr:x>0.531</cdr:x>
      <cdr:y>0.93142</cdr:y>
    </cdr:to>
    <cdr:sp macro="" textlink="">
      <cdr:nvSpPr>
        <cdr:cNvPr id="3" name="Abrir llave 2"/>
        <cdr:cNvSpPr/>
      </cdr:nvSpPr>
      <cdr:spPr>
        <a:xfrm xmlns:a="http://schemas.openxmlformats.org/drawingml/2006/main" rot="16200000">
          <a:off x="2153025" y="2545226"/>
          <a:ext cx="229702" cy="4092785"/>
        </a:xfrm>
        <a:prstGeom xmlns:a="http://schemas.openxmlformats.org/drawingml/2006/main" prst="leftBrace">
          <a:avLst/>
        </a:prstGeom>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s-PE"/>
        </a:p>
      </cdr:txBody>
    </cdr:sp>
  </cdr:relSizeAnchor>
  <cdr:relSizeAnchor xmlns:cdr="http://schemas.openxmlformats.org/drawingml/2006/chartDrawing">
    <cdr:from>
      <cdr:x>0.56548</cdr:x>
      <cdr:y>0.8847</cdr:y>
    </cdr:from>
    <cdr:to>
      <cdr:x>0.97655</cdr:x>
      <cdr:y>0.92033</cdr:y>
    </cdr:to>
    <cdr:sp macro="" textlink="">
      <cdr:nvSpPr>
        <cdr:cNvPr id="5" name="Abrir llave 4"/>
        <cdr:cNvSpPr/>
      </cdr:nvSpPr>
      <cdr:spPr>
        <a:xfrm xmlns:a="http://schemas.openxmlformats.org/drawingml/2006/main" rot="16200000">
          <a:off x="6174335" y="2890477"/>
          <a:ext cx="180040" cy="3339887"/>
        </a:xfrm>
        <a:prstGeom xmlns:a="http://schemas.openxmlformats.org/drawingml/2006/main" prst="leftBrace">
          <a:avLst/>
        </a:prstGeom>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endParaRPr lang="es-PE"/>
        </a:p>
      </cdr:txBody>
    </cdr:sp>
  </cdr:relSizeAnchor>
  <cdr:relSizeAnchor xmlns:cdr="http://schemas.openxmlformats.org/drawingml/2006/chartDrawing">
    <cdr:from>
      <cdr:x>0.10847</cdr:x>
      <cdr:y>0.94295</cdr:y>
    </cdr:from>
    <cdr:to>
      <cdr:x>0.47583</cdr:x>
      <cdr:y>0.98242</cdr:y>
    </cdr:to>
    <cdr:sp macro="" textlink="">
      <cdr:nvSpPr>
        <cdr:cNvPr id="6" name="CuadroTexto 5"/>
        <cdr:cNvSpPr txBox="1"/>
      </cdr:nvSpPr>
      <cdr:spPr>
        <a:xfrm xmlns:a="http://schemas.openxmlformats.org/drawingml/2006/main">
          <a:off x="881281" y="4764758"/>
          <a:ext cx="2984748" cy="19944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s-PE" sz="1200" b="1" i="1"/>
            <a:t>Por encima del promedio nacional</a:t>
          </a:r>
        </a:p>
      </cdr:txBody>
    </cdr:sp>
  </cdr:relSizeAnchor>
  <cdr:relSizeAnchor xmlns:cdr="http://schemas.openxmlformats.org/drawingml/2006/chartDrawing">
    <cdr:from>
      <cdr:x>0.57651</cdr:x>
      <cdr:y>0.93748</cdr:y>
    </cdr:from>
    <cdr:to>
      <cdr:x>0.9617</cdr:x>
      <cdr:y>0.98242</cdr:y>
    </cdr:to>
    <cdr:sp macro="" textlink="">
      <cdr:nvSpPr>
        <cdr:cNvPr id="8" name="CuadroTexto 1"/>
        <cdr:cNvSpPr txBox="1"/>
      </cdr:nvSpPr>
      <cdr:spPr>
        <a:xfrm xmlns:a="http://schemas.openxmlformats.org/drawingml/2006/main">
          <a:off x="4684059" y="4737099"/>
          <a:ext cx="3129585" cy="227106"/>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s-PE" sz="1200" b="1" i="1"/>
            <a:t>Por debajo del promedio nacional</a:t>
          </a:r>
        </a:p>
      </cdr:txBody>
    </cdr:sp>
  </cdr:relSizeAnchor>
</c:userShapes>
</file>

<file path=ppt/drawings/drawing5.xml><?xml version="1.0" encoding="utf-8"?>
<c:userShapes xmlns:c="http://schemas.openxmlformats.org/drawingml/2006/chart">
  <cdr:relSizeAnchor xmlns:cdr="http://schemas.openxmlformats.org/drawingml/2006/chartDrawing">
    <cdr:from>
      <cdr:x>0.16947</cdr:x>
      <cdr:y>0.79871</cdr:y>
    </cdr:from>
    <cdr:to>
      <cdr:x>0.9148</cdr:x>
      <cdr:y>0.8809</cdr:y>
    </cdr:to>
    <cdr:sp macro="" textlink="">
      <cdr:nvSpPr>
        <cdr:cNvPr id="4" name="3 CuadroTexto"/>
        <cdr:cNvSpPr txBox="1"/>
      </cdr:nvSpPr>
      <cdr:spPr>
        <a:xfrm xmlns:a="http://schemas.openxmlformats.org/drawingml/2006/main">
          <a:off x="1037164" y="2879572"/>
          <a:ext cx="4561417" cy="29633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s-PE" sz="1100"/>
        </a:p>
      </cdr:txBody>
    </cdr:sp>
  </cdr:relSizeAnchor>
  <cdr:relSizeAnchor xmlns:cdr="http://schemas.openxmlformats.org/drawingml/2006/chartDrawing">
    <cdr:from>
      <cdr:x>0.05474</cdr:x>
      <cdr:y>0.92074</cdr:y>
    </cdr:from>
    <cdr:to>
      <cdr:x>0.9777</cdr:x>
      <cdr:y>1</cdr:y>
    </cdr:to>
    <cdr:sp macro="" textlink="">
      <cdr:nvSpPr>
        <cdr:cNvPr id="5" name="4 CuadroTexto"/>
        <cdr:cNvSpPr txBox="1"/>
      </cdr:nvSpPr>
      <cdr:spPr>
        <a:xfrm xmlns:a="http://schemas.openxmlformats.org/drawingml/2006/main">
          <a:off x="397418" y="3500083"/>
          <a:ext cx="6700842" cy="301297"/>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s-PE" sz="1100" dirty="0"/>
            <a:t>       </a:t>
          </a:r>
          <a:r>
            <a:rPr lang="es-PE" sz="1300" b="1" dirty="0"/>
            <a:t>PROMEDIO NACIONAL	                   URBANA	           	                 RURAL</a:t>
          </a:r>
        </a:p>
      </cdr:txBody>
    </cdr:sp>
  </cdr:relSizeAnchor>
  <cdr:relSizeAnchor xmlns:cdr="http://schemas.openxmlformats.org/drawingml/2006/chartDrawing">
    <cdr:from>
      <cdr:x>0.68896</cdr:x>
      <cdr:y>0.8857</cdr:y>
    </cdr:from>
    <cdr:to>
      <cdr:x>0.99074</cdr:x>
      <cdr:y>0.92153</cdr:y>
    </cdr:to>
    <cdr:sp macro="" textlink="">
      <cdr:nvSpPr>
        <cdr:cNvPr id="13" name="1 CuadroTexto"/>
        <cdr:cNvSpPr txBox="1"/>
      </cdr:nvSpPr>
      <cdr:spPr>
        <a:xfrm xmlns:a="http://schemas.openxmlformats.org/drawingml/2006/main">
          <a:off x="5001957" y="3350761"/>
          <a:ext cx="2190973" cy="135551"/>
        </a:xfrm>
        <a:prstGeom xmlns:a="http://schemas.openxmlformats.org/drawingml/2006/main" prst="rect">
          <a:avLst/>
        </a:prstGeom>
        <a:solidFill xmlns:a="http://schemas.openxmlformats.org/drawingml/2006/main">
          <a:schemeClr val="lt1"/>
        </a:solidFill>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lIns="0" tIns="0" rIns="0" bIns="0"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PE" sz="700" b="1"/>
            <a:t> </a:t>
          </a:r>
          <a:r>
            <a:rPr lang="es-PE" sz="700" b="1">
              <a:solidFill>
                <a:schemeClr val="dk1"/>
              </a:solidFill>
              <a:effectLst/>
              <a:latin typeface="+mn-lt"/>
              <a:ea typeface="+mn-ea"/>
              <a:cs typeface="+mn-cs"/>
            </a:rPr>
            <a:t>2007   2008    2009   2010   2011</a:t>
          </a:r>
          <a:r>
            <a:rPr lang="es-PE" sz="700" b="1" baseline="0">
              <a:solidFill>
                <a:schemeClr val="dk1"/>
              </a:solidFill>
              <a:effectLst/>
              <a:latin typeface="+mn-lt"/>
              <a:ea typeface="+mn-ea"/>
              <a:cs typeface="+mn-cs"/>
            </a:rPr>
            <a:t>  2012  2013  2014   2015</a:t>
          </a:r>
          <a:endParaRPr lang="es-PE" sz="700">
            <a:effectLst/>
          </a:endParaRPr>
        </a:p>
      </cdr:txBody>
    </cdr:sp>
  </cdr:relSizeAnchor>
  <cdr:relSizeAnchor xmlns:cdr="http://schemas.openxmlformats.org/drawingml/2006/chartDrawing">
    <cdr:from>
      <cdr:x>0.06482</cdr:x>
      <cdr:y>0.88112</cdr:y>
    </cdr:from>
    <cdr:to>
      <cdr:x>0.37387</cdr:x>
      <cdr:y>0.92232</cdr:y>
    </cdr:to>
    <cdr:sp macro="" textlink="">
      <cdr:nvSpPr>
        <cdr:cNvPr id="19" name="1 CuadroTexto"/>
        <cdr:cNvSpPr txBox="1"/>
      </cdr:nvSpPr>
      <cdr:spPr>
        <a:xfrm xmlns:a="http://schemas.openxmlformats.org/drawingml/2006/main">
          <a:off x="470604" y="3333427"/>
          <a:ext cx="2243754" cy="155866"/>
        </a:xfrm>
        <a:prstGeom xmlns:a="http://schemas.openxmlformats.org/drawingml/2006/main" prst="rect">
          <a:avLst/>
        </a:prstGeom>
        <a:solidFill xmlns:a="http://schemas.openxmlformats.org/drawingml/2006/main">
          <a:schemeClr val="lt1"/>
        </a:solidFill>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lIns="0" tIns="0" rIns="0" bIns="0"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PE" sz="700"/>
            <a:t>  </a:t>
          </a:r>
          <a:r>
            <a:rPr lang="es-PE" sz="700" b="1"/>
            <a:t> 2007   2008   2009  2010   2011</a:t>
          </a:r>
          <a:r>
            <a:rPr lang="es-PE" sz="700" b="1" baseline="0"/>
            <a:t>   2012  2013   2014   2015</a:t>
          </a:r>
        </a:p>
      </cdr:txBody>
    </cdr:sp>
  </cdr:relSizeAnchor>
  <cdr:relSizeAnchor xmlns:cdr="http://schemas.openxmlformats.org/drawingml/2006/chartDrawing">
    <cdr:from>
      <cdr:x>0.38214</cdr:x>
      <cdr:y>0.88365</cdr:y>
    </cdr:from>
    <cdr:to>
      <cdr:x>0.68826</cdr:x>
      <cdr:y>0.93172</cdr:y>
    </cdr:to>
    <cdr:sp macro="" textlink="">
      <cdr:nvSpPr>
        <cdr:cNvPr id="8" name="1 CuadroTexto"/>
        <cdr:cNvSpPr txBox="1"/>
      </cdr:nvSpPr>
      <cdr:spPr>
        <a:xfrm xmlns:a="http://schemas.openxmlformats.org/drawingml/2006/main">
          <a:off x="2774368" y="3342998"/>
          <a:ext cx="2222482" cy="181857"/>
        </a:xfrm>
        <a:prstGeom xmlns:a="http://schemas.openxmlformats.org/drawingml/2006/main" prst="rect">
          <a:avLst/>
        </a:prstGeom>
        <a:solidFill xmlns:a="http://schemas.openxmlformats.org/drawingml/2006/main">
          <a:schemeClr val="lt1"/>
        </a:solidFill>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lIns="0" tIns="0" rIns="0" bIns="0"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PE" sz="700" b="1">
              <a:solidFill>
                <a:schemeClr val="dk1"/>
              </a:solidFill>
              <a:effectLst/>
              <a:latin typeface="+mn-lt"/>
              <a:ea typeface="+mn-ea"/>
              <a:cs typeface="+mn-cs"/>
            </a:rPr>
            <a:t>2007   2008   2009   2010  2011</a:t>
          </a:r>
          <a:r>
            <a:rPr lang="es-PE" sz="700" b="1" baseline="0">
              <a:solidFill>
                <a:schemeClr val="dk1"/>
              </a:solidFill>
              <a:effectLst/>
              <a:latin typeface="+mn-lt"/>
              <a:ea typeface="+mn-ea"/>
              <a:cs typeface="+mn-cs"/>
            </a:rPr>
            <a:t>   2012  2013  2014  2015</a:t>
          </a:r>
          <a:endParaRPr lang="es-PE" sz="400">
            <a:effectLst/>
          </a:endParaRPr>
        </a:p>
      </cdr:txBody>
    </cdr:sp>
  </cdr:relSizeAnchor>
</c:userShapes>
</file>

<file path=ppt/media/image1.png>
</file>

<file path=ppt/media/image10.png>
</file>

<file path=ppt/media/image11.jpeg>
</file>

<file path=ppt/media/image12.jpeg>
</file>

<file path=ppt/media/image13.jpeg>
</file>

<file path=ppt/media/image15.png>
</file>

<file path=ppt/media/image16.jpeg>
</file>

<file path=ppt/media/image17.jpeg>
</file>

<file path=ppt/media/image18.png>
</file>

<file path=ppt/media/image19.jpeg>
</file>

<file path=ppt/media/image2.jpeg>
</file>

<file path=ppt/media/image20.png>
</file>

<file path=ppt/media/image21.png>
</file>

<file path=ppt/media/image22.png>
</file>

<file path=ppt/media/image23.jpeg>
</file>

<file path=ppt/media/image24.jpeg>
</file>

<file path=ppt/media/image25.jpeg>
</file>

<file path=ppt/media/image26.png>
</file>

<file path=ppt/media/image3.jpeg>
</file>

<file path=ppt/media/image4.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3037840" cy="464820"/>
          </a:xfrm>
          <a:prstGeom prst="rect">
            <a:avLst/>
          </a:prstGeom>
        </p:spPr>
        <p:txBody>
          <a:bodyPr vert="horz" lIns="93177" tIns="46589" rIns="93177" bIns="46589" rtlCol="0"/>
          <a:lstStyle>
            <a:lvl1pPr algn="l" eaLnBrk="1" hangingPunct="1">
              <a:defRPr sz="1200">
                <a:latin typeface="Arial" charset="0"/>
                <a:cs typeface="Arial" charset="0"/>
              </a:defRPr>
            </a:lvl1pPr>
          </a:lstStyle>
          <a:p>
            <a:pPr>
              <a:defRPr/>
            </a:pPr>
            <a:endParaRPr lang="es-ES"/>
          </a:p>
        </p:txBody>
      </p:sp>
      <p:sp>
        <p:nvSpPr>
          <p:cNvPr id="3" name="2 Marcador de fecha"/>
          <p:cNvSpPr>
            <a:spLocks noGrp="1"/>
          </p:cNvSpPr>
          <p:nvPr>
            <p:ph type="dt" idx="1"/>
          </p:nvPr>
        </p:nvSpPr>
        <p:spPr>
          <a:xfrm>
            <a:off x="3970938" y="0"/>
            <a:ext cx="3037840" cy="464820"/>
          </a:xfrm>
          <a:prstGeom prst="rect">
            <a:avLst/>
          </a:prstGeom>
        </p:spPr>
        <p:txBody>
          <a:bodyPr vert="horz" lIns="93177" tIns="46589" rIns="93177" bIns="46589" rtlCol="0"/>
          <a:lstStyle>
            <a:lvl1pPr algn="r" eaLnBrk="1" hangingPunct="1">
              <a:defRPr sz="1200">
                <a:latin typeface="Arial" charset="0"/>
                <a:cs typeface="Arial" charset="0"/>
              </a:defRPr>
            </a:lvl1pPr>
          </a:lstStyle>
          <a:p>
            <a:pPr>
              <a:defRPr/>
            </a:pPr>
            <a:fld id="{24764C9B-2012-4335-BEB2-B9CC011151F7}" type="datetimeFigureOut">
              <a:rPr lang="es-ES"/>
              <a:pPr>
                <a:defRPr/>
              </a:pPr>
              <a:t>27/10/2016</a:t>
            </a:fld>
            <a:endParaRPr lang="es-ES"/>
          </a:p>
        </p:txBody>
      </p:sp>
      <p:sp>
        <p:nvSpPr>
          <p:cNvPr id="4" name="3 Marcador de imagen de diapositiva"/>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pPr lvl="0"/>
            <a:endParaRPr lang="es-ES" noProof="0"/>
          </a:p>
        </p:txBody>
      </p:sp>
      <p:sp>
        <p:nvSpPr>
          <p:cNvPr id="5" name="4 Marcador de notas"/>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s-ES" noProof="0"/>
              <a:t>Haga clic para modificar el estilo de texto del patrón</a:t>
            </a:r>
          </a:p>
          <a:p>
            <a:pPr lvl="1"/>
            <a:r>
              <a:rPr lang="es-ES" noProof="0"/>
              <a:t>Segundo nivel</a:t>
            </a:r>
          </a:p>
          <a:p>
            <a:pPr lvl="2"/>
            <a:r>
              <a:rPr lang="es-ES" noProof="0"/>
              <a:t>Tercer nivel</a:t>
            </a:r>
          </a:p>
          <a:p>
            <a:pPr lvl="3"/>
            <a:r>
              <a:rPr lang="es-ES" noProof="0"/>
              <a:t>Cuarto nivel</a:t>
            </a:r>
          </a:p>
          <a:p>
            <a:pPr lvl="4"/>
            <a:r>
              <a:rPr lang="es-ES" noProof="0"/>
              <a:t>Quinto nivel</a:t>
            </a:r>
          </a:p>
        </p:txBody>
      </p:sp>
      <p:sp>
        <p:nvSpPr>
          <p:cNvPr id="6" name="5 Marcador de pie de página"/>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eaLnBrk="1" hangingPunct="1">
              <a:defRPr sz="1200">
                <a:latin typeface="Arial" charset="0"/>
                <a:cs typeface="Arial" charset="0"/>
              </a:defRPr>
            </a:lvl1pPr>
          </a:lstStyle>
          <a:p>
            <a:pPr>
              <a:defRPr/>
            </a:pPr>
            <a:endParaRPr lang="es-ES"/>
          </a:p>
        </p:txBody>
      </p:sp>
      <p:sp>
        <p:nvSpPr>
          <p:cNvPr id="7" name="6 Marcador de número de diapositiva"/>
          <p:cNvSpPr>
            <a:spLocks noGrp="1"/>
          </p:cNvSpPr>
          <p:nvPr>
            <p:ph type="sldNum" sz="quarter" idx="5"/>
          </p:nvPr>
        </p:nvSpPr>
        <p:spPr>
          <a:xfrm>
            <a:off x="3970938" y="8829967"/>
            <a:ext cx="3037840" cy="464820"/>
          </a:xfrm>
          <a:prstGeom prst="rect">
            <a:avLst/>
          </a:prstGeom>
        </p:spPr>
        <p:txBody>
          <a:bodyPr vert="horz" wrap="square" lIns="93177" tIns="46589" rIns="93177" bIns="46589" numCol="1" anchor="b" anchorCtr="0" compatLnSpc="1">
            <a:prstTxWarp prst="textNoShape">
              <a:avLst/>
            </a:prstTxWarp>
          </a:bodyPr>
          <a:lstStyle>
            <a:lvl1pPr algn="r" eaLnBrk="1" hangingPunct="1">
              <a:defRPr sz="1200" smtClean="0">
                <a:latin typeface="Arial" pitchFamily="34" charset="0"/>
                <a:cs typeface="Arial" pitchFamily="34" charset="0"/>
              </a:defRPr>
            </a:lvl1pPr>
          </a:lstStyle>
          <a:p>
            <a:pPr>
              <a:defRPr/>
            </a:pPr>
            <a:fld id="{AAF87885-AD66-41A2-97BE-132DCB6F21A3}" type="slidenum">
              <a:rPr lang="es-ES" altLang="es-PE"/>
              <a:pPr>
                <a:defRPr/>
              </a:pPr>
              <a:t>‹Nº›</a:t>
            </a:fld>
            <a:endParaRPr lang="es-ES" altLang="es-PE"/>
          </a:p>
        </p:txBody>
      </p:sp>
    </p:spTree>
    <p:extLst>
      <p:ext uri="{BB962C8B-B14F-4D97-AF65-F5344CB8AC3E}">
        <p14:creationId xmlns:p14="http://schemas.microsoft.com/office/powerpoint/2010/main" val="4196876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Marcador de imagen de diapositiva"/>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2 Marcador de notas"/>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s-AR" altLang="es-PE">
              <a:latin typeface="Arial" panose="020B0604020202020204" pitchFamily="34" charset="0"/>
            </a:endParaRPr>
          </a:p>
        </p:txBody>
      </p:sp>
      <p:sp>
        <p:nvSpPr>
          <p:cNvPr id="11268" name="3 Marcador de número de diapositiva"/>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B8B1491-193C-48B0-9B36-D9777D60AC01}" type="slidenum">
              <a:rPr lang="es-ES" altLang="es-PE" smtClean="0">
                <a:latin typeface="Arial" panose="020B0604020202020204" pitchFamily="34" charset="0"/>
              </a:rPr>
              <a:pPr>
                <a:spcBef>
                  <a:spcPct val="0"/>
                </a:spcBef>
              </a:pPr>
              <a:t>2</a:t>
            </a:fld>
            <a:endParaRPr lang="es-ES" altLang="es-PE">
              <a:latin typeface="Arial" panose="020B0604020202020204" pitchFamily="34" charset="0"/>
            </a:endParaRPr>
          </a:p>
        </p:txBody>
      </p:sp>
    </p:spTree>
    <p:extLst>
      <p:ext uri="{BB962C8B-B14F-4D97-AF65-F5344CB8AC3E}">
        <p14:creationId xmlns:p14="http://schemas.microsoft.com/office/powerpoint/2010/main" val="2986113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1 Marcador de imagen de diapositiva"/>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2 Marcador de notas"/>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s-AR" altLang="es-PE">
              <a:latin typeface="Arial" panose="020B0604020202020204" pitchFamily="34" charset="0"/>
            </a:endParaRPr>
          </a:p>
        </p:txBody>
      </p:sp>
      <p:sp>
        <p:nvSpPr>
          <p:cNvPr id="14340" name="3 Marcador de número de diapositiva"/>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54823CD-DD5B-4A19-AC86-C565FC7197B0}" type="slidenum">
              <a:rPr lang="es-ES" altLang="es-PE" smtClean="0">
                <a:latin typeface="Arial" panose="020B0604020202020204" pitchFamily="34" charset="0"/>
              </a:rPr>
              <a:pPr>
                <a:spcBef>
                  <a:spcPct val="0"/>
                </a:spcBef>
              </a:pPr>
              <a:t>4</a:t>
            </a:fld>
            <a:endParaRPr lang="es-ES" altLang="es-PE">
              <a:latin typeface="Arial" panose="020B0604020202020204" pitchFamily="34" charset="0"/>
            </a:endParaRPr>
          </a:p>
        </p:txBody>
      </p:sp>
    </p:spTree>
    <p:extLst>
      <p:ext uri="{BB962C8B-B14F-4D97-AF65-F5344CB8AC3E}">
        <p14:creationId xmlns:p14="http://schemas.microsoft.com/office/powerpoint/2010/main" val="32127054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1 Marcador de imagen de diapositiva"/>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2 Marcador de notas"/>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s-MX" altLang="es-PE"/>
              <a:t>Se entiende como </a:t>
            </a:r>
            <a:r>
              <a:rPr lang="es-MX" altLang="es-PE" b="1"/>
              <a:t>factor de riesgo </a:t>
            </a:r>
            <a:r>
              <a:rPr lang="es-MX" altLang="es-PE"/>
              <a:t>a las circunstancias traumáticas extremas, hambre, procesos de infecciones y anemia durante la gestación, stress, violencia y ansiedad en la mujer.</a:t>
            </a:r>
          </a:p>
          <a:p>
            <a:pPr eaLnBrk="1" hangingPunct="1">
              <a:spcBef>
                <a:spcPct val="0"/>
              </a:spcBef>
            </a:pPr>
            <a:r>
              <a:rPr lang="es-PE" altLang="es-PE"/>
              <a:t>La etapa temprana de la vida en que se define, en gran medida, la capacidad de una persona para desarrollar su potencial y consolidarse, en la adultez, como ciudadano o ciudadana, saludable, responsable y productivo para sí mismo, su familia y la sociedad.</a:t>
            </a:r>
          </a:p>
          <a:p>
            <a:pPr eaLnBrk="1" hangingPunct="1">
              <a:spcBef>
                <a:spcPct val="0"/>
              </a:spcBef>
            </a:pPr>
            <a:r>
              <a:rPr lang="es-PE" altLang="es-PE"/>
              <a:t>El entorno que rodea al desarrollo del feto y la nutrición temprana dentro del útero afecta la salud en la adultez.</a:t>
            </a:r>
          </a:p>
          <a:p>
            <a:pPr eaLnBrk="1" hangingPunct="1">
              <a:spcBef>
                <a:spcPct val="0"/>
              </a:spcBef>
            </a:pPr>
            <a:endParaRPr lang="es-PE" altLang="es-PE"/>
          </a:p>
        </p:txBody>
      </p:sp>
      <p:sp>
        <p:nvSpPr>
          <p:cNvPr id="16388" name="3 Marcador de número de diapositiva"/>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EC0BC151-E961-45E9-8FF7-5D4CD6620C09}" type="slidenum">
              <a:rPr lang="es-PE" altLang="es-PE" smtClean="0">
                <a:ea typeface="MS PGothic" pitchFamily="34" charset="-128"/>
              </a:rPr>
              <a:pPr>
                <a:spcBef>
                  <a:spcPct val="0"/>
                </a:spcBef>
              </a:pPr>
              <a:t>5</a:t>
            </a:fld>
            <a:endParaRPr lang="es-PE" altLang="es-PE">
              <a:ea typeface="MS PGothic" pitchFamily="34" charset="-128"/>
            </a:endParaRPr>
          </a:p>
        </p:txBody>
      </p:sp>
    </p:spTree>
    <p:extLst>
      <p:ext uri="{BB962C8B-B14F-4D97-AF65-F5344CB8AC3E}">
        <p14:creationId xmlns:p14="http://schemas.microsoft.com/office/powerpoint/2010/main" val="4241468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1 Marcador de imagen de diapositiva"/>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2 Marcador de notas"/>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s-ES_tradnl" altLang="es-PE"/>
              <a:t>Factores de riesgo: malos tratos, cuidador con problema de salud mental, condición racial no blanca, baja educación cuidador, un solo cuidador, condición de riesgo biomédicos, la Pobreza, el cuidador adolescente, la violencia doméstica, 4 o más niños en el hogar, y el abuso de sustancias del cuidador</a:t>
            </a:r>
            <a:endParaRPr lang="es-ES" altLang="es-PE"/>
          </a:p>
          <a:p>
            <a:pPr eaLnBrk="1" hangingPunct="1">
              <a:spcBef>
                <a:spcPct val="0"/>
              </a:spcBef>
            </a:pPr>
            <a:endParaRPr lang="es-MX" altLang="es-PE"/>
          </a:p>
          <a:p>
            <a:pPr eaLnBrk="1" hangingPunct="1">
              <a:spcBef>
                <a:spcPct val="0"/>
              </a:spcBef>
            </a:pPr>
            <a:r>
              <a:rPr lang="es-MX" altLang="es-PE"/>
              <a:t>Se entiende como </a:t>
            </a:r>
            <a:r>
              <a:rPr lang="es-MX" altLang="es-PE" b="1"/>
              <a:t>factor de riesgo </a:t>
            </a:r>
            <a:r>
              <a:rPr lang="es-MX" altLang="es-PE"/>
              <a:t>a las circunstancias traumáticas extremas, hambre, procesos de infecciones y anemia durante la gestación, stress, violencia y ansiedad en la mujer.</a:t>
            </a:r>
          </a:p>
          <a:p>
            <a:pPr eaLnBrk="1" hangingPunct="1">
              <a:spcBef>
                <a:spcPct val="0"/>
              </a:spcBef>
            </a:pPr>
            <a:r>
              <a:rPr lang="es-PE" altLang="es-PE"/>
              <a:t>La etapa temprana de la vida en que se define, en gran medida, la capacidad de una persona para desarrollar su potencial y consolidarse, en la adultez, como ciudadano o ciudadana, saludable, responsable y productivo para sí mismo, su familia y la sociedad.</a:t>
            </a:r>
          </a:p>
          <a:p>
            <a:pPr eaLnBrk="1" hangingPunct="1">
              <a:spcBef>
                <a:spcPct val="0"/>
              </a:spcBef>
            </a:pPr>
            <a:r>
              <a:rPr lang="es-PE" altLang="es-PE"/>
              <a:t>El entorno que rodea al desarrollo del feto y la nutrición temprana dentro del útero afecta la salud en la adultez.</a:t>
            </a:r>
          </a:p>
          <a:p>
            <a:pPr eaLnBrk="1" hangingPunct="1">
              <a:spcBef>
                <a:spcPct val="0"/>
              </a:spcBef>
            </a:pPr>
            <a:endParaRPr lang="es-PE" altLang="es-PE"/>
          </a:p>
        </p:txBody>
      </p:sp>
      <p:sp>
        <p:nvSpPr>
          <p:cNvPr id="18436" name="3 Marcador de número de diapositiva"/>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B11B747-8C6D-4071-802B-F70D59A5BF23}" type="slidenum">
              <a:rPr lang="es-PE" altLang="es-PE" smtClean="0">
                <a:ea typeface="MS PGothic" pitchFamily="34" charset="-128"/>
              </a:rPr>
              <a:pPr>
                <a:spcBef>
                  <a:spcPct val="0"/>
                </a:spcBef>
              </a:pPr>
              <a:t>6</a:t>
            </a:fld>
            <a:endParaRPr lang="es-PE" altLang="es-PE">
              <a:ea typeface="MS PGothic" pitchFamily="34" charset="-128"/>
            </a:endParaRPr>
          </a:p>
        </p:txBody>
      </p:sp>
    </p:spTree>
    <p:extLst>
      <p:ext uri="{BB962C8B-B14F-4D97-AF65-F5344CB8AC3E}">
        <p14:creationId xmlns:p14="http://schemas.microsoft.com/office/powerpoint/2010/main" val="2236932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1 Marcador de imagen de diapositiva"/>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2 Marcador de notas"/>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s-AR" altLang="es-PE">
              <a:latin typeface="Arial" panose="020B0604020202020204" pitchFamily="34" charset="0"/>
            </a:endParaRPr>
          </a:p>
        </p:txBody>
      </p:sp>
      <p:sp>
        <p:nvSpPr>
          <p:cNvPr id="20484" name="3 Marcador de número de diapositiva"/>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575099B-8E17-42F5-B903-205E209872B0}" type="slidenum">
              <a:rPr lang="es-ES" altLang="es-PE" smtClean="0">
                <a:latin typeface="Arial" panose="020B0604020202020204" pitchFamily="34" charset="0"/>
              </a:rPr>
              <a:pPr>
                <a:spcBef>
                  <a:spcPct val="0"/>
                </a:spcBef>
              </a:pPr>
              <a:t>7</a:t>
            </a:fld>
            <a:endParaRPr lang="es-ES" altLang="es-PE">
              <a:latin typeface="Arial" panose="020B0604020202020204" pitchFamily="34" charset="0"/>
            </a:endParaRPr>
          </a:p>
        </p:txBody>
      </p:sp>
    </p:spTree>
    <p:extLst>
      <p:ext uri="{BB962C8B-B14F-4D97-AF65-F5344CB8AC3E}">
        <p14:creationId xmlns:p14="http://schemas.microsoft.com/office/powerpoint/2010/main" val="1066534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Garamond" panose="02020404030301010803" pitchFamily="18" charset="0"/>
              </a:defRPr>
            </a:lvl1pPr>
            <a:lvl2pPr marL="742950" indent="-285750">
              <a:defRPr>
                <a:solidFill>
                  <a:schemeClr val="tx1"/>
                </a:solidFill>
                <a:latin typeface="Garamond" panose="02020404030301010803" pitchFamily="18" charset="0"/>
              </a:defRPr>
            </a:lvl2pPr>
            <a:lvl3pPr marL="1143000" indent="-228600">
              <a:defRPr>
                <a:solidFill>
                  <a:schemeClr val="tx1"/>
                </a:solidFill>
                <a:latin typeface="Garamond" panose="02020404030301010803" pitchFamily="18" charset="0"/>
              </a:defRPr>
            </a:lvl3pPr>
            <a:lvl4pPr marL="1600200" indent="-228600">
              <a:defRPr>
                <a:solidFill>
                  <a:schemeClr val="tx1"/>
                </a:solidFill>
                <a:latin typeface="Garamond" panose="02020404030301010803" pitchFamily="18" charset="0"/>
              </a:defRPr>
            </a:lvl4pPr>
            <a:lvl5pPr marL="2057400" indent="-228600">
              <a:defRPr>
                <a:solidFill>
                  <a:schemeClr val="tx1"/>
                </a:solidFill>
                <a:latin typeface="Garamond" panose="02020404030301010803" pitchFamily="18" charset="0"/>
              </a:defRPr>
            </a:lvl5pPr>
            <a:lvl6pPr marL="2514600" indent="-228600" defTabSz="457200" fontAlgn="base">
              <a:spcBef>
                <a:spcPct val="0"/>
              </a:spcBef>
              <a:spcAft>
                <a:spcPct val="0"/>
              </a:spcAft>
              <a:defRPr>
                <a:solidFill>
                  <a:schemeClr val="tx1"/>
                </a:solidFill>
                <a:latin typeface="Garamond" panose="02020404030301010803" pitchFamily="18" charset="0"/>
              </a:defRPr>
            </a:lvl6pPr>
            <a:lvl7pPr marL="2971800" indent="-228600" defTabSz="457200" fontAlgn="base">
              <a:spcBef>
                <a:spcPct val="0"/>
              </a:spcBef>
              <a:spcAft>
                <a:spcPct val="0"/>
              </a:spcAft>
              <a:defRPr>
                <a:solidFill>
                  <a:schemeClr val="tx1"/>
                </a:solidFill>
                <a:latin typeface="Garamond" panose="02020404030301010803" pitchFamily="18" charset="0"/>
              </a:defRPr>
            </a:lvl7pPr>
            <a:lvl8pPr marL="3429000" indent="-228600" defTabSz="457200" fontAlgn="base">
              <a:spcBef>
                <a:spcPct val="0"/>
              </a:spcBef>
              <a:spcAft>
                <a:spcPct val="0"/>
              </a:spcAft>
              <a:defRPr>
                <a:solidFill>
                  <a:schemeClr val="tx1"/>
                </a:solidFill>
                <a:latin typeface="Garamond" panose="02020404030301010803" pitchFamily="18" charset="0"/>
              </a:defRPr>
            </a:lvl8pPr>
            <a:lvl9pPr marL="3886200" indent="-228600" defTabSz="457200" fontAlgn="base">
              <a:spcBef>
                <a:spcPct val="0"/>
              </a:spcBef>
              <a:spcAft>
                <a:spcPct val="0"/>
              </a:spcAft>
              <a:defRPr>
                <a:solidFill>
                  <a:schemeClr val="tx1"/>
                </a:solidFill>
                <a:latin typeface="Garamond" panose="02020404030301010803" pitchFamily="18" charset="0"/>
              </a:defRPr>
            </a:lvl9pPr>
          </a:lstStyle>
          <a:p>
            <a:pPr fontAlgn="base">
              <a:spcBef>
                <a:spcPct val="0"/>
              </a:spcBef>
              <a:spcAft>
                <a:spcPct val="0"/>
              </a:spcAft>
            </a:pPr>
            <a:r>
              <a:rPr lang="es-ES" altLang="es-PE">
                <a:latin typeface="Calibri" panose="020F0502020204030204" pitchFamily="34" charset="0"/>
              </a:rPr>
              <a:t>Bioquímica Aplicada a la Nutrición - Modulo No 1</a:t>
            </a:r>
          </a:p>
        </p:txBody>
      </p:sp>
      <p:sp>
        <p:nvSpPr>
          <p:cNvPr id="24579" name="Rectangle 6"/>
          <p:cNvSpPr>
            <a:spLocks noGrp="1" noChangeArrowheads="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Garamond" panose="02020404030301010803" pitchFamily="18" charset="0"/>
              </a:defRPr>
            </a:lvl1pPr>
            <a:lvl2pPr marL="742950" indent="-285750">
              <a:defRPr>
                <a:solidFill>
                  <a:schemeClr val="tx1"/>
                </a:solidFill>
                <a:latin typeface="Garamond" panose="02020404030301010803" pitchFamily="18" charset="0"/>
              </a:defRPr>
            </a:lvl2pPr>
            <a:lvl3pPr marL="1143000" indent="-228600">
              <a:defRPr>
                <a:solidFill>
                  <a:schemeClr val="tx1"/>
                </a:solidFill>
                <a:latin typeface="Garamond" panose="02020404030301010803" pitchFamily="18" charset="0"/>
              </a:defRPr>
            </a:lvl3pPr>
            <a:lvl4pPr marL="1600200" indent="-228600">
              <a:defRPr>
                <a:solidFill>
                  <a:schemeClr val="tx1"/>
                </a:solidFill>
                <a:latin typeface="Garamond" panose="02020404030301010803" pitchFamily="18" charset="0"/>
              </a:defRPr>
            </a:lvl4pPr>
            <a:lvl5pPr marL="2057400" indent="-228600">
              <a:defRPr>
                <a:solidFill>
                  <a:schemeClr val="tx1"/>
                </a:solidFill>
                <a:latin typeface="Garamond" panose="02020404030301010803" pitchFamily="18" charset="0"/>
              </a:defRPr>
            </a:lvl5pPr>
            <a:lvl6pPr marL="2514600" indent="-228600" defTabSz="457200" fontAlgn="base">
              <a:spcBef>
                <a:spcPct val="0"/>
              </a:spcBef>
              <a:spcAft>
                <a:spcPct val="0"/>
              </a:spcAft>
              <a:defRPr>
                <a:solidFill>
                  <a:schemeClr val="tx1"/>
                </a:solidFill>
                <a:latin typeface="Garamond" panose="02020404030301010803" pitchFamily="18" charset="0"/>
              </a:defRPr>
            </a:lvl6pPr>
            <a:lvl7pPr marL="2971800" indent="-228600" defTabSz="457200" fontAlgn="base">
              <a:spcBef>
                <a:spcPct val="0"/>
              </a:spcBef>
              <a:spcAft>
                <a:spcPct val="0"/>
              </a:spcAft>
              <a:defRPr>
                <a:solidFill>
                  <a:schemeClr val="tx1"/>
                </a:solidFill>
                <a:latin typeface="Garamond" panose="02020404030301010803" pitchFamily="18" charset="0"/>
              </a:defRPr>
            </a:lvl7pPr>
            <a:lvl8pPr marL="3429000" indent="-228600" defTabSz="457200" fontAlgn="base">
              <a:spcBef>
                <a:spcPct val="0"/>
              </a:spcBef>
              <a:spcAft>
                <a:spcPct val="0"/>
              </a:spcAft>
              <a:defRPr>
                <a:solidFill>
                  <a:schemeClr val="tx1"/>
                </a:solidFill>
                <a:latin typeface="Garamond" panose="02020404030301010803" pitchFamily="18" charset="0"/>
              </a:defRPr>
            </a:lvl8pPr>
            <a:lvl9pPr marL="3886200" indent="-228600" defTabSz="457200" fontAlgn="base">
              <a:spcBef>
                <a:spcPct val="0"/>
              </a:spcBef>
              <a:spcAft>
                <a:spcPct val="0"/>
              </a:spcAft>
              <a:defRPr>
                <a:solidFill>
                  <a:schemeClr val="tx1"/>
                </a:solidFill>
                <a:latin typeface="Garamond" panose="02020404030301010803" pitchFamily="18" charset="0"/>
              </a:defRPr>
            </a:lvl9pPr>
          </a:lstStyle>
          <a:p>
            <a:pPr fontAlgn="base">
              <a:spcBef>
                <a:spcPct val="0"/>
              </a:spcBef>
              <a:spcAft>
                <a:spcPct val="0"/>
              </a:spcAft>
            </a:pPr>
            <a:r>
              <a:rPr lang="es-ES" altLang="es-PE">
                <a:latin typeface="Calibri" panose="020F0502020204030204" pitchFamily="34" charset="0"/>
              </a:rPr>
              <a:t>Oficina de Capacitación Contínua</a:t>
            </a:r>
          </a:p>
        </p:txBody>
      </p:sp>
      <p:sp>
        <p:nvSpPr>
          <p:cNvPr id="2458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defRPr>
            </a:lvl9pPr>
          </a:lstStyle>
          <a:p>
            <a:pPr fontAlgn="base">
              <a:spcBef>
                <a:spcPct val="0"/>
              </a:spcBef>
              <a:spcAft>
                <a:spcPct val="0"/>
              </a:spcAft>
            </a:pPr>
            <a:fld id="{5078E3D2-6CC0-4C50-B00A-99E8A2C428B7}" type="slidenum">
              <a:rPr lang="es-ES" altLang="es-PE" smtClean="0"/>
              <a:pPr fontAlgn="base">
                <a:spcBef>
                  <a:spcPct val="0"/>
                </a:spcBef>
                <a:spcAft>
                  <a:spcPct val="0"/>
                </a:spcAft>
              </a:pPr>
              <a:t>8</a:t>
            </a:fld>
            <a:endParaRPr lang="es-ES" altLang="es-PE"/>
          </a:p>
        </p:txBody>
      </p:sp>
      <p:sp>
        <p:nvSpPr>
          <p:cNvPr id="2458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8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s-PE" altLang="es-PE"/>
          </a:p>
        </p:txBody>
      </p:sp>
    </p:spTree>
    <p:extLst>
      <p:ext uri="{BB962C8B-B14F-4D97-AF65-F5344CB8AC3E}">
        <p14:creationId xmlns:p14="http://schemas.microsoft.com/office/powerpoint/2010/main" val="41871104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Marcador de imagen de diapositiva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Marcador de nota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s-PE" altLang="es-PE" smtClean="0"/>
          </a:p>
        </p:txBody>
      </p:sp>
      <p:sp>
        <p:nvSpPr>
          <p:cNvPr id="34820" name="Marcador de número de diapositiva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5EF93584-1D27-45CC-B77D-A886FF1D54A1}" type="slidenum">
              <a:rPr lang="es-PE" altLang="es-PE">
                <a:latin typeface="Calibri" panose="020F0502020204030204" pitchFamily="34" charset="0"/>
              </a:rPr>
              <a:pPr/>
              <a:t>13</a:t>
            </a:fld>
            <a:endParaRPr lang="es-PE" altLang="es-PE">
              <a:latin typeface="Calibri" panose="020F0502020204030204" pitchFamily="34" charset="0"/>
            </a:endParaRPr>
          </a:p>
        </p:txBody>
      </p:sp>
    </p:spTree>
    <p:extLst>
      <p:ext uri="{BB962C8B-B14F-4D97-AF65-F5344CB8AC3E}">
        <p14:creationId xmlns:p14="http://schemas.microsoft.com/office/powerpoint/2010/main" val="14313337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10"/>
          </p:nvPr>
        </p:nvSpPr>
        <p:spPr/>
        <p:txBody>
          <a:bodyPr/>
          <a:lstStyle/>
          <a:p>
            <a:pPr>
              <a:defRPr/>
            </a:pPr>
            <a:fld id="{AAF87885-AD66-41A2-97BE-132DCB6F21A3}" type="slidenum">
              <a:rPr lang="es-ES" altLang="es-PE" smtClean="0"/>
              <a:pPr>
                <a:defRPr/>
              </a:pPr>
              <a:t>38</a:t>
            </a:fld>
            <a:endParaRPr lang="es-ES" altLang="es-PE"/>
          </a:p>
        </p:txBody>
      </p:sp>
    </p:spTree>
    <p:extLst>
      <p:ext uri="{BB962C8B-B14F-4D97-AF65-F5344CB8AC3E}">
        <p14:creationId xmlns:p14="http://schemas.microsoft.com/office/powerpoint/2010/main" val="35465208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8466" y="-8468"/>
            <a:ext cx="9171316" cy="6874935"/>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p>
            <a:pPr>
              <a:defRPr/>
            </a:pPr>
            <a:fld id="{AD24FF80-64F0-456B-85D8-F7F9EA2BE297}" type="datetimeFigureOut">
              <a:rPr lang="es-PE" smtClean="0"/>
              <a:pPr>
                <a:defRPr/>
              </a:pPr>
              <a:t>27/10/2016</a:t>
            </a:fld>
            <a:endParaRPr lang="es-PE"/>
          </a:p>
        </p:txBody>
      </p:sp>
      <p:sp>
        <p:nvSpPr>
          <p:cNvPr id="5" name="Footer Placeholder 4"/>
          <p:cNvSpPr>
            <a:spLocks noGrp="1"/>
          </p:cNvSpPr>
          <p:nvPr>
            <p:ph type="ftr" sz="quarter" idx="11"/>
          </p:nvPr>
        </p:nvSpPr>
        <p:spPr/>
        <p:txBody>
          <a:bodyPr/>
          <a:lstStyle/>
          <a:p>
            <a:pPr>
              <a:defRPr/>
            </a:pPr>
            <a:endParaRPr lang="es-PE"/>
          </a:p>
        </p:txBody>
      </p:sp>
      <p:sp>
        <p:nvSpPr>
          <p:cNvPr id="6" name="Slide Number Placeholder 5"/>
          <p:cNvSpPr>
            <a:spLocks noGrp="1"/>
          </p:cNvSpPr>
          <p:nvPr>
            <p:ph type="sldNum" sz="quarter" idx="12"/>
          </p:nvPr>
        </p:nvSpPr>
        <p:spPr/>
        <p:txBody>
          <a:bodyPr/>
          <a:lstStyle/>
          <a:p>
            <a:pPr>
              <a:defRPr/>
            </a:pPr>
            <a:fld id="{ECD58081-D6B8-40AD-8FA8-2C6E21B07EA8}" type="slidenum">
              <a:rPr lang="es-PE" altLang="es-PE" smtClean="0"/>
              <a:pPr>
                <a:defRPr/>
              </a:pPr>
              <a:t>‹Nº›</a:t>
            </a:fld>
            <a:endParaRPr lang="es-PE" altLang="es-PE"/>
          </a:p>
        </p:txBody>
      </p:sp>
    </p:spTree>
    <p:extLst>
      <p:ext uri="{BB962C8B-B14F-4D97-AF65-F5344CB8AC3E}">
        <p14:creationId xmlns:p14="http://schemas.microsoft.com/office/powerpoint/2010/main" val="3019766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pPr>
              <a:defRPr/>
            </a:pPr>
            <a:fld id="{E3E0F230-7C4D-41C3-9E51-DA54BE7F5226}" type="datetimeFigureOut">
              <a:rPr lang="en-US" smtClean="0"/>
              <a:pPr>
                <a:defRPr/>
              </a:pPr>
              <a:t>10/27/2016</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51F82FD-9776-4DD1-AE27-1125D5B902A0}" type="slidenum">
              <a:rPr lang="en-US" altLang="es-PE" smtClean="0"/>
              <a:pPr>
                <a:defRPr/>
              </a:pPr>
              <a:t>‹Nº›</a:t>
            </a:fld>
            <a:endParaRPr lang="en-US" altLang="es-PE"/>
          </a:p>
        </p:txBody>
      </p:sp>
    </p:spTree>
    <p:extLst>
      <p:ext uri="{BB962C8B-B14F-4D97-AF65-F5344CB8AC3E}">
        <p14:creationId xmlns:p14="http://schemas.microsoft.com/office/powerpoint/2010/main" val="3260849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el estilo de texto del patrón</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pPr>
              <a:defRPr/>
            </a:pPr>
            <a:fld id="{E3E0F230-7C4D-41C3-9E51-DA54BE7F5226}" type="datetimeFigureOut">
              <a:rPr lang="en-US" smtClean="0"/>
              <a:pPr>
                <a:defRPr/>
              </a:pPr>
              <a:t>10/27/2016</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51F82FD-9776-4DD1-AE27-1125D5B902A0}" type="slidenum">
              <a:rPr lang="en-US" altLang="es-PE" smtClean="0"/>
              <a:pPr>
                <a:defRPr/>
              </a:pPr>
              <a:t>‹Nº›</a:t>
            </a:fld>
            <a:endParaRPr lang="en-US" altLang="es-PE"/>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3653237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pPr>
              <a:defRPr/>
            </a:pPr>
            <a:fld id="{E3E0F230-7C4D-41C3-9E51-DA54BE7F5226}" type="datetimeFigureOut">
              <a:rPr lang="en-US" smtClean="0"/>
              <a:pPr>
                <a:defRPr/>
              </a:pPr>
              <a:t>10/27/2016</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51F82FD-9776-4DD1-AE27-1125D5B902A0}" type="slidenum">
              <a:rPr lang="en-US" altLang="es-PE" smtClean="0"/>
              <a:pPr>
                <a:defRPr/>
              </a:pPr>
              <a:t>‹Nº›</a:t>
            </a:fld>
            <a:endParaRPr lang="en-US" altLang="es-PE"/>
          </a:p>
        </p:txBody>
      </p:sp>
    </p:spTree>
    <p:extLst>
      <p:ext uri="{BB962C8B-B14F-4D97-AF65-F5344CB8AC3E}">
        <p14:creationId xmlns:p14="http://schemas.microsoft.com/office/powerpoint/2010/main" val="3406319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el estilo de texto del patrón</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pPr>
              <a:defRPr/>
            </a:pPr>
            <a:fld id="{E3E0F230-7C4D-41C3-9E51-DA54BE7F5226}" type="datetimeFigureOut">
              <a:rPr lang="en-US" smtClean="0"/>
              <a:pPr>
                <a:defRPr/>
              </a:pPr>
              <a:t>10/27/2016</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51F82FD-9776-4DD1-AE27-1125D5B902A0}" type="slidenum">
              <a:rPr lang="en-US" altLang="es-PE" smtClean="0"/>
              <a:pPr>
                <a:defRPr/>
              </a:pPr>
              <a:t>‹Nº›</a:t>
            </a:fld>
            <a:endParaRPr lang="en-US" altLang="es-PE"/>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098535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Editar el estilo de texto del patrón</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pPr>
              <a:defRPr/>
            </a:pPr>
            <a:fld id="{E3E0F230-7C4D-41C3-9E51-DA54BE7F5226}" type="datetimeFigureOut">
              <a:rPr lang="en-US" smtClean="0"/>
              <a:pPr>
                <a:defRPr/>
              </a:pPr>
              <a:t>10/27/2016</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51F82FD-9776-4DD1-AE27-1125D5B902A0}" type="slidenum">
              <a:rPr lang="en-US" altLang="es-PE" smtClean="0"/>
              <a:pPr>
                <a:defRPr/>
              </a:pPr>
              <a:t>‹Nº›</a:t>
            </a:fld>
            <a:endParaRPr lang="en-US" altLang="es-PE"/>
          </a:p>
        </p:txBody>
      </p:sp>
    </p:spTree>
    <p:extLst>
      <p:ext uri="{BB962C8B-B14F-4D97-AF65-F5344CB8AC3E}">
        <p14:creationId xmlns:p14="http://schemas.microsoft.com/office/powerpoint/2010/main" val="20201925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a:defRPr/>
            </a:pPr>
            <a:fld id="{88DDF2B7-8B6C-4C7B-A23F-F4BAE9E2DD48}" type="datetimeFigureOut">
              <a:rPr lang="es-PE" smtClean="0"/>
              <a:pPr>
                <a:defRPr/>
              </a:pPr>
              <a:t>27/10/2016</a:t>
            </a:fld>
            <a:endParaRPr lang="es-PE"/>
          </a:p>
        </p:txBody>
      </p:sp>
      <p:sp>
        <p:nvSpPr>
          <p:cNvPr id="5" name="Footer Placeholder 4"/>
          <p:cNvSpPr>
            <a:spLocks noGrp="1"/>
          </p:cNvSpPr>
          <p:nvPr>
            <p:ph type="ftr" sz="quarter" idx="11"/>
          </p:nvPr>
        </p:nvSpPr>
        <p:spPr/>
        <p:txBody>
          <a:bodyPr/>
          <a:lstStyle/>
          <a:p>
            <a:pPr>
              <a:defRPr/>
            </a:pPr>
            <a:endParaRPr lang="es-PE"/>
          </a:p>
        </p:txBody>
      </p:sp>
      <p:sp>
        <p:nvSpPr>
          <p:cNvPr id="6" name="Slide Number Placeholder 5"/>
          <p:cNvSpPr>
            <a:spLocks noGrp="1"/>
          </p:cNvSpPr>
          <p:nvPr>
            <p:ph type="sldNum" sz="quarter" idx="12"/>
          </p:nvPr>
        </p:nvSpPr>
        <p:spPr/>
        <p:txBody>
          <a:bodyPr/>
          <a:lstStyle/>
          <a:p>
            <a:pPr>
              <a:defRPr/>
            </a:pPr>
            <a:fld id="{4E4CC3CD-9D6B-46CB-83FD-41692BA5FDAC}" type="slidenum">
              <a:rPr lang="es-PE" altLang="es-PE" smtClean="0"/>
              <a:pPr>
                <a:defRPr/>
              </a:pPr>
              <a:t>‹Nº›</a:t>
            </a:fld>
            <a:endParaRPr lang="es-PE" altLang="es-PE"/>
          </a:p>
        </p:txBody>
      </p:sp>
    </p:spTree>
    <p:extLst>
      <p:ext uri="{BB962C8B-B14F-4D97-AF65-F5344CB8AC3E}">
        <p14:creationId xmlns:p14="http://schemas.microsoft.com/office/powerpoint/2010/main" val="5368201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a:defRPr/>
            </a:pPr>
            <a:fld id="{7BB31A37-D0AE-4AEE-9148-F3FC91FECED3}" type="datetimeFigureOut">
              <a:rPr lang="es-PE" smtClean="0"/>
              <a:pPr>
                <a:defRPr/>
              </a:pPr>
              <a:t>27/10/2016</a:t>
            </a:fld>
            <a:endParaRPr lang="es-PE"/>
          </a:p>
        </p:txBody>
      </p:sp>
      <p:sp>
        <p:nvSpPr>
          <p:cNvPr id="5" name="Footer Placeholder 4"/>
          <p:cNvSpPr>
            <a:spLocks noGrp="1"/>
          </p:cNvSpPr>
          <p:nvPr>
            <p:ph type="ftr" sz="quarter" idx="11"/>
          </p:nvPr>
        </p:nvSpPr>
        <p:spPr/>
        <p:txBody>
          <a:bodyPr/>
          <a:lstStyle/>
          <a:p>
            <a:pPr>
              <a:defRPr/>
            </a:pPr>
            <a:endParaRPr lang="es-PE"/>
          </a:p>
        </p:txBody>
      </p:sp>
      <p:sp>
        <p:nvSpPr>
          <p:cNvPr id="6" name="Slide Number Placeholder 5"/>
          <p:cNvSpPr>
            <a:spLocks noGrp="1"/>
          </p:cNvSpPr>
          <p:nvPr>
            <p:ph type="sldNum" sz="quarter" idx="12"/>
          </p:nvPr>
        </p:nvSpPr>
        <p:spPr/>
        <p:txBody>
          <a:bodyPr/>
          <a:lstStyle/>
          <a:p>
            <a:pPr>
              <a:defRPr/>
            </a:pPr>
            <a:fld id="{C882F5A8-E230-4CBB-8028-B54FF7B1E317}" type="slidenum">
              <a:rPr lang="es-PE" altLang="es-PE" smtClean="0"/>
              <a:pPr>
                <a:defRPr/>
              </a:pPr>
              <a:t>‹Nº›</a:t>
            </a:fld>
            <a:endParaRPr lang="es-PE" altLang="es-PE"/>
          </a:p>
        </p:txBody>
      </p:sp>
    </p:spTree>
    <p:extLst>
      <p:ext uri="{BB962C8B-B14F-4D97-AF65-F5344CB8AC3E}">
        <p14:creationId xmlns:p14="http://schemas.microsoft.com/office/powerpoint/2010/main" val="35426529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AndObj">
  <p:cSld name="Título, texto y objetos">
    <p:spTree>
      <p:nvGrpSpPr>
        <p:cNvPr id="1" name=""/>
        <p:cNvGrpSpPr/>
        <p:nvPr/>
      </p:nvGrpSpPr>
      <p:grpSpPr>
        <a:xfrm>
          <a:off x="0" y="0"/>
          <a:ext cx="0" cy="0"/>
          <a:chOff x="0" y="0"/>
          <a:chExt cx="0" cy="0"/>
        </a:xfrm>
      </p:grpSpPr>
      <p:sp>
        <p:nvSpPr>
          <p:cNvPr id="2" name="1 Título"/>
          <p:cNvSpPr>
            <a:spLocks noGrp="1"/>
          </p:cNvSpPr>
          <p:nvPr>
            <p:ph type="title"/>
          </p:nvPr>
        </p:nvSpPr>
        <p:spPr>
          <a:xfrm>
            <a:off x="1370135" y="333375"/>
            <a:ext cx="7313734" cy="719138"/>
          </a:xfrm>
        </p:spPr>
        <p:txBody>
          <a:bodyPr/>
          <a:lstStyle/>
          <a:p>
            <a:r>
              <a:rPr lang="es-ES"/>
              <a:t>Haga clic para modificar el estilo de título del patrón</a:t>
            </a:r>
            <a:endParaRPr lang="es-PE"/>
          </a:p>
        </p:txBody>
      </p:sp>
      <p:sp>
        <p:nvSpPr>
          <p:cNvPr id="3" name="2 Marcador de texto"/>
          <p:cNvSpPr>
            <a:spLocks noGrp="1"/>
          </p:cNvSpPr>
          <p:nvPr>
            <p:ph type="body" sz="half" idx="1"/>
          </p:nvPr>
        </p:nvSpPr>
        <p:spPr>
          <a:xfrm>
            <a:off x="1370135" y="1827213"/>
            <a:ext cx="3585796" cy="4114800"/>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3 Marcador de contenido"/>
          <p:cNvSpPr>
            <a:spLocks noGrp="1"/>
          </p:cNvSpPr>
          <p:nvPr>
            <p:ph sz="half" idx="2"/>
          </p:nvPr>
        </p:nvSpPr>
        <p:spPr>
          <a:xfrm>
            <a:off x="5096607" y="1827213"/>
            <a:ext cx="3587262" cy="4114800"/>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Rectangle 8"/>
          <p:cNvSpPr>
            <a:spLocks noGrp="1" noChangeArrowheads="1"/>
          </p:cNvSpPr>
          <p:nvPr>
            <p:ph type="dt" sz="half" idx="10"/>
          </p:nvPr>
        </p:nvSpPr>
        <p:spPr/>
        <p:txBody>
          <a:bodyPr/>
          <a:lstStyle>
            <a:lvl1pPr>
              <a:defRPr/>
            </a:lvl1pPr>
          </a:lstStyle>
          <a:p>
            <a:pPr>
              <a:defRPr/>
            </a:pPr>
            <a:endParaRPr lang="en-US"/>
          </a:p>
        </p:txBody>
      </p:sp>
      <p:sp>
        <p:nvSpPr>
          <p:cNvPr id="6" name="Rectangle 9"/>
          <p:cNvSpPr>
            <a:spLocks noGrp="1" noChangeArrowheads="1"/>
          </p:cNvSpPr>
          <p:nvPr>
            <p:ph type="ftr" sz="quarter" idx="11"/>
          </p:nvPr>
        </p:nvSpPr>
        <p:spPr/>
        <p:txBody>
          <a:bodyPr/>
          <a:lstStyle>
            <a:lvl1pPr>
              <a:defRPr/>
            </a:lvl1pPr>
          </a:lstStyle>
          <a:p>
            <a:pPr>
              <a:defRPr/>
            </a:pPr>
            <a:endParaRPr lang="en-US"/>
          </a:p>
        </p:txBody>
      </p:sp>
      <p:sp>
        <p:nvSpPr>
          <p:cNvPr id="7" name="Rectangle 10"/>
          <p:cNvSpPr>
            <a:spLocks noGrp="1" noChangeArrowheads="1"/>
          </p:cNvSpPr>
          <p:nvPr>
            <p:ph type="sldNum" sz="quarter" idx="12"/>
          </p:nvPr>
        </p:nvSpPr>
        <p:spPr/>
        <p:txBody>
          <a:bodyPr/>
          <a:lstStyle>
            <a:lvl1pPr>
              <a:defRPr/>
            </a:lvl1pPr>
          </a:lstStyle>
          <a:p>
            <a:pPr>
              <a:defRPr/>
            </a:pPr>
            <a:fld id="{055FDFC9-46FE-4502-8658-FC845CD77EDE}" type="slidenum">
              <a:rPr lang="en-US" altLang="es-PE"/>
              <a:pPr>
                <a:defRPr/>
              </a:pPr>
              <a:t>‹Nº›</a:t>
            </a:fld>
            <a:endParaRPr lang="en-US" altLang="es-PE"/>
          </a:p>
        </p:txBody>
      </p:sp>
    </p:spTree>
    <p:extLst>
      <p:ext uri="{BB962C8B-B14F-4D97-AF65-F5344CB8AC3E}">
        <p14:creationId xmlns:p14="http://schemas.microsoft.com/office/powerpoint/2010/main" val="30932519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bl">
  <p:cSld name="Título y tabla">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7813"/>
            <a:ext cx="8229600" cy="1139825"/>
          </a:xfrm>
        </p:spPr>
        <p:txBody>
          <a:bodyPr/>
          <a:lstStyle/>
          <a:p>
            <a:r>
              <a:rPr lang="es-ES" smtClean="0"/>
              <a:t>Haga clic para modificar el estilo de título del patrón</a:t>
            </a:r>
            <a:endParaRPr lang="es-PE"/>
          </a:p>
        </p:txBody>
      </p:sp>
      <p:sp>
        <p:nvSpPr>
          <p:cNvPr id="3" name="2 Marcador de tabla"/>
          <p:cNvSpPr>
            <a:spLocks noGrp="1"/>
          </p:cNvSpPr>
          <p:nvPr>
            <p:ph type="tbl" idx="1"/>
          </p:nvPr>
        </p:nvSpPr>
        <p:spPr>
          <a:xfrm>
            <a:off x="457200" y="1600200"/>
            <a:ext cx="8229600" cy="4530725"/>
          </a:xfrm>
        </p:spPr>
        <p:txBody>
          <a:bodyPr/>
          <a:lstStyle/>
          <a:p>
            <a:pPr lvl="0"/>
            <a:endParaRPr lang="es-PE" noProof="0" smtClean="0"/>
          </a:p>
        </p:txBody>
      </p:sp>
      <p:sp>
        <p:nvSpPr>
          <p:cNvPr id="4" name="Rectangle 26"/>
          <p:cNvSpPr>
            <a:spLocks noGrp="1" noChangeArrowheads="1"/>
          </p:cNvSpPr>
          <p:nvPr>
            <p:ph type="ftr" sz="quarter" idx="10"/>
          </p:nvPr>
        </p:nvSpPr>
        <p:spPr/>
        <p:txBody>
          <a:bodyPr/>
          <a:lstStyle>
            <a:lvl1pPr>
              <a:defRPr/>
            </a:lvl1pPr>
          </a:lstStyle>
          <a:p>
            <a:pPr>
              <a:defRPr/>
            </a:pPr>
            <a:endParaRPr lang="es-PE"/>
          </a:p>
        </p:txBody>
      </p:sp>
      <p:sp>
        <p:nvSpPr>
          <p:cNvPr id="5" name="Rectangle 27"/>
          <p:cNvSpPr>
            <a:spLocks noGrp="1" noChangeArrowheads="1"/>
          </p:cNvSpPr>
          <p:nvPr>
            <p:ph type="sldNum" sz="quarter" idx="11"/>
          </p:nvPr>
        </p:nvSpPr>
        <p:spPr/>
        <p:txBody>
          <a:bodyPr/>
          <a:lstStyle>
            <a:lvl1pPr>
              <a:defRPr/>
            </a:lvl1pPr>
          </a:lstStyle>
          <a:p>
            <a:pPr>
              <a:defRPr/>
            </a:pPr>
            <a:fld id="{5F25391C-2125-42AE-AE07-28E6924E18C3}" type="slidenum">
              <a:rPr lang="es-PE" altLang="es-PE"/>
              <a:pPr>
                <a:defRPr/>
              </a:pPr>
              <a:t>‹Nº›</a:t>
            </a:fld>
            <a:endParaRPr lang="es-PE" altLang="es-PE"/>
          </a:p>
        </p:txBody>
      </p:sp>
      <p:sp>
        <p:nvSpPr>
          <p:cNvPr id="6" name="Rectangle 28"/>
          <p:cNvSpPr>
            <a:spLocks noGrp="1" noChangeArrowheads="1"/>
          </p:cNvSpPr>
          <p:nvPr>
            <p:ph type="dt" sz="half" idx="12"/>
          </p:nvPr>
        </p:nvSpPr>
        <p:spPr/>
        <p:txBody>
          <a:bodyPr/>
          <a:lstStyle>
            <a:lvl1pPr>
              <a:defRPr/>
            </a:lvl1pPr>
          </a:lstStyle>
          <a:p>
            <a:pPr>
              <a:defRPr/>
            </a:pPr>
            <a:endParaRPr lang="es-PE"/>
          </a:p>
        </p:txBody>
      </p:sp>
    </p:spTree>
    <p:extLst>
      <p:ext uri="{BB962C8B-B14F-4D97-AF65-F5344CB8AC3E}">
        <p14:creationId xmlns:p14="http://schemas.microsoft.com/office/powerpoint/2010/main" val="36599122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a:defRPr/>
            </a:pPr>
            <a:fld id="{E3B58D7B-1E12-41CE-84E1-8C8A63CB26CC}" type="datetimeFigureOut">
              <a:rPr lang="es-PE" smtClean="0"/>
              <a:pPr>
                <a:defRPr/>
              </a:pPr>
              <a:t>27/10/2016</a:t>
            </a:fld>
            <a:endParaRPr lang="es-PE"/>
          </a:p>
        </p:txBody>
      </p:sp>
      <p:sp>
        <p:nvSpPr>
          <p:cNvPr id="5" name="Footer Placeholder 4"/>
          <p:cNvSpPr>
            <a:spLocks noGrp="1"/>
          </p:cNvSpPr>
          <p:nvPr>
            <p:ph type="ftr" sz="quarter" idx="11"/>
          </p:nvPr>
        </p:nvSpPr>
        <p:spPr/>
        <p:txBody>
          <a:bodyPr/>
          <a:lstStyle/>
          <a:p>
            <a:pPr>
              <a:defRPr/>
            </a:pPr>
            <a:endParaRPr lang="es-PE"/>
          </a:p>
        </p:txBody>
      </p:sp>
      <p:sp>
        <p:nvSpPr>
          <p:cNvPr id="6" name="Slide Number Placeholder 5"/>
          <p:cNvSpPr>
            <a:spLocks noGrp="1"/>
          </p:cNvSpPr>
          <p:nvPr>
            <p:ph type="sldNum" sz="quarter" idx="12"/>
          </p:nvPr>
        </p:nvSpPr>
        <p:spPr/>
        <p:txBody>
          <a:bodyPr/>
          <a:lstStyle/>
          <a:p>
            <a:pPr>
              <a:defRPr/>
            </a:pPr>
            <a:fld id="{046577CE-9DF5-49F0-B2DF-38436D69E3A7}" type="slidenum">
              <a:rPr lang="es-PE" altLang="es-PE" smtClean="0"/>
              <a:pPr>
                <a:defRPr/>
              </a:pPr>
              <a:t>‹Nº›</a:t>
            </a:fld>
            <a:endParaRPr lang="es-PE" altLang="es-PE"/>
          </a:p>
        </p:txBody>
      </p:sp>
    </p:spTree>
    <p:extLst>
      <p:ext uri="{BB962C8B-B14F-4D97-AF65-F5344CB8AC3E}">
        <p14:creationId xmlns:p14="http://schemas.microsoft.com/office/powerpoint/2010/main" val="1074732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pPr>
              <a:defRPr/>
            </a:pPr>
            <a:fld id="{5825D43E-03A2-44A6-9339-ADA64C378F9C}" type="datetimeFigureOut">
              <a:rPr lang="es-PE" smtClean="0"/>
              <a:pPr>
                <a:defRPr/>
              </a:pPr>
              <a:t>27/10/2016</a:t>
            </a:fld>
            <a:endParaRPr lang="es-PE"/>
          </a:p>
        </p:txBody>
      </p:sp>
      <p:sp>
        <p:nvSpPr>
          <p:cNvPr id="5" name="Footer Placeholder 4"/>
          <p:cNvSpPr>
            <a:spLocks noGrp="1"/>
          </p:cNvSpPr>
          <p:nvPr>
            <p:ph type="ftr" sz="quarter" idx="11"/>
          </p:nvPr>
        </p:nvSpPr>
        <p:spPr/>
        <p:txBody>
          <a:bodyPr/>
          <a:lstStyle/>
          <a:p>
            <a:pPr>
              <a:defRPr/>
            </a:pPr>
            <a:endParaRPr lang="es-PE"/>
          </a:p>
        </p:txBody>
      </p:sp>
      <p:sp>
        <p:nvSpPr>
          <p:cNvPr id="6" name="Slide Number Placeholder 5"/>
          <p:cNvSpPr>
            <a:spLocks noGrp="1"/>
          </p:cNvSpPr>
          <p:nvPr>
            <p:ph type="sldNum" sz="quarter" idx="12"/>
          </p:nvPr>
        </p:nvSpPr>
        <p:spPr/>
        <p:txBody>
          <a:bodyPr/>
          <a:lstStyle/>
          <a:p>
            <a:pPr>
              <a:defRPr/>
            </a:pPr>
            <a:fld id="{AFAE7491-3CDE-42E1-AB6B-345779BD8DC1}" type="slidenum">
              <a:rPr lang="es-PE" altLang="es-PE" smtClean="0"/>
              <a:pPr>
                <a:defRPr/>
              </a:pPr>
              <a:t>‹Nº›</a:t>
            </a:fld>
            <a:endParaRPr lang="es-PE" altLang="es-PE"/>
          </a:p>
        </p:txBody>
      </p:sp>
    </p:spTree>
    <p:extLst>
      <p:ext uri="{BB962C8B-B14F-4D97-AF65-F5344CB8AC3E}">
        <p14:creationId xmlns:p14="http://schemas.microsoft.com/office/powerpoint/2010/main" val="21959057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pPr>
              <a:defRPr/>
            </a:pPr>
            <a:fld id="{B30868C6-D396-4CEF-8A01-B96F107C5070}" type="datetimeFigureOut">
              <a:rPr lang="es-PE" smtClean="0"/>
              <a:pPr>
                <a:defRPr/>
              </a:pPr>
              <a:t>27/10/2016</a:t>
            </a:fld>
            <a:endParaRPr lang="es-PE"/>
          </a:p>
        </p:txBody>
      </p:sp>
      <p:sp>
        <p:nvSpPr>
          <p:cNvPr id="6" name="Footer Placeholder 5"/>
          <p:cNvSpPr>
            <a:spLocks noGrp="1"/>
          </p:cNvSpPr>
          <p:nvPr>
            <p:ph type="ftr" sz="quarter" idx="11"/>
          </p:nvPr>
        </p:nvSpPr>
        <p:spPr/>
        <p:txBody>
          <a:bodyPr/>
          <a:lstStyle/>
          <a:p>
            <a:pPr>
              <a:defRPr/>
            </a:pPr>
            <a:endParaRPr lang="es-PE"/>
          </a:p>
        </p:txBody>
      </p:sp>
      <p:sp>
        <p:nvSpPr>
          <p:cNvPr id="7" name="Slide Number Placeholder 6"/>
          <p:cNvSpPr>
            <a:spLocks noGrp="1"/>
          </p:cNvSpPr>
          <p:nvPr>
            <p:ph type="sldNum" sz="quarter" idx="12"/>
          </p:nvPr>
        </p:nvSpPr>
        <p:spPr/>
        <p:txBody>
          <a:bodyPr/>
          <a:lstStyle/>
          <a:p>
            <a:pPr>
              <a:defRPr/>
            </a:pPr>
            <a:fld id="{C9E2C8A3-BFD0-42C1-8BBF-F0144C7C5975}" type="slidenum">
              <a:rPr lang="es-PE" altLang="es-PE" smtClean="0"/>
              <a:pPr>
                <a:defRPr/>
              </a:pPr>
              <a:t>‹Nº›</a:t>
            </a:fld>
            <a:endParaRPr lang="es-PE" altLang="es-PE"/>
          </a:p>
        </p:txBody>
      </p:sp>
    </p:spTree>
    <p:extLst>
      <p:ext uri="{BB962C8B-B14F-4D97-AF65-F5344CB8AC3E}">
        <p14:creationId xmlns:p14="http://schemas.microsoft.com/office/powerpoint/2010/main" val="416466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pPr>
              <a:defRPr/>
            </a:pPr>
            <a:fld id="{B44E3FCA-88BF-4DF0-AF2F-6C8E859E6927}" type="datetimeFigureOut">
              <a:rPr lang="es-PE" smtClean="0"/>
              <a:pPr>
                <a:defRPr/>
              </a:pPr>
              <a:t>27/10/2016</a:t>
            </a:fld>
            <a:endParaRPr lang="es-PE"/>
          </a:p>
        </p:txBody>
      </p:sp>
      <p:sp>
        <p:nvSpPr>
          <p:cNvPr id="8" name="Footer Placeholder 7"/>
          <p:cNvSpPr>
            <a:spLocks noGrp="1"/>
          </p:cNvSpPr>
          <p:nvPr>
            <p:ph type="ftr" sz="quarter" idx="11"/>
          </p:nvPr>
        </p:nvSpPr>
        <p:spPr/>
        <p:txBody>
          <a:bodyPr/>
          <a:lstStyle/>
          <a:p>
            <a:pPr>
              <a:defRPr/>
            </a:pPr>
            <a:endParaRPr lang="es-PE"/>
          </a:p>
        </p:txBody>
      </p:sp>
      <p:sp>
        <p:nvSpPr>
          <p:cNvPr id="9" name="Slide Number Placeholder 8"/>
          <p:cNvSpPr>
            <a:spLocks noGrp="1"/>
          </p:cNvSpPr>
          <p:nvPr>
            <p:ph type="sldNum" sz="quarter" idx="12"/>
          </p:nvPr>
        </p:nvSpPr>
        <p:spPr/>
        <p:txBody>
          <a:bodyPr/>
          <a:lstStyle/>
          <a:p>
            <a:pPr>
              <a:defRPr/>
            </a:pPr>
            <a:fld id="{3471A4C1-2E21-4B52-B463-1B5B5C323012}" type="slidenum">
              <a:rPr lang="es-PE" altLang="es-PE" smtClean="0"/>
              <a:pPr>
                <a:defRPr/>
              </a:pPr>
              <a:t>‹Nº›</a:t>
            </a:fld>
            <a:endParaRPr lang="es-PE" altLang="es-PE"/>
          </a:p>
        </p:txBody>
      </p:sp>
    </p:spTree>
    <p:extLst>
      <p:ext uri="{BB962C8B-B14F-4D97-AF65-F5344CB8AC3E}">
        <p14:creationId xmlns:p14="http://schemas.microsoft.com/office/powerpoint/2010/main" val="340861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pPr>
              <a:defRPr/>
            </a:pPr>
            <a:fld id="{E3E0F230-7C4D-41C3-9E51-DA54BE7F5226}" type="datetimeFigureOut">
              <a:rPr lang="en-US" smtClean="0"/>
              <a:pPr>
                <a:defRPr/>
              </a:pPr>
              <a:t>10/27/2016</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351F82FD-9776-4DD1-AE27-1125D5B902A0}" type="slidenum">
              <a:rPr lang="en-US" altLang="es-PE" smtClean="0"/>
              <a:pPr>
                <a:defRPr/>
              </a:pPr>
              <a:t>‹Nº›</a:t>
            </a:fld>
            <a:endParaRPr lang="en-US" altLang="es-PE"/>
          </a:p>
        </p:txBody>
      </p:sp>
    </p:spTree>
    <p:extLst>
      <p:ext uri="{BB962C8B-B14F-4D97-AF65-F5344CB8AC3E}">
        <p14:creationId xmlns:p14="http://schemas.microsoft.com/office/powerpoint/2010/main" val="954250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F60AB5BD-D2ED-412B-8AA2-E6DF3BC3B935}" type="datetimeFigureOut">
              <a:rPr lang="es-PE" smtClean="0"/>
              <a:pPr>
                <a:defRPr/>
              </a:pPr>
              <a:t>27/10/2016</a:t>
            </a:fld>
            <a:endParaRPr lang="es-PE"/>
          </a:p>
        </p:txBody>
      </p:sp>
      <p:sp>
        <p:nvSpPr>
          <p:cNvPr id="3" name="Footer Placeholder 2"/>
          <p:cNvSpPr>
            <a:spLocks noGrp="1"/>
          </p:cNvSpPr>
          <p:nvPr>
            <p:ph type="ftr" sz="quarter" idx="11"/>
          </p:nvPr>
        </p:nvSpPr>
        <p:spPr/>
        <p:txBody>
          <a:bodyPr/>
          <a:lstStyle/>
          <a:p>
            <a:pPr>
              <a:defRPr/>
            </a:pPr>
            <a:endParaRPr lang="es-PE"/>
          </a:p>
        </p:txBody>
      </p:sp>
      <p:sp>
        <p:nvSpPr>
          <p:cNvPr id="4" name="Slide Number Placeholder 3"/>
          <p:cNvSpPr>
            <a:spLocks noGrp="1"/>
          </p:cNvSpPr>
          <p:nvPr>
            <p:ph type="sldNum" sz="quarter" idx="12"/>
          </p:nvPr>
        </p:nvSpPr>
        <p:spPr/>
        <p:txBody>
          <a:bodyPr/>
          <a:lstStyle/>
          <a:p>
            <a:pPr>
              <a:defRPr/>
            </a:pPr>
            <a:fld id="{A2D1CD70-A645-4633-8173-D7175DE3A14B}" type="slidenum">
              <a:rPr lang="es-PE" altLang="es-PE" smtClean="0"/>
              <a:pPr>
                <a:defRPr/>
              </a:pPr>
              <a:t>‹Nº›</a:t>
            </a:fld>
            <a:endParaRPr lang="es-PE" altLang="es-PE"/>
          </a:p>
        </p:txBody>
      </p:sp>
    </p:spTree>
    <p:extLst>
      <p:ext uri="{BB962C8B-B14F-4D97-AF65-F5344CB8AC3E}">
        <p14:creationId xmlns:p14="http://schemas.microsoft.com/office/powerpoint/2010/main" val="3286782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Editar el estilo de texto del patrón</a:t>
            </a:r>
          </a:p>
        </p:txBody>
      </p:sp>
      <p:sp>
        <p:nvSpPr>
          <p:cNvPr id="5" name="Date Placeholder 4"/>
          <p:cNvSpPr>
            <a:spLocks noGrp="1"/>
          </p:cNvSpPr>
          <p:nvPr>
            <p:ph type="dt" sz="half" idx="10"/>
          </p:nvPr>
        </p:nvSpPr>
        <p:spPr/>
        <p:txBody>
          <a:bodyPr/>
          <a:lstStyle/>
          <a:p>
            <a:pPr>
              <a:defRPr/>
            </a:pPr>
            <a:fld id="{A01A5F2C-3131-486D-8103-4A3F43F0707E}" type="datetimeFigureOut">
              <a:rPr lang="es-PE" smtClean="0"/>
              <a:pPr>
                <a:defRPr/>
              </a:pPr>
              <a:t>27/10/2016</a:t>
            </a:fld>
            <a:endParaRPr lang="es-PE"/>
          </a:p>
        </p:txBody>
      </p:sp>
      <p:sp>
        <p:nvSpPr>
          <p:cNvPr id="6" name="Footer Placeholder 5"/>
          <p:cNvSpPr>
            <a:spLocks noGrp="1"/>
          </p:cNvSpPr>
          <p:nvPr>
            <p:ph type="ftr" sz="quarter" idx="11"/>
          </p:nvPr>
        </p:nvSpPr>
        <p:spPr/>
        <p:txBody>
          <a:bodyPr/>
          <a:lstStyle/>
          <a:p>
            <a:pPr>
              <a:defRPr/>
            </a:pPr>
            <a:endParaRPr lang="es-PE"/>
          </a:p>
        </p:txBody>
      </p:sp>
      <p:sp>
        <p:nvSpPr>
          <p:cNvPr id="7" name="Slide Number Placeholder 6"/>
          <p:cNvSpPr>
            <a:spLocks noGrp="1"/>
          </p:cNvSpPr>
          <p:nvPr>
            <p:ph type="sldNum" sz="quarter" idx="12"/>
          </p:nvPr>
        </p:nvSpPr>
        <p:spPr/>
        <p:txBody>
          <a:bodyPr/>
          <a:lstStyle/>
          <a:p>
            <a:pPr>
              <a:defRPr/>
            </a:pPr>
            <a:fld id="{FF61C985-8C44-495B-89E6-69BACA093AE7}" type="slidenum">
              <a:rPr lang="es-PE" altLang="es-PE" smtClean="0"/>
              <a:pPr>
                <a:defRPr/>
              </a:pPr>
              <a:t>‹Nº›</a:t>
            </a:fld>
            <a:endParaRPr lang="es-PE" altLang="es-PE"/>
          </a:p>
        </p:txBody>
      </p:sp>
    </p:spTree>
    <p:extLst>
      <p:ext uri="{BB962C8B-B14F-4D97-AF65-F5344CB8AC3E}">
        <p14:creationId xmlns:p14="http://schemas.microsoft.com/office/powerpoint/2010/main" val="2499781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Date Placeholder 4"/>
          <p:cNvSpPr>
            <a:spLocks noGrp="1"/>
          </p:cNvSpPr>
          <p:nvPr>
            <p:ph type="dt" sz="half" idx="10"/>
          </p:nvPr>
        </p:nvSpPr>
        <p:spPr/>
        <p:txBody>
          <a:bodyPr/>
          <a:lstStyle/>
          <a:p>
            <a:pPr>
              <a:defRPr/>
            </a:pPr>
            <a:fld id="{46DC4708-FEEC-4B1C-B0CB-14C298E1D5B6}" type="datetimeFigureOut">
              <a:rPr lang="es-PE" smtClean="0"/>
              <a:pPr>
                <a:defRPr/>
              </a:pPr>
              <a:t>27/10/2016</a:t>
            </a:fld>
            <a:endParaRPr lang="es-PE"/>
          </a:p>
        </p:txBody>
      </p:sp>
      <p:sp>
        <p:nvSpPr>
          <p:cNvPr id="6" name="Footer Placeholder 5"/>
          <p:cNvSpPr>
            <a:spLocks noGrp="1"/>
          </p:cNvSpPr>
          <p:nvPr>
            <p:ph type="ftr" sz="quarter" idx="11"/>
          </p:nvPr>
        </p:nvSpPr>
        <p:spPr/>
        <p:txBody>
          <a:bodyPr/>
          <a:lstStyle/>
          <a:p>
            <a:pPr>
              <a:defRPr/>
            </a:pPr>
            <a:endParaRPr lang="es-PE"/>
          </a:p>
        </p:txBody>
      </p:sp>
      <p:sp>
        <p:nvSpPr>
          <p:cNvPr id="7" name="Slide Number Placeholder 6"/>
          <p:cNvSpPr>
            <a:spLocks noGrp="1"/>
          </p:cNvSpPr>
          <p:nvPr>
            <p:ph type="sldNum" sz="quarter" idx="12"/>
          </p:nvPr>
        </p:nvSpPr>
        <p:spPr/>
        <p:txBody>
          <a:bodyPr/>
          <a:lstStyle/>
          <a:p>
            <a:pPr>
              <a:defRPr/>
            </a:pPr>
            <a:fld id="{BC08774A-74C8-4BE1-AE69-156BE884C4B2}" type="slidenum">
              <a:rPr lang="es-PE" altLang="es-PE" smtClean="0"/>
              <a:pPr>
                <a:defRPr/>
              </a:pPr>
              <a:t>‹Nº›</a:t>
            </a:fld>
            <a:endParaRPr lang="es-PE" altLang="es-PE"/>
          </a:p>
        </p:txBody>
      </p:sp>
    </p:spTree>
    <p:extLst>
      <p:ext uri="{BB962C8B-B14F-4D97-AF65-F5344CB8AC3E}">
        <p14:creationId xmlns:p14="http://schemas.microsoft.com/office/powerpoint/2010/main" val="803496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71317" cy="6874935"/>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fld id="{E3E0F230-7C4D-41C3-9E51-DA54BE7F5226}" type="datetimeFigureOut">
              <a:rPr lang="en-US" smtClean="0"/>
              <a:pPr>
                <a:defRPr/>
              </a:pPr>
              <a:t>10/27/2016</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pPr>
              <a:defRPr/>
            </a:pPr>
            <a:fld id="{351F82FD-9776-4DD1-AE27-1125D5B902A0}" type="slidenum">
              <a:rPr lang="en-US" altLang="es-PE" smtClean="0"/>
              <a:pPr>
                <a:defRPr/>
              </a:pPr>
              <a:t>‹Nº›</a:t>
            </a:fld>
            <a:endParaRPr lang="en-US" altLang="es-PE"/>
          </a:p>
        </p:txBody>
      </p:sp>
    </p:spTree>
    <p:extLst>
      <p:ext uri="{BB962C8B-B14F-4D97-AF65-F5344CB8AC3E}">
        <p14:creationId xmlns:p14="http://schemas.microsoft.com/office/powerpoint/2010/main" val="4275577684"/>
      </p:ext>
    </p:extLst>
  </p:cSld>
  <p:clrMap bg1="lt1" tx1="dk1" bg2="lt2" tx2="dk2" accent1="accent1" accent2="accent2" accent3="accent3" accent4="accent4" accent5="accent5" accent6="accent6" hlink="hlink" folHlink="folHlink"/>
  <p:sldLayoutIdLst>
    <p:sldLayoutId id="2147485302" r:id="rId1"/>
    <p:sldLayoutId id="2147485303" r:id="rId2"/>
    <p:sldLayoutId id="2147485304" r:id="rId3"/>
    <p:sldLayoutId id="2147485305" r:id="rId4"/>
    <p:sldLayoutId id="2147485306" r:id="rId5"/>
    <p:sldLayoutId id="2147485307" r:id="rId6"/>
    <p:sldLayoutId id="2147485308" r:id="rId7"/>
    <p:sldLayoutId id="2147485309" r:id="rId8"/>
    <p:sldLayoutId id="2147485310" r:id="rId9"/>
    <p:sldLayoutId id="2147485311" r:id="rId10"/>
    <p:sldLayoutId id="2147485312" r:id="rId11"/>
    <p:sldLayoutId id="2147485313" r:id="rId12"/>
    <p:sldLayoutId id="2147485314" r:id="rId13"/>
    <p:sldLayoutId id="2147485315" r:id="rId14"/>
    <p:sldLayoutId id="2147485316" r:id="rId15"/>
    <p:sldLayoutId id="2147485317" r:id="rId16"/>
    <p:sldLayoutId id="2147485318" r:id="rId17"/>
    <p:sldLayoutId id="2147485319" r:id="rId18"/>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14.emf"/></Relationships>
</file>

<file path=ppt/slides/_rels/slide1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hyperlink" Target="http://es.wrs.yahoo.com/_ylt=Ar.PZEogaXgUZK.kCwbLUSyV.Qt.;_ylu=X3oDMTBpdDZuNzZrBHBvcwM5BHNlYwNzcgR2dGlkAw--/SIG=1e9chq5i1/**http:/es.images.search.yahoo.com/search/images/view?back=http://es.images.search.yahoo.com/search/images?p%3Dgestante%26fr%3Dyfp-t-501%26ei%3DUTF-8&amp;w=180&amp;h=290&amp;imgurl=www.sicetel.org.br/images/materia/gestante_1.jpg&amp;rurl=http://www.sicetel.org.br/20040227092502.shtml&amp;size=7.3kB&amp;name=gestante_1.jpg&amp;p=gestante&amp;type=jpeg&amp;no=9&amp;tt=7.795&amp;oid=643ec874d578ad04&amp;ei=UTF-8" TargetMode="Externa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diagramLayout" Target="../diagrams/layout1.xml"/><Relationship Id="rId7" Type="http://schemas.openxmlformats.org/officeDocument/2006/relationships/image" Target="../media/image25.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slide" Target="slide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slide" Target="slide1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355600"/>
            <a:ext cx="9144000" cy="7213600"/>
          </a:xfrm>
        </p:spPr>
      </p:pic>
      <p:sp>
        <p:nvSpPr>
          <p:cNvPr id="6" name="1 Título"/>
          <p:cNvSpPr txBox="1">
            <a:spLocks/>
          </p:cNvSpPr>
          <p:nvPr/>
        </p:nvSpPr>
        <p:spPr>
          <a:xfrm>
            <a:off x="1524000" y="2057400"/>
            <a:ext cx="6781800" cy="1689100"/>
          </a:xfrm>
          <a:prstGeom prst="rect">
            <a:avLst/>
          </a:prstGeom>
          <a:noFill/>
          <a:ln>
            <a:noFill/>
          </a:ln>
        </p:spPr>
        <p:txBody>
          <a:bodyPr/>
          <a:lstStyle>
            <a:lvl1pPr algn="l" rtl="0" eaLnBrk="0" fontAlgn="base" hangingPunct="0">
              <a:lnSpc>
                <a:spcPct val="85000"/>
              </a:lnSpc>
              <a:spcBef>
                <a:spcPct val="0"/>
              </a:spcBef>
              <a:spcAft>
                <a:spcPct val="0"/>
              </a:spcAft>
              <a:defRPr sz="2800" b="1">
                <a:solidFill>
                  <a:srgbClr val="003366"/>
                </a:solidFill>
                <a:latin typeface="+mj-lt"/>
                <a:ea typeface="+mj-ea"/>
                <a:cs typeface="+mj-cs"/>
              </a:defRPr>
            </a:lvl1pPr>
            <a:lvl2pPr algn="l" rtl="0" eaLnBrk="0" fontAlgn="base" hangingPunct="0">
              <a:lnSpc>
                <a:spcPct val="85000"/>
              </a:lnSpc>
              <a:spcBef>
                <a:spcPct val="0"/>
              </a:spcBef>
              <a:spcAft>
                <a:spcPct val="0"/>
              </a:spcAft>
              <a:defRPr sz="2800" b="1">
                <a:solidFill>
                  <a:srgbClr val="003366"/>
                </a:solidFill>
                <a:latin typeface="Arial" charset="0"/>
              </a:defRPr>
            </a:lvl2pPr>
            <a:lvl3pPr algn="l" rtl="0" eaLnBrk="0" fontAlgn="base" hangingPunct="0">
              <a:lnSpc>
                <a:spcPct val="85000"/>
              </a:lnSpc>
              <a:spcBef>
                <a:spcPct val="0"/>
              </a:spcBef>
              <a:spcAft>
                <a:spcPct val="0"/>
              </a:spcAft>
              <a:defRPr sz="2800" b="1">
                <a:solidFill>
                  <a:srgbClr val="003366"/>
                </a:solidFill>
                <a:latin typeface="Arial" charset="0"/>
              </a:defRPr>
            </a:lvl3pPr>
            <a:lvl4pPr algn="l" rtl="0" eaLnBrk="0" fontAlgn="base" hangingPunct="0">
              <a:lnSpc>
                <a:spcPct val="85000"/>
              </a:lnSpc>
              <a:spcBef>
                <a:spcPct val="0"/>
              </a:spcBef>
              <a:spcAft>
                <a:spcPct val="0"/>
              </a:spcAft>
              <a:defRPr sz="2800" b="1">
                <a:solidFill>
                  <a:srgbClr val="003366"/>
                </a:solidFill>
                <a:latin typeface="Arial" charset="0"/>
              </a:defRPr>
            </a:lvl4pPr>
            <a:lvl5pPr algn="l" rtl="0" eaLnBrk="0" fontAlgn="base" hangingPunct="0">
              <a:lnSpc>
                <a:spcPct val="85000"/>
              </a:lnSpc>
              <a:spcBef>
                <a:spcPct val="0"/>
              </a:spcBef>
              <a:spcAft>
                <a:spcPct val="0"/>
              </a:spcAft>
              <a:defRPr sz="2800" b="1">
                <a:solidFill>
                  <a:srgbClr val="003366"/>
                </a:solidFill>
                <a:latin typeface="Arial" charset="0"/>
              </a:defRPr>
            </a:lvl5pPr>
            <a:lvl6pPr marL="457200" algn="l" rtl="0" fontAlgn="base">
              <a:lnSpc>
                <a:spcPct val="85000"/>
              </a:lnSpc>
              <a:spcBef>
                <a:spcPct val="0"/>
              </a:spcBef>
              <a:spcAft>
                <a:spcPct val="0"/>
              </a:spcAft>
              <a:defRPr sz="2800" b="1">
                <a:solidFill>
                  <a:srgbClr val="003366"/>
                </a:solidFill>
                <a:latin typeface="Arial" charset="0"/>
              </a:defRPr>
            </a:lvl6pPr>
            <a:lvl7pPr marL="914400" algn="l" rtl="0" fontAlgn="base">
              <a:lnSpc>
                <a:spcPct val="85000"/>
              </a:lnSpc>
              <a:spcBef>
                <a:spcPct val="0"/>
              </a:spcBef>
              <a:spcAft>
                <a:spcPct val="0"/>
              </a:spcAft>
              <a:defRPr sz="2800" b="1">
                <a:solidFill>
                  <a:srgbClr val="003366"/>
                </a:solidFill>
                <a:latin typeface="Arial" charset="0"/>
              </a:defRPr>
            </a:lvl7pPr>
            <a:lvl8pPr marL="1371600" algn="l" rtl="0" fontAlgn="base">
              <a:lnSpc>
                <a:spcPct val="85000"/>
              </a:lnSpc>
              <a:spcBef>
                <a:spcPct val="0"/>
              </a:spcBef>
              <a:spcAft>
                <a:spcPct val="0"/>
              </a:spcAft>
              <a:defRPr sz="2800" b="1">
                <a:solidFill>
                  <a:srgbClr val="003366"/>
                </a:solidFill>
                <a:latin typeface="Arial" charset="0"/>
              </a:defRPr>
            </a:lvl8pPr>
            <a:lvl9pPr marL="1828800" algn="l" rtl="0" fontAlgn="base">
              <a:lnSpc>
                <a:spcPct val="85000"/>
              </a:lnSpc>
              <a:spcBef>
                <a:spcPct val="0"/>
              </a:spcBef>
              <a:spcAft>
                <a:spcPct val="0"/>
              </a:spcAft>
              <a:defRPr sz="2800" b="1">
                <a:solidFill>
                  <a:srgbClr val="003366"/>
                </a:solidFill>
                <a:latin typeface="Arial" charset="0"/>
              </a:defRPr>
            </a:lvl9pPr>
          </a:lstStyle>
          <a:p>
            <a:pPr algn="ctr">
              <a:lnSpc>
                <a:spcPct val="100000"/>
              </a:lnSpc>
              <a:defRPr/>
            </a:pPr>
            <a:endParaRPr lang="es-MX" altLang="es-ES" sz="2400" kern="0" spc="50" dirty="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endParaRPr>
          </a:p>
          <a:p>
            <a:pPr algn="ctr">
              <a:lnSpc>
                <a:spcPct val="100000"/>
              </a:lnSpc>
              <a:defRPr/>
            </a:pPr>
            <a:r>
              <a:rPr lang="es-MX" altLang="es-ES" sz="2400" kern="0" spc="50" dirty="0" smtClean="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SITUACIÓN DE LA ANEMIA EN NIÑOS Y NIÑAS MENORES </a:t>
            </a:r>
            <a:r>
              <a:rPr lang="es-MX" altLang="es-ES" sz="2400" kern="0" spc="50" dirty="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DE 36 MESES </a:t>
            </a:r>
            <a:r>
              <a:rPr lang="es-MX" altLang="es-ES" sz="2400" kern="0" spc="50" dirty="0" smtClean="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Y GESTANTES </a:t>
            </a:r>
            <a:r>
              <a:rPr lang="es-PE" sz="2400" spc="50" dirty="0" smtClean="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a:t>
            </a:r>
            <a:endParaRPr lang="es-MX" altLang="es-ES" sz="2400" kern="0" spc="50" dirty="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endParaRPr>
          </a:p>
          <a:p>
            <a:pPr algn="ctr">
              <a:defRPr/>
            </a:pPr>
            <a:endParaRPr lang="es-MX" altLang="es-ES" sz="2400" kern="0" dirty="0">
              <a:ln w="12700">
                <a:solidFill>
                  <a:srgbClr val="FF0000"/>
                </a:solidFill>
                <a:prstDash val="solid"/>
              </a:ln>
              <a:solidFill>
                <a:schemeClr val="tx1"/>
              </a:solidFill>
              <a:effectLst>
                <a:innerShdw blurRad="177800">
                  <a:schemeClr val="accent3">
                    <a:lumMod val="50000"/>
                  </a:schemeClr>
                </a:innerShdw>
              </a:effectLst>
              <a:latin typeface="Aparajita" panose="020B0604020202020204" pitchFamily="34" charset="0"/>
              <a:cs typeface="Aparajita" panose="020B0604020202020204" pitchFamily="34" charset="0"/>
            </a:endParaRPr>
          </a:p>
          <a:p>
            <a:pPr algn="ctr">
              <a:defRPr/>
            </a:pPr>
            <a:endParaRPr lang="es-GT" altLang="es-ES" sz="2400" kern="0" dirty="0">
              <a:ln w="12700">
                <a:solidFill>
                  <a:srgbClr val="FF0000"/>
                </a:solidFill>
                <a:prstDash val="solid"/>
              </a:ln>
              <a:solidFill>
                <a:schemeClr val="tx1"/>
              </a:solidFill>
              <a:effectLst>
                <a:innerShdw blurRad="177800">
                  <a:schemeClr val="accent3">
                    <a:lumMod val="50000"/>
                  </a:schemeClr>
                </a:innerShdw>
              </a:effectLst>
              <a:latin typeface="Aparajita" panose="020B0604020202020204" pitchFamily="34" charset="0"/>
              <a:cs typeface="Aparajita" panose="020B0604020202020204" pitchFamily="34" charset="0"/>
            </a:endParaRPr>
          </a:p>
        </p:txBody>
      </p:sp>
      <p:sp>
        <p:nvSpPr>
          <p:cNvPr id="10" name="6 Subtítulo"/>
          <p:cNvSpPr txBox="1">
            <a:spLocks/>
          </p:cNvSpPr>
          <p:nvPr/>
        </p:nvSpPr>
        <p:spPr bwMode="auto">
          <a:xfrm>
            <a:off x="4343400" y="5392057"/>
            <a:ext cx="4554538" cy="1008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itchFamily="18" charset="0"/>
              </a:defRPr>
            </a:lvl1pPr>
            <a:lvl2pPr marL="547688" indent="-228600">
              <a:spcBef>
                <a:spcPts val="375"/>
              </a:spcBef>
              <a:buClr>
                <a:schemeClr val="accent2"/>
              </a:buClr>
              <a:buSzPct val="85000"/>
              <a:buFont typeface="Wingdings 2" panose="05020102010507070707" pitchFamily="18" charset="2"/>
              <a:buChar char=""/>
              <a:defRPr sz="2400">
                <a:solidFill>
                  <a:schemeClr val="tx1"/>
                </a:solidFill>
                <a:latin typeface="Perpetua" pitchFamily="18" charset="0"/>
              </a:defRPr>
            </a:lvl2pPr>
            <a:lvl3pPr marL="822325" indent="-228600">
              <a:spcBef>
                <a:spcPts val="375"/>
              </a:spcBef>
              <a:buClr>
                <a:srgbClr val="E6B1AB"/>
              </a:buClr>
              <a:buSzPct val="85000"/>
              <a:buFont typeface="Wingdings 2" panose="05020102010507070707" pitchFamily="18" charset="2"/>
              <a:buChar char=""/>
              <a:defRPr sz="2000">
                <a:solidFill>
                  <a:schemeClr val="tx1"/>
                </a:solidFill>
                <a:latin typeface="Perpetua" pitchFamily="18" charset="0"/>
              </a:defRPr>
            </a:lvl3pPr>
            <a:lvl4pPr marL="1096963" indent="-228600">
              <a:spcBef>
                <a:spcPts val="375"/>
              </a:spcBef>
              <a:buClr>
                <a:srgbClr val="A28E6A"/>
              </a:buClr>
              <a:buSzPct val="80000"/>
              <a:buFont typeface="Wingdings 2" panose="05020102010507070707" pitchFamily="18" charset="2"/>
              <a:buChar char=""/>
              <a:defRPr sz="2000">
                <a:solidFill>
                  <a:schemeClr val="tx1"/>
                </a:solidFill>
                <a:latin typeface="Perpetua" pitchFamily="18" charset="0"/>
              </a:defRPr>
            </a:lvl4pPr>
            <a:lvl5pPr marL="1371600" indent="-228600">
              <a:spcBef>
                <a:spcPts val="375"/>
              </a:spcBef>
              <a:buClr>
                <a:srgbClr val="A28E6A"/>
              </a:buClr>
              <a:buChar char="o"/>
              <a:defRPr sz="2000">
                <a:solidFill>
                  <a:schemeClr val="tx1"/>
                </a:solidFill>
                <a:latin typeface="Perpetua" pitchFamily="18" charset="0"/>
              </a:defRPr>
            </a:lvl5pPr>
            <a:lvl6pPr marL="1828800" indent="-228600" eaLnBrk="0" fontAlgn="base" hangingPunct="0">
              <a:spcBef>
                <a:spcPts val="375"/>
              </a:spcBef>
              <a:spcAft>
                <a:spcPct val="0"/>
              </a:spcAft>
              <a:buClr>
                <a:srgbClr val="A28E6A"/>
              </a:buClr>
              <a:buChar char="o"/>
              <a:defRPr sz="2000">
                <a:solidFill>
                  <a:schemeClr val="tx1"/>
                </a:solidFill>
                <a:latin typeface="Perpetua" pitchFamily="18" charset="0"/>
              </a:defRPr>
            </a:lvl6pPr>
            <a:lvl7pPr marL="2286000" indent="-228600" eaLnBrk="0" fontAlgn="base" hangingPunct="0">
              <a:spcBef>
                <a:spcPts val="375"/>
              </a:spcBef>
              <a:spcAft>
                <a:spcPct val="0"/>
              </a:spcAft>
              <a:buClr>
                <a:srgbClr val="A28E6A"/>
              </a:buClr>
              <a:buChar char="o"/>
              <a:defRPr sz="2000">
                <a:solidFill>
                  <a:schemeClr val="tx1"/>
                </a:solidFill>
                <a:latin typeface="Perpetua" pitchFamily="18" charset="0"/>
              </a:defRPr>
            </a:lvl7pPr>
            <a:lvl8pPr marL="2743200" indent="-228600" eaLnBrk="0" fontAlgn="base" hangingPunct="0">
              <a:spcBef>
                <a:spcPts val="375"/>
              </a:spcBef>
              <a:spcAft>
                <a:spcPct val="0"/>
              </a:spcAft>
              <a:buClr>
                <a:srgbClr val="A28E6A"/>
              </a:buClr>
              <a:buChar char="o"/>
              <a:defRPr sz="2000">
                <a:solidFill>
                  <a:schemeClr val="tx1"/>
                </a:solidFill>
                <a:latin typeface="Perpetua" pitchFamily="18" charset="0"/>
              </a:defRPr>
            </a:lvl8pPr>
            <a:lvl9pPr marL="3200400" indent="-228600" eaLnBrk="0" fontAlgn="base" hangingPunct="0">
              <a:spcBef>
                <a:spcPts val="375"/>
              </a:spcBef>
              <a:spcAft>
                <a:spcPct val="0"/>
              </a:spcAft>
              <a:buClr>
                <a:srgbClr val="A28E6A"/>
              </a:buClr>
              <a:buChar char="o"/>
              <a:defRPr sz="2000">
                <a:solidFill>
                  <a:schemeClr val="tx1"/>
                </a:solidFill>
                <a:latin typeface="Perpetua" pitchFamily="18" charset="0"/>
              </a:defRPr>
            </a:lvl9pPr>
          </a:lstStyle>
          <a:p>
            <a:pPr algn="ctr" eaLnBrk="1" hangingPunct="1">
              <a:buFont typeface="Wingdings 2" panose="05020102010507070707" pitchFamily="18" charset="2"/>
              <a:buNone/>
            </a:pPr>
            <a:r>
              <a:rPr lang="es-MX" altLang="es-PE" sz="1050" dirty="0"/>
              <a:t> </a:t>
            </a:r>
            <a:r>
              <a:rPr lang="es-MX" altLang="es-PE" sz="1600" b="1" dirty="0" smtClean="0">
                <a:solidFill>
                  <a:schemeClr val="bg1"/>
                </a:solidFill>
                <a:latin typeface="+mn-lt"/>
              </a:rPr>
              <a:t>Mg. Lic. </a:t>
            </a:r>
            <a:r>
              <a:rPr lang="es-MX" altLang="es-PE" sz="1600" b="1" dirty="0" err="1">
                <a:solidFill>
                  <a:schemeClr val="bg1"/>
                </a:solidFill>
                <a:latin typeface="+mn-lt"/>
              </a:rPr>
              <a:t>Nut</a:t>
            </a:r>
            <a:r>
              <a:rPr lang="es-MX" altLang="es-PE" sz="1600" b="1" dirty="0">
                <a:solidFill>
                  <a:schemeClr val="bg1"/>
                </a:solidFill>
                <a:latin typeface="+mn-lt"/>
              </a:rPr>
              <a:t>. Rosa Elena Cruz Maldonado</a:t>
            </a:r>
          </a:p>
          <a:p>
            <a:pPr algn="ctr" eaLnBrk="1" hangingPunct="1">
              <a:buFont typeface="Wingdings 2" panose="05020102010507070707" pitchFamily="18" charset="2"/>
              <a:buNone/>
            </a:pPr>
            <a:r>
              <a:rPr lang="es-MX" altLang="es-PE" sz="1600" b="1" dirty="0" smtClean="0">
                <a:solidFill>
                  <a:schemeClr val="bg1"/>
                </a:solidFill>
                <a:latin typeface="+mn-lt"/>
              </a:rPr>
              <a:t>Centro </a:t>
            </a:r>
            <a:r>
              <a:rPr lang="es-MX" altLang="es-PE" sz="1600" b="1" dirty="0">
                <a:solidFill>
                  <a:schemeClr val="bg1"/>
                </a:solidFill>
                <a:latin typeface="+mn-lt"/>
              </a:rPr>
              <a:t>Nacional de Alimentación y Nutrición</a:t>
            </a:r>
          </a:p>
          <a:p>
            <a:pPr algn="ctr" eaLnBrk="1" hangingPunct="1">
              <a:buFont typeface="Wingdings 2" panose="05020102010507070707" pitchFamily="18" charset="2"/>
              <a:buNone/>
            </a:pPr>
            <a:r>
              <a:rPr lang="es-MX" altLang="es-PE" sz="1600" b="1" dirty="0">
                <a:solidFill>
                  <a:schemeClr val="bg1"/>
                </a:solidFill>
                <a:latin typeface="+mn-lt"/>
              </a:rPr>
              <a:t>Instituto Nacional de Salud</a:t>
            </a:r>
            <a:endParaRPr lang="es-PE" altLang="es-PE" sz="1600" b="1" dirty="0">
              <a:solidFill>
                <a:schemeClr val="bg1"/>
              </a:solidFill>
              <a:latin typeface="+mn-lt"/>
            </a:endParaRPr>
          </a:p>
        </p:txBody>
      </p:sp>
    </p:spTree>
    <p:extLst>
      <p:ext uri="{BB962C8B-B14F-4D97-AF65-F5344CB8AC3E}">
        <p14:creationId xmlns:p14="http://schemas.microsoft.com/office/powerpoint/2010/main" val="23855646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Gráfico 2"/>
          <p:cNvGraphicFramePr>
            <a:graphicFrameLocks/>
          </p:cNvGraphicFramePr>
          <p:nvPr>
            <p:extLst>
              <p:ext uri="{D42A27DB-BD31-4B8C-83A1-F6EECF244321}">
                <p14:modId xmlns:p14="http://schemas.microsoft.com/office/powerpoint/2010/main" val="109693185"/>
              </p:ext>
            </p:extLst>
          </p:nvPr>
        </p:nvGraphicFramePr>
        <p:xfrm>
          <a:off x="152400" y="1219200"/>
          <a:ext cx="8686800" cy="5053013"/>
        </p:xfrm>
        <a:graphic>
          <a:graphicData uri="http://schemas.openxmlformats.org/drawingml/2006/chart">
            <c:chart xmlns:c="http://schemas.openxmlformats.org/drawingml/2006/chart" xmlns:r="http://schemas.openxmlformats.org/officeDocument/2006/relationships" r:id="rId2"/>
          </a:graphicData>
        </a:graphic>
      </p:graphicFrame>
      <p:sp>
        <p:nvSpPr>
          <p:cNvPr id="2" name="CuadroTexto 1"/>
          <p:cNvSpPr txBox="1"/>
          <p:nvPr/>
        </p:nvSpPr>
        <p:spPr>
          <a:xfrm>
            <a:off x="785812" y="304800"/>
            <a:ext cx="6858000" cy="646331"/>
          </a:xfrm>
          <a:prstGeom prst="rect">
            <a:avLst/>
          </a:prstGeom>
          <a:noFill/>
        </p:spPr>
        <p:txBody>
          <a:bodyPr wrap="square" rtlCol="0">
            <a:spAutoFit/>
          </a:bodyPr>
          <a:lstStyle/>
          <a:p>
            <a:pPr algn="ctr"/>
            <a:r>
              <a:rPr lang="es-PE" b="1" dirty="0"/>
              <a:t>PROPORCIÓN DE NIÑAS Y NIÑOS MENORES DE 36 MESES DE EDAD CON ANEMIA, SEGÚN DEPARTAMENTO, 2014-2015</a:t>
            </a:r>
          </a:p>
        </p:txBody>
      </p:sp>
      <p:sp>
        <p:nvSpPr>
          <p:cNvPr id="4" name="Flecha: hacia abajo 3"/>
          <p:cNvSpPr/>
          <p:nvPr/>
        </p:nvSpPr>
        <p:spPr>
          <a:xfrm>
            <a:off x="2971800" y="6246087"/>
            <a:ext cx="328612" cy="444282"/>
          </a:xfrm>
          <a:prstGeom prst="downArrow">
            <a:avLst/>
          </a:prstGeom>
          <a:solidFill>
            <a:srgbClr val="FF33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25375273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785812" y="304800"/>
            <a:ext cx="6858000" cy="646331"/>
          </a:xfrm>
          <a:prstGeom prst="rect">
            <a:avLst/>
          </a:prstGeom>
          <a:noFill/>
        </p:spPr>
        <p:txBody>
          <a:bodyPr wrap="square" rtlCol="0">
            <a:spAutoFit/>
          </a:bodyPr>
          <a:lstStyle/>
          <a:p>
            <a:pPr algn="ctr"/>
            <a:r>
              <a:rPr lang="es-PE" b="1" dirty="0"/>
              <a:t>PROPORCIÓN DE NIÑAS Y NIÑOS MENORES DE 36 MESES DE EDAD CON ANEMIA, SEGÚN DEPARTAMENTO, </a:t>
            </a:r>
            <a:r>
              <a:rPr lang="es-PE" b="1" dirty="0" smtClean="0"/>
              <a:t>2000-2015</a:t>
            </a:r>
            <a:endParaRPr lang="es-PE" b="1" dirty="0"/>
          </a:p>
        </p:txBody>
      </p:sp>
      <p:sp>
        <p:nvSpPr>
          <p:cNvPr id="4" name="Flecha: hacia abajo 3"/>
          <p:cNvSpPr/>
          <p:nvPr/>
        </p:nvSpPr>
        <p:spPr>
          <a:xfrm>
            <a:off x="364236" y="1600200"/>
            <a:ext cx="332232" cy="727476"/>
          </a:xfrm>
          <a:prstGeom prst="downArrow">
            <a:avLst/>
          </a:prstGeom>
          <a:solidFill>
            <a:srgbClr val="FF33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graphicFrame>
        <p:nvGraphicFramePr>
          <p:cNvPr id="5" name="Gráfico 4"/>
          <p:cNvGraphicFramePr>
            <a:graphicFrameLocks/>
          </p:cNvGraphicFramePr>
          <p:nvPr>
            <p:extLst>
              <p:ext uri="{D42A27DB-BD31-4B8C-83A1-F6EECF244321}">
                <p14:modId xmlns:p14="http://schemas.microsoft.com/office/powerpoint/2010/main" val="2648013826"/>
              </p:ext>
            </p:extLst>
          </p:nvPr>
        </p:nvGraphicFramePr>
        <p:xfrm>
          <a:off x="381000" y="1506738"/>
          <a:ext cx="8458200" cy="52816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022631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2 Gráfico"/>
          <p:cNvGraphicFramePr>
            <a:graphicFrameLocks/>
          </p:cNvGraphicFramePr>
          <p:nvPr/>
        </p:nvGraphicFramePr>
        <p:xfrm>
          <a:off x="1141413" y="1393825"/>
          <a:ext cx="6410325" cy="4860925"/>
        </p:xfrm>
        <a:graphic>
          <a:graphicData uri="http://schemas.openxmlformats.org/drawingml/2006/chart">
            <c:chart xmlns:c="http://schemas.openxmlformats.org/drawingml/2006/chart" xmlns:r="http://schemas.openxmlformats.org/officeDocument/2006/relationships" r:id="rId2"/>
          </a:graphicData>
        </a:graphic>
      </p:graphicFrame>
      <p:sp>
        <p:nvSpPr>
          <p:cNvPr id="26627" name="1 Título"/>
          <p:cNvSpPr>
            <a:spLocks noGrp="1"/>
          </p:cNvSpPr>
          <p:nvPr>
            <p:ph type="title"/>
          </p:nvPr>
        </p:nvSpPr>
        <p:spPr>
          <a:xfrm>
            <a:off x="468313" y="420688"/>
            <a:ext cx="8058150" cy="922337"/>
          </a:xfrm>
        </p:spPr>
        <p:txBody>
          <a:bodyPr/>
          <a:lstStyle/>
          <a:p>
            <a:pPr eaLnBrk="1" hangingPunct="1"/>
            <a:r>
              <a:rPr lang="es-PE" altLang="es-PE" sz="2100" b="1" dirty="0" smtClean="0">
                <a:solidFill>
                  <a:schemeClr val="tx1"/>
                </a:solidFill>
              </a:rPr>
              <a:t>PROPORCION POR SEVERIDAD DE ANEMIA EN NIÑOS MENORES DE CINCO AÑOS. PERU 2014. INEI-ENDES</a:t>
            </a:r>
            <a:endParaRPr lang="es-PE" altLang="es-PE" sz="2100" dirty="0" smtClean="0">
              <a:solidFill>
                <a:schemeClr val="tx1"/>
              </a:solidFill>
            </a:endParaRPr>
          </a:p>
        </p:txBody>
      </p:sp>
      <p:pic>
        <p:nvPicPr>
          <p:cNvPr id="6" name="Picture 2" descr="http://www.rccc.ro/uploads/media/default/0001/01/a9cab22c99d314c7718cd01480378ad0f62dfc87.jpeg"/>
          <p:cNvPicPr>
            <a:picLocks noChangeAspect="1" noChangeArrowheads="1"/>
          </p:cNvPicPr>
          <p:nvPr/>
        </p:nvPicPr>
        <p:blipFill>
          <a:blip r:embed="rId3" cstate="email">
            <a:extLst/>
          </a:blip>
          <a:srcRect/>
          <a:stretch>
            <a:fillRect/>
          </a:stretch>
        </p:blipFill>
        <p:spPr bwMode="auto">
          <a:xfrm>
            <a:off x="7103659" y="4934085"/>
            <a:ext cx="2030105" cy="1066666"/>
          </a:xfrm>
          <a:prstGeom prst="rect">
            <a:avLst/>
          </a:prstGeom>
          <a:ln>
            <a:noFill/>
          </a:ln>
          <a:effectLst>
            <a:softEdge rad="112500"/>
          </a:effectLst>
          <a:extLst/>
        </p:spPr>
      </p:pic>
    </p:spTree>
    <p:extLst>
      <p:ext uri="{BB962C8B-B14F-4D97-AF65-F5344CB8AC3E}">
        <p14:creationId xmlns:p14="http://schemas.microsoft.com/office/powerpoint/2010/main" val="73250430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1"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par>
                          <p:cTn id="8" fill="hold" nodeType="afterGroup">
                            <p:stCondLst>
                              <p:cond delay="2000"/>
                            </p:stCondLst>
                            <p:childTnLst>
                              <p:par>
                                <p:cTn id="9" presetID="22"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4 CuadroTexto"/>
          <p:cNvSpPr txBox="1">
            <a:spLocks noChangeArrowheads="1"/>
          </p:cNvSpPr>
          <p:nvPr/>
        </p:nvSpPr>
        <p:spPr bwMode="auto">
          <a:xfrm>
            <a:off x="5049838" y="5238750"/>
            <a:ext cx="1797050" cy="455613"/>
          </a:xfrm>
          <a:prstGeom prst="rect">
            <a:avLst/>
          </a:prstGeom>
          <a:ln/>
          <a:extLst/>
        </p:spPr>
        <p:style>
          <a:lnRef idx="2">
            <a:schemeClr val="accent1"/>
          </a:lnRef>
          <a:fillRef idx="1">
            <a:schemeClr val="lt1"/>
          </a:fillRef>
          <a:effectRef idx="0">
            <a:schemeClr val="accent1"/>
          </a:effectRef>
          <a:fontRef idx="minor">
            <a:schemeClr val="dk1"/>
          </a:fontRef>
        </p:style>
        <p:txBody>
          <a:bodyPr>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fontAlgn="auto" hangingPunct="1">
              <a:spcBef>
                <a:spcPts val="0"/>
              </a:spcBef>
              <a:spcAft>
                <a:spcPts val="0"/>
              </a:spcAft>
              <a:defRPr/>
            </a:pPr>
            <a:r>
              <a:rPr lang="es-PE" altLang="es-PE" sz="788" b="1" dirty="0"/>
              <a:t>Según OMS: </a:t>
            </a:r>
          </a:p>
          <a:p>
            <a:pPr algn="ctr" eaLnBrk="1" fontAlgn="auto" hangingPunct="1">
              <a:spcBef>
                <a:spcPts val="0"/>
              </a:spcBef>
              <a:spcAft>
                <a:spcPts val="0"/>
              </a:spcAft>
              <a:defRPr/>
            </a:pPr>
            <a:r>
              <a:rPr lang="es-PE" altLang="es-PE" sz="788" b="1" dirty="0"/>
              <a:t>Prevalencia &gt; 40% Problema de salud publica severo</a:t>
            </a:r>
          </a:p>
        </p:txBody>
      </p:sp>
      <p:sp>
        <p:nvSpPr>
          <p:cNvPr id="7172" name="30 CuadroTexto"/>
          <p:cNvSpPr txBox="1">
            <a:spLocks noChangeArrowheads="1"/>
          </p:cNvSpPr>
          <p:nvPr/>
        </p:nvSpPr>
        <p:spPr bwMode="auto">
          <a:xfrm>
            <a:off x="619125" y="5991225"/>
            <a:ext cx="2018501" cy="173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lnSpc>
                <a:spcPct val="90000"/>
              </a:lnSpc>
              <a:spcBef>
                <a:spcPct val="30000"/>
              </a:spcBef>
              <a:buFont typeface="Arial" panose="020B0604020202020204" pitchFamily="34" charset="0"/>
              <a:buChar char="•"/>
              <a:defRPr sz="2800">
                <a:solidFill>
                  <a:schemeClr val="tx1"/>
                </a:solidFill>
                <a:latin typeface="Segoe UI" panose="020B0502040204020203" pitchFamily="34" charset="0"/>
              </a:defRPr>
            </a:lvl1pPr>
            <a:lvl2pPr marL="742950" indent="-285750" eaLnBrk="0" hangingPunct="0">
              <a:lnSpc>
                <a:spcPct val="90000"/>
              </a:lnSpc>
              <a:spcBef>
                <a:spcPct val="30000"/>
              </a:spcBef>
              <a:buFont typeface="Arial" panose="020B0604020202020204" pitchFamily="34" charset="0"/>
              <a:buChar char="•"/>
              <a:defRPr sz="2400">
                <a:solidFill>
                  <a:schemeClr val="tx1"/>
                </a:solidFill>
                <a:latin typeface="Segoe UI" panose="020B0502040204020203" pitchFamily="34" charset="0"/>
              </a:defRPr>
            </a:lvl2pPr>
            <a:lvl3pPr marL="1143000" indent="-228600" eaLnBrk="0" hangingPunct="0">
              <a:lnSpc>
                <a:spcPct val="90000"/>
              </a:lnSpc>
              <a:spcBef>
                <a:spcPct val="30000"/>
              </a:spcBef>
              <a:buFont typeface="Arial" panose="020B0604020202020204" pitchFamily="34" charset="0"/>
              <a:buChar char="•"/>
              <a:defRPr sz="2000">
                <a:solidFill>
                  <a:schemeClr val="tx1"/>
                </a:solidFill>
                <a:latin typeface="Segoe UI" panose="020B0502040204020203" pitchFamily="34" charset="0"/>
              </a:defRPr>
            </a:lvl3pPr>
            <a:lvl4pPr marL="16002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4pPr>
            <a:lvl5pPr marL="20574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9pPr>
          </a:lstStyle>
          <a:p>
            <a:pPr eaLnBrk="1" hangingPunct="1">
              <a:lnSpc>
                <a:spcPct val="100000"/>
              </a:lnSpc>
              <a:spcBef>
                <a:spcPct val="0"/>
              </a:spcBef>
              <a:buFontTx/>
              <a:buNone/>
              <a:defRPr/>
            </a:pPr>
            <a:r>
              <a:rPr lang="es-PE" altLang="es-PE" sz="525" b="1" dirty="0"/>
              <a:t>FUENTE: Encuesta Demográfica y de Salud Familiar </a:t>
            </a:r>
            <a:r>
              <a:rPr lang="es-PE" altLang="es-PE" sz="525" b="1" dirty="0" smtClean="0"/>
              <a:t>2014</a:t>
            </a:r>
            <a:endParaRPr lang="es-PE" altLang="es-PE" sz="525" dirty="0"/>
          </a:p>
        </p:txBody>
      </p:sp>
      <p:graphicFrame>
        <p:nvGraphicFramePr>
          <p:cNvPr id="52" name="1 Gráfico"/>
          <p:cNvGraphicFramePr>
            <a:graphicFrameLocks/>
          </p:cNvGraphicFramePr>
          <p:nvPr/>
        </p:nvGraphicFramePr>
        <p:xfrm>
          <a:off x="624095" y="1072047"/>
          <a:ext cx="4158363" cy="4966118"/>
        </p:xfrm>
        <a:graphic>
          <a:graphicData uri="http://schemas.openxmlformats.org/drawingml/2006/chart">
            <c:chart xmlns:c="http://schemas.openxmlformats.org/drawingml/2006/chart" xmlns:r="http://schemas.openxmlformats.org/officeDocument/2006/relationships" r:id="rId3"/>
          </a:graphicData>
        </a:graphic>
      </p:graphicFrame>
      <p:sp>
        <p:nvSpPr>
          <p:cNvPr id="33797" name="53 CuadroTexto"/>
          <p:cNvSpPr txBox="1">
            <a:spLocks noChangeArrowheads="1"/>
          </p:cNvSpPr>
          <p:nvPr/>
        </p:nvSpPr>
        <p:spPr bwMode="auto">
          <a:xfrm>
            <a:off x="152400" y="504053"/>
            <a:ext cx="8921750" cy="487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s-PE" sz="2100" b="1" dirty="0" err="1"/>
              <a:t>Prevalencia</a:t>
            </a:r>
            <a:r>
              <a:rPr lang="en-US" altLang="es-PE" sz="2100" b="1" dirty="0"/>
              <a:t> de Anemia </a:t>
            </a:r>
            <a:r>
              <a:rPr lang="en-US" altLang="es-PE" sz="2100" b="1" dirty="0" err="1"/>
              <a:t>en</a:t>
            </a:r>
            <a:r>
              <a:rPr lang="en-US" altLang="es-PE" sz="2100" b="1" dirty="0"/>
              <a:t> </a:t>
            </a:r>
            <a:r>
              <a:rPr lang="en-US" altLang="es-PE" sz="2100" b="1" dirty="0" err="1"/>
              <a:t>niños</a:t>
            </a:r>
            <a:r>
              <a:rPr lang="en-US" altLang="es-PE" sz="2100" b="1" dirty="0"/>
              <a:t> de 6 a 35 </a:t>
            </a:r>
            <a:r>
              <a:rPr lang="en-US" altLang="es-PE" sz="2100" b="1" dirty="0" err="1"/>
              <a:t>meses</a:t>
            </a:r>
            <a:r>
              <a:rPr lang="en-US" altLang="es-PE" sz="2100" b="1" dirty="0"/>
              <a:t>, </a:t>
            </a:r>
            <a:r>
              <a:rPr lang="en-US" altLang="es-PE" sz="2100" b="1" dirty="0" err="1"/>
              <a:t>Departamentos</a:t>
            </a:r>
            <a:r>
              <a:rPr lang="en-US" altLang="es-PE" sz="2100" b="1" dirty="0"/>
              <a:t> </a:t>
            </a:r>
            <a:r>
              <a:rPr lang="es-ES" altLang="es-PE" sz="2100" b="1" dirty="0"/>
              <a:t>Perú: 2014</a:t>
            </a:r>
          </a:p>
          <a:p>
            <a:pPr>
              <a:spcBef>
                <a:spcPct val="0"/>
              </a:spcBef>
              <a:buFontTx/>
              <a:buNone/>
            </a:pPr>
            <a:endParaRPr lang="es-PE" altLang="es-PE" sz="2100" b="1" dirty="0"/>
          </a:p>
        </p:txBody>
      </p:sp>
      <p:sp>
        <p:nvSpPr>
          <p:cNvPr id="9" name="3 CuadroTexto"/>
          <p:cNvSpPr txBox="1">
            <a:spLocks noChangeArrowheads="1"/>
          </p:cNvSpPr>
          <p:nvPr/>
        </p:nvSpPr>
        <p:spPr bwMode="auto">
          <a:xfrm>
            <a:off x="569913" y="6165850"/>
            <a:ext cx="4592637"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lnSpc>
                <a:spcPct val="90000"/>
              </a:lnSpc>
              <a:spcBef>
                <a:spcPct val="30000"/>
              </a:spcBef>
              <a:buFont typeface="Arial" panose="020B0604020202020204" pitchFamily="34" charset="0"/>
              <a:buChar char="•"/>
              <a:defRPr sz="2800">
                <a:solidFill>
                  <a:schemeClr val="tx1"/>
                </a:solidFill>
                <a:latin typeface="Segoe UI" panose="020B0502040204020203" pitchFamily="34" charset="0"/>
              </a:defRPr>
            </a:lvl1pPr>
            <a:lvl2pPr marL="742950" indent="-285750" eaLnBrk="0" hangingPunct="0">
              <a:lnSpc>
                <a:spcPct val="90000"/>
              </a:lnSpc>
              <a:spcBef>
                <a:spcPct val="30000"/>
              </a:spcBef>
              <a:buFont typeface="Arial" panose="020B0604020202020204" pitchFamily="34" charset="0"/>
              <a:buChar char="•"/>
              <a:defRPr sz="2400">
                <a:solidFill>
                  <a:schemeClr val="tx1"/>
                </a:solidFill>
                <a:latin typeface="Segoe UI" panose="020B0502040204020203" pitchFamily="34" charset="0"/>
              </a:defRPr>
            </a:lvl2pPr>
            <a:lvl3pPr marL="1143000" indent="-228600" eaLnBrk="0" hangingPunct="0">
              <a:lnSpc>
                <a:spcPct val="90000"/>
              </a:lnSpc>
              <a:spcBef>
                <a:spcPct val="30000"/>
              </a:spcBef>
              <a:buFont typeface="Arial" panose="020B0604020202020204" pitchFamily="34" charset="0"/>
              <a:buChar char="•"/>
              <a:defRPr sz="2000">
                <a:solidFill>
                  <a:schemeClr val="tx1"/>
                </a:solidFill>
                <a:latin typeface="Segoe UI" panose="020B0502040204020203" pitchFamily="34" charset="0"/>
              </a:defRPr>
            </a:lvl3pPr>
            <a:lvl4pPr marL="16002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4pPr>
            <a:lvl5pPr marL="20574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9pPr>
          </a:lstStyle>
          <a:p>
            <a:pPr eaLnBrk="1" hangingPunct="1">
              <a:lnSpc>
                <a:spcPct val="100000"/>
              </a:lnSpc>
              <a:spcBef>
                <a:spcPct val="0"/>
              </a:spcBef>
              <a:buFontTx/>
              <a:buNone/>
              <a:defRPr/>
            </a:pPr>
            <a:r>
              <a:rPr lang="es-PE" altLang="es-PE" sz="1050" b="1" u="sng" dirty="0">
                <a:latin typeface="Arial" panose="020B0604020202020204" pitchFamily="34" charset="0"/>
              </a:rPr>
              <a:t>El 66% </a:t>
            </a:r>
            <a:r>
              <a:rPr lang="es-PE" altLang="es-PE" sz="1050" b="1" dirty="0">
                <a:latin typeface="Arial" panose="020B0604020202020204" pitchFamily="34" charset="0"/>
              </a:rPr>
              <a:t>de las anemias infantiles son leves (11mg/dl): Es posible reducirlas en el corto plazo, con las acciones planificadas</a:t>
            </a:r>
            <a:r>
              <a:rPr lang="es-PE" altLang="es-PE" sz="900" dirty="0">
                <a:latin typeface="Arial" panose="020B0604020202020204" pitchFamily="34" charset="0"/>
              </a:rPr>
              <a:t>.</a:t>
            </a:r>
          </a:p>
        </p:txBody>
      </p:sp>
      <p:grpSp>
        <p:nvGrpSpPr>
          <p:cNvPr id="2" name="2 Grupo"/>
          <p:cNvGrpSpPr>
            <a:grpSpLocks/>
          </p:cNvGrpSpPr>
          <p:nvPr/>
        </p:nvGrpSpPr>
        <p:grpSpPr bwMode="auto">
          <a:xfrm>
            <a:off x="5162550" y="955675"/>
            <a:ext cx="3367088" cy="4965700"/>
            <a:chOff x="6883604" y="730250"/>
            <a:chExt cx="4489246" cy="6021388"/>
          </a:xfrm>
        </p:grpSpPr>
        <p:sp>
          <p:nvSpPr>
            <p:cNvPr id="12" name="3 Forma libre"/>
            <p:cNvSpPr/>
            <p:nvPr/>
          </p:nvSpPr>
          <p:spPr>
            <a:xfrm>
              <a:off x="7076213" y="2002673"/>
              <a:ext cx="713283" cy="768073"/>
            </a:xfrm>
            <a:custGeom>
              <a:avLst/>
              <a:gdLst>
                <a:gd name="connsiteX0" fmla="*/ 101779 w 711379"/>
                <a:gd name="connsiteY0" fmla="*/ 1098 h 767716"/>
                <a:gd name="connsiteX1" fmla="*/ 55598 w 711379"/>
                <a:gd name="connsiteY1" fmla="*/ 28807 h 767716"/>
                <a:gd name="connsiteX2" fmla="*/ 46361 w 711379"/>
                <a:gd name="connsiteY2" fmla="*/ 56516 h 767716"/>
                <a:gd name="connsiteX3" fmla="*/ 18652 w 711379"/>
                <a:gd name="connsiteY3" fmla="*/ 74989 h 767716"/>
                <a:gd name="connsiteX4" fmla="*/ 179 w 711379"/>
                <a:gd name="connsiteY4" fmla="*/ 130407 h 767716"/>
                <a:gd name="connsiteX5" fmla="*/ 27888 w 711379"/>
                <a:gd name="connsiteY5" fmla="*/ 278189 h 767716"/>
                <a:gd name="connsiteX6" fmla="*/ 37125 w 711379"/>
                <a:gd name="connsiteY6" fmla="*/ 305898 h 767716"/>
                <a:gd name="connsiteX7" fmla="*/ 64834 w 711379"/>
                <a:gd name="connsiteY7" fmla="*/ 333607 h 767716"/>
                <a:gd name="connsiteX8" fmla="*/ 37125 w 711379"/>
                <a:gd name="connsiteY8" fmla="*/ 342844 h 767716"/>
                <a:gd name="connsiteX9" fmla="*/ 74070 w 711379"/>
                <a:gd name="connsiteY9" fmla="*/ 416734 h 767716"/>
                <a:gd name="connsiteX10" fmla="*/ 111016 w 711379"/>
                <a:gd name="connsiteY10" fmla="*/ 472153 h 767716"/>
                <a:gd name="connsiteX11" fmla="*/ 129488 w 711379"/>
                <a:gd name="connsiteY11" fmla="*/ 499862 h 767716"/>
                <a:gd name="connsiteX12" fmla="*/ 147961 w 711379"/>
                <a:gd name="connsiteY12" fmla="*/ 555280 h 767716"/>
                <a:gd name="connsiteX13" fmla="*/ 138725 w 711379"/>
                <a:gd name="connsiteY13" fmla="*/ 592225 h 767716"/>
                <a:gd name="connsiteX14" fmla="*/ 111016 w 711379"/>
                <a:gd name="connsiteY14" fmla="*/ 601462 h 767716"/>
                <a:gd name="connsiteX15" fmla="*/ 46361 w 711379"/>
                <a:gd name="connsiteY15" fmla="*/ 610698 h 767716"/>
                <a:gd name="connsiteX16" fmla="*/ 55598 w 711379"/>
                <a:gd name="connsiteY16" fmla="*/ 656880 h 767716"/>
                <a:gd name="connsiteX17" fmla="*/ 83307 w 711379"/>
                <a:gd name="connsiteY17" fmla="*/ 675353 h 767716"/>
                <a:gd name="connsiteX18" fmla="*/ 129488 w 711379"/>
                <a:gd name="connsiteY18" fmla="*/ 721534 h 767716"/>
                <a:gd name="connsiteX19" fmla="*/ 147961 w 711379"/>
                <a:gd name="connsiteY19" fmla="*/ 749244 h 767716"/>
                <a:gd name="connsiteX20" fmla="*/ 203379 w 711379"/>
                <a:gd name="connsiteY20" fmla="*/ 767716 h 767716"/>
                <a:gd name="connsiteX21" fmla="*/ 231088 w 711379"/>
                <a:gd name="connsiteY21" fmla="*/ 758480 h 767716"/>
                <a:gd name="connsiteX22" fmla="*/ 249561 w 711379"/>
                <a:gd name="connsiteY22" fmla="*/ 703062 h 767716"/>
                <a:gd name="connsiteX23" fmla="*/ 258798 w 711379"/>
                <a:gd name="connsiteY23" fmla="*/ 675353 h 767716"/>
                <a:gd name="connsiteX24" fmla="*/ 268034 w 711379"/>
                <a:gd name="connsiteY24" fmla="*/ 647644 h 767716"/>
                <a:gd name="connsiteX25" fmla="*/ 286507 w 711379"/>
                <a:gd name="connsiteY25" fmla="*/ 619934 h 767716"/>
                <a:gd name="connsiteX26" fmla="*/ 314216 w 711379"/>
                <a:gd name="connsiteY26" fmla="*/ 629171 h 767716"/>
                <a:gd name="connsiteX27" fmla="*/ 369634 w 711379"/>
                <a:gd name="connsiteY27" fmla="*/ 601462 h 767716"/>
                <a:gd name="connsiteX28" fmla="*/ 388107 w 711379"/>
                <a:gd name="connsiteY28" fmla="*/ 546044 h 767716"/>
                <a:gd name="connsiteX29" fmla="*/ 397343 w 711379"/>
                <a:gd name="connsiteY29" fmla="*/ 518334 h 767716"/>
                <a:gd name="connsiteX30" fmla="*/ 425052 w 711379"/>
                <a:gd name="connsiteY30" fmla="*/ 509098 h 767716"/>
                <a:gd name="connsiteX31" fmla="*/ 480470 w 711379"/>
                <a:gd name="connsiteY31" fmla="*/ 546044 h 767716"/>
                <a:gd name="connsiteX32" fmla="*/ 498943 w 711379"/>
                <a:gd name="connsiteY32" fmla="*/ 573753 h 767716"/>
                <a:gd name="connsiteX33" fmla="*/ 554361 w 711379"/>
                <a:gd name="connsiteY33" fmla="*/ 592225 h 767716"/>
                <a:gd name="connsiteX34" fmla="*/ 646725 w 711379"/>
                <a:gd name="connsiteY34" fmla="*/ 619934 h 767716"/>
                <a:gd name="connsiteX35" fmla="*/ 637488 w 711379"/>
                <a:gd name="connsiteY35" fmla="*/ 592225 h 767716"/>
                <a:gd name="connsiteX36" fmla="*/ 646725 w 711379"/>
                <a:gd name="connsiteY36" fmla="*/ 564516 h 767716"/>
                <a:gd name="connsiteX37" fmla="*/ 655961 w 711379"/>
                <a:gd name="connsiteY37" fmla="*/ 490625 h 767716"/>
                <a:gd name="connsiteX38" fmla="*/ 683670 w 711379"/>
                <a:gd name="connsiteY38" fmla="*/ 481389 h 767716"/>
                <a:gd name="connsiteX39" fmla="*/ 665198 w 711379"/>
                <a:gd name="connsiteY39" fmla="*/ 444444 h 767716"/>
                <a:gd name="connsiteX40" fmla="*/ 646725 w 711379"/>
                <a:gd name="connsiteY40" fmla="*/ 416734 h 767716"/>
                <a:gd name="connsiteX41" fmla="*/ 665198 w 711379"/>
                <a:gd name="connsiteY41" fmla="*/ 352080 h 767716"/>
                <a:gd name="connsiteX42" fmla="*/ 683670 w 711379"/>
                <a:gd name="connsiteY42" fmla="*/ 324371 h 767716"/>
                <a:gd name="connsiteX43" fmla="*/ 711379 w 711379"/>
                <a:gd name="connsiteY43" fmla="*/ 315134 h 767716"/>
                <a:gd name="connsiteX44" fmla="*/ 646725 w 711379"/>
                <a:gd name="connsiteY44" fmla="*/ 241244 h 767716"/>
                <a:gd name="connsiteX45" fmla="*/ 600543 w 711379"/>
                <a:gd name="connsiteY45" fmla="*/ 158116 h 767716"/>
                <a:gd name="connsiteX46" fmla="*/ 545125 w 711379"/>
                <a:gd name="connsiteY46" fmla="*/ 130407 h 767716"/>
                <a:gd name="connsiteX47" fmla="*/ 489707 w 711379"/>
                <a:gd name="connsiteY47" fmla="*/ 139644 h 767716"/>
                <a:gd name="connsiteX48" fmla="*/ 471234 w 711379"/>
                <a:gd name="connsiteY48" fmla="*/ 111934 h 767716"/>
                <a:gd name="connsiteX49" fmla="*/ 415816 w 711379"/>
                <a:gd name="connsiteY49" fmla="*/ 93462 h 767716"/>
                <a:gd name="connsiteX50" fmla="*/ 351161 w 711379"/>
                <a:gd name="connsiteY50" fmla="*/ 111934 h 767716"/>
                <a:gd name="connsiteX51" fmla="*/ 332688 w 711379"/>
                <a:gd name="connsiteY51" fmla="*/ 139644 h 767716"/>
                <a:gd name="connsiteX52" fmla="*/ 286507 w 711379"/>
                <a:gd name="connsiteY52" fmla="*/ 130407 h 767716"/>
                <a:gd name="connsiteX53" fmla="*/ 332688 w 711379"/>
                <a:gd name="connsiteY53" fmla="*/ 84225 h 767716"/>
                <a:gd name="connsiteX54" fmla="*/ 304979 w 711379"/>
                <a:gd name="connsiteY54" fmla="*/ 65753 h 767716"/>
                <a:gd name="connsiteX55" fmla="*/ 268034 w 711379"/>
                <a:gd name="connsiteY55" fmla="*/ 19571 h 767716"/>
                <a:gd name="connsiteX56" fmla="*/ 249561 w 711379"/>
                <a:gd name="connsiteY56" fmla="*/ 47280 h 767716"/>
                <a:gd name="connsiteX57" fmla="*/ 221852 w 711379"/>
                <a:gd name="connsiteY57" fmla="*/ 56516 h 767716"/>
                <a:gd name="connsiteX58" fmla="*/ 194143 w 711379"/>
                <a:gd name="connsiteY58" fmla="*/ 74989 h 767716"/>
                <a:gd name="connsiteX59" fmla="*/ 138725 w 711379"/>
                <a:gd name="connsiteY59" fmla="*/ 65753 h 767716"/>
                <a:gd name="connsiteX60" fmla="*/ 101779 w 711379"/>
                <a:gd name="connsiteY60" fmla="*/ 1098 h 7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711379" h="767716">
                  <a:moveTo>
                    <a:pt x="101779" y="1098"/>
                  </a:moveTo>
                  <a:cubicBezTo>
                    <a:pt x="87924" y="-5060"/>
                    <a:pt x="68292" y="16113"/>
                    <a:pt x="55598" y="28807"/>
                  </a:cubicBezTo>
                  <a:cubicBezTo>
                    <a:pt x="48714" y="35691"/>
                    <a:pt x="52443" y="48913"/>
                    <a:pt x="46361" y="56516"/>
                  </a:cubicBezTo>
                  <a:cubicBezTo>
                    <a:pt x="39426" y="65184"/>
                    <a:pt x="27888" y="68831"/>
                    <a:pt x="18652" y="74989"/>
                  </a:cubicBezTo>
                  <a:cubicBezTo>
                    <a:pt x="12494" y="93462"/>
                    <a:pt x="-1759" y="111032"/>
                    <a:pt x="179" y="130407"/>
                  </a:cubicBezTo>
                  <a:cubicBezTo>
                    <a:pt x="11353" y="242139"/>
                    <a:pt x="-368" y="193422"/>
                    <a:pt x="27888" y="278189"/>
                  </a:cubicBezTo>
                  <a:cubicBezTo>
                    <a:pt x="30967" y="287425"/>
                    <a:pt x="30241" y="299014"/>
                    <a:pt x="37125" y="305898"/>
                  </a:cubicBezTo>
                  <a:lnTo>
                    <a:pt x="64834" y="333607"/>
                  </a:lnTo>
                  <a:cubicBezTo>
                    <a:pt x="55598" y="336686"/>
                    <a:pt x="39800" y="333483"/>
                    <a:pt x="37125" y="342844"/>
                  </a:cubicBezTo>
                  <a:cubicBezTo>
                    <a:pt x="22966" y="392399"/>
                    <a:pt x="45727" y="397840"/>
                    <a:pt x="74070" y="416734"/>
                  </a:cubicBezTo>
                  <a:lnTo>
                    <a:pt x="111016" y="472153"/>
                  </a:lnTo>
                  <a:cubicBezTo>
                    <a:pt x="117173" y="481389"/>
                    <a:pt x="125978" y="489331"/>
                    <a:pt x="129488" y="499862"/>
                  </a:cubicBezTo>
                  <a:lnTo>
                    <a:pt x="147961" y="555280"/>
                  </a:lnTo>
                  <a:cubicBezTo>
                    <a:pt x="144882" y="567595"/>
                    <a:pt x="146655" y="582313"/>
                    <a:pt x="138725" y="592225"/>
                  </a:cubicBezTo>
                  <a:cubicBezTo>
                    <a:pt x="132643" y="599828"/>
                    <a:pt x="120563" y="599553"/>
                    <a:pt x="111016" y="601462"/>
                  </a:cubicBezTo>
                  <a:cubicBezTo>
                    <a:pt x="89668" y="605732"/>
                    <a:pt x="67913" y="607619"/>
                    <a:pt x="46361" y="610698"/>
                  </a:cubicBezTo>
                  <a:cubicBezTo>
                    <a:pt x="49440" y="626092"/>
                    <a:pt x="47809" y="643250"/>
                    <a:pt x="55598" y="656880"/>
                  </a:cubicBezTo>
                  <a:cubicBezTo>
                    <a:pt x="61106" y="666518"/>
                    <a:pt x="75458" y="667503"/>
                    <a:pt x="83307" y="675353"/>
                  </a:cubicBezTo>
                  <a:cubicBezTo>
                    <a:pt x="144878" y="736925"/>
                    <a:pt x="55601" y="672278"/>
                    <a:pt x="129488" y="721534"/>
                  </a:cubicBezTo>
                  <a:cubicBezTo>
                    <a:pt x="135646" y="730771"/>
                    <a:pt x="138547" y="743360"/>
                    <a:pt x="147961" y="749244"/>
                  </a:cubicBezTo>
                  <a:cubicBezTo>
                    <a:pt x="164473" y="759564"/>
                    <a:pt x="203379" y="767716"/>
                    <a:pt x="203379" y="767716"/>
                  </a:cubicBezTo>
                  <a:cubicBezTo>
                    <a:pt x="212615" y="764637"/>
                    <a:pt x="225429" y="766402"/>
                    <a:pt x="231088" y="758480"/>
                  </a:cubicBezTo>
                  <a:cubicBezTo>
                    <a:pt x="242406" y="742635"/>
                    <a:pt x="243403" y="721535"/>
                    <a:pt x="249561" y="703062"/>
                  </a:cubicBezTo>
                  <a:lnTo>
                    <a:pt x="258798" y="675353"/>
                  </a:lnTo>
                  <a:cubicBezTo>
                    <a:pt x="261877" y="666117"/>
                    <a:pt x="262634" y="655745"/>
                    <a:pt x="268034" y="647644"/>
                  </a:cubicBezTo>
                  <a:lnTo>
                    <a:pt x="286507" y="619934"/>
                  </a:lnTo>
                  <a:cubicBezTo>
                    <a:pt x="295743" y="623013"/>
                    <a:pt x="304480" y="629171"/>
                    <a:pt x="314216" y="629171"/>
                  </a:cubicBezTo>
                  <a:cubicBezTo>
                    <a:pt x="333334" y="629171"/>
                    <a:pt x="355626" y="610800"/>
                    <a:pt x="369634" y="601462"/>
                  </a:cubicBezTo>
                  <a:lnTo>
                    <a:pt x="388107" y="546044"/>
                  </a:lnTo>
                  <a:cubicBezTo>
                    <a:pt x="391186" y="536807"/>
                    <a:pt x="388106" y="521413"/>
                    <a:pt x="397343" y="518334"/>
                  </a:cubicBezTo>
                  <a:lnTo>
                    <a:pt x="425052" y="509098"/>
                  </a:lnTo>
                  <a:cubicBezTo>
                    <a:pt x="459204" y="520482"/>
                    <a:pt x="453859" y="514110"/>
                    <a:pt x="480470" y="546044"/>
                  </a:cubicBezTo>
                  <a:cubicBezTo>
                    <a:pt x="487576" y="554572"/>
                    <a:pt x="489530" y="567870"/>
                    <a:pt x="498943" y="573753"/>
                  </a:cubicBezTo>
                  <a:cubicBezTo>
                    <a:pt x="515455" y="584073"/>
                    <a:pt x="554361" y="592225"/>
                    <a:pt x="554361" y="592225"/>
                  </a:cubicBezTo>
                  <a:cubicBezTo>
                    <a:pt x="620341" y="636213"/>
                    <a:pt x="588240" y="634556"/>
                    <a:pt x="646725" y="619934"/>
                  </a:cubicBezTo>
                  <a:cubicBezTo>
                    <a:pt x="643646" y="610698"/>
                    <a:pt x="637488" y="601961"/>
                    <a:pt x="637488" y="592225"/>
                  </a:cubicBezTo>
                  <a:cubicBezTo>
                    <a:pt x="637488" y="582489"/>
                    <a:pt x="644983" y="574095"/>
                    <a:pt x="646725" y="564516"/>
                  </a:cubicBezTo>
                  <a:cubicBezTo>
                    <a:pt x="651165" y="540094"/>
                    <a:pt x="645880" y="513308"/>
                    <a:pt x="655961" y="490625"/>
                  </a:cubicBezTo>
                  <a:cubicBezTo>
                    <a:pt x="659915" y="481728"/>
                    <a:pt x="674434" y="484468"/>
                    <a:pt x="683670" y="481389"/>
                  </a:cubicBezTo>
                  <a:cubicBezTo>
                    <a:pt x="700524" y="430832"/>
                    <a:pt x="697606" y="470371"/>
                    <a:pt x="665198" y="444444"/>
                  </a:cubicBezTo>
                  <a:cubicBezTo>
                    <a:pt x="656530" y="437509"/>
                    <a:pt x="652883" y="425971"/>
                    <a:pt x="646725" y="416734"/>
                  </a:cubicBezTo>
                  <a:cubicBezTo>
                    <a:pt x="649686" y="404890"/>
                    <a:pt x="658570" y="365335"/>
                    <a:pt x="665198" y="352080"/>
                  </a:cubicBezTo>
                  <a:cubicBezTo>
                    <a:pt x="670162" y="342151"/>
                    <a:pt x="675002" y="331306"/>
                    <a:pt x="683670" y="324371"/>
                  </a:cubicBezTo>
                  <a:cubicBezTo>
                    <a:pt x="691272" y="318289"/>
                    <a:pt x="702143" y="318213"/>
                    <a:pt x="711379" y="315134"/>
                  </a:cubicBezTo>
                  <a:cubicBezTo>
                    <a:pt x="679051" y="293583"/>
                    <a:pt x="662120" y="287427"/>
                    <a:pt x="646725" y="241244"/>
                  </a:cubicBezTo>
                  <a:cubicBezTo>
                    <a:pt x="637100" y="212370"/>
                    <a:pt x="627764" y="176263"/>
                    <a:pt x="600543" y="158116"/>
                  </a:cubicBezTo>
                  <a:cubicBezTo>
                    <a:pt x="564733" y="134244"/>
                    <a:pt x="583365" y="143155"/>
                    <a:pt x="545125" y="130407"/>
                  </a:cubicBezTo>
                  <a:cubicBezTo>
                    <a:pt x="523189" y="145031"/>
                    <a:pt x="515779" y="160502"/>
                    <a:pt x="489707" y="139644"/>
                  </a:cubicBezTo>
                  <a:cubicBezTo>
                    <a:pt x="481039" y="132709"/>
                    <a:pt x="480648" y="117818"/>
                    <a:pt x="471234" y="111934"/>
                  </a:cubicBezTo>
                  <a:cubicBezTo>
                    <a:pt x="454722" y="101614"/>
                    <a:pt x="415816" y="93462"/>
                    <a:pt x="415816" y="93462"/>
                  </a:cubicBezTo>
                  <a:cubicBezTo>
                    <a:pt x="413403" y="94065"/>
                    <a:pt x="357184" y="107116"/>
                    <a:pt x="351161" y="111934"/>
                  </a:cubicBezTo>
                  <a:cubicBezTo>
                    <a:pt x="342493" y="118869"/>
                    <a:pt x="338846" y="130407"/>
                    <a:pt x="332688" y="139644"/>
                  </a:cubicBezTo>
                  <a:cubicBezTo>
                    <a:pt x="317294" y="136565"/>
                    <a:pt x="295926" y="142966"/>
                    <a:pt x="286507" y="130407"/>
                  </a:cubicBezTo>
                  <a:cubicBezTo>
                    <a:pt x="276244" y="116723"/>
                    <a:pt x="330635" y="85593"/>
                    <a:pt x="332688" y="84225"/>
                  </a:cubicBezTo>
                  <a:cubicBezTo>
                    <a:pt x="323452" y="78068"/>
                    <a:pt x="311136" y="74989"/>
                    <a:pt x="304979" y="65753"/>
                  </a:cubicBezTo>
                  <a:cubicBezTo>
                    <a:pt x="268529" y="11078"/>
                    <a:pt x="326847" y="39175"/>
                    <a:pt x="268034" y="19571"/>
                  </a:cubicBezTo>
                  <a:cubicBezTo>
                    <a:pt x="261876" y="28807"/>
                    <a:pt x="258229" y="40345"/>
                    <a:pt x="249561" y="47280"/>
                  </a:cubicBezTo>
                  <a:cubicBezTo>
                    <a:pt x="241958" y="53362"/>
                    <a:pt x="230560" y="52162"/>
                    <a:pt x="221852" y="56516"/>
                  </a:cubicBezTo>
                  <a:cubicBezTo>
                    <a:pt x="211923" y="61480"/>
                    <a:pt x="203379" y="68831"/>
                    <a:pt x="194143" y="74989"/>
                  </a:cubicBezTo>
                  <a:cubicBezTo>
                    <a:pt x="175670" y="71910"/>
                    <a:pt x="156012" y="72956"/>
                    <a:pt x="138725" y="65753"/>
                  </a:cubicBezTo>
                  <a:cubicBezTo>
                    <a:pt x="104993" y="51698"/>
                    <a:pt x="115634" y="7256"/>
                    <a:pt x="101779" y="1098"/>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r>
                <a:rPr lang="es-PE" sz="600" b="1">
                  <a:solidFill>
                    <a:schemeClr val="bg1"/>
                  </a:solidFill>
                </a:rPr>
                <a:t>PIURA</a:t>
              </a:r>
            </a:p>
          </p:txBody>
        </p:sp>
        <p:sp>
          <p:nvSpPr>
            <p:cNvPr id="13" name="10 Forma libre"/>
            <p:cNvSpPr/>
            <p:nvPr/>
          </p:nvSpPr>
          <p:spPr>
            <a:xfrm>
              <a:off x="7929190" y="3323220"/>
              <a:ext cx="654021" cy="887423"/>
            </a:xfrm>
            <a:custGeom>
              <a:avLst/>
              <a:gdLst>
                <a:gd name="connsiteX0" fmla="*/ 10156 w 656701"/>
                <a:gd name="connsiteY0" fmla="*/ 286702 h 887066"/>
                <a:gd name="connsiteX1" fmla="*/ 28629 w 656701"/>
                <a:gd name="connsiteY1" fmla="*/ 379066 h 887066"/>
                <a:gd name="connsiteX2" fmla="*/ 56338 w 656701"/>
                <a:gd name="connsiteY2" fmla="*/ 434484 h 887066"/>
                <a:gd name="connsiteX3" fmla="*/ 74811 w 656701"/>
                <a:gd name="connsiteY3" fmla="*/ 462193 h 887066"/>
                <a:gd name="connsiteX4" fmla="*/ 93283 w 656701"/>
                <a:gd name="connsiteY4" fmla="*/ 517611 h 887066"/>
                <a:gd name="connsiteX5" fmla="*/ 102520 w 656701"/>
                <a:gd name="connsiteY5" fmla="*/ 545321 h 887066"/>
                <a:gd name="connsiteX6" fmla="*/ 120992 w 656701"/>
                <a:gd name="connsiteY6" fmla="*/ 573030 h 887066"/>
                <a:gd name="connsiteX7" fmla="*/ 139465 w 656701"/>
                <a:gd name="connsiteY7" fmla="*/ 628448 h 887066"/>
                <a:gd name="connsiteX8" fmla="*/ 157938 w 656701"/>
                <a:gd name="connsiteY8" fmla="*/ 683866 h 887066"/>
                <a:gd name="connsiteX9" fmla="*/ 167174 w 656701"/>
                <a:gd name="connsiteY9" fmla="*/ 711575 h 887066"/>
                <a:gd name="connsiteX10" fmla="*/ 185647 w 656701"/>
                <a:gd name="connsiteY10" fmla="*/ 739284 h 887066"/>
                <a:gd name="connsiteX11" fmla="*/ 194883 w 656701"/>
                <a:gd name="connsiteY11" fmla="*/ 766993 h 887066"/>
                <a:gd name="connsiteX12" fmla="*/ 213356 w 656701"/>
                <a:gd name="connsiteY12" fmla="*/ 794702 h 887066"/>
                <a:gd name="connsiteX13" fmla="*/ 259538 w 656701"/>
                <a:gd name="connsiteY13" fmla="*/ 868593 h 887066"/>
                <a:gd name="connsiteX14" fmla="*/ 296483 w 656701"/>
                <a:gd name="connsiteY14" fmla="*/ 803939 h 887066"/>
                <a:gd name="connsiteX15" fmla="*/ 324192 w 656701"/>
                <a:gd name="connsiteY15" fmla="*/ 776230 h 887066"/>
                <a:gd name="connsiteX16" fmla="*/ 342665 w 656701"/>
                <a:gd name="connsiteY16" fmla="*/ 803939 h 887066"/>
                <a:gd name="connsiteX17" fmla="*/ 361138 w 656701"/>
                <a:gd name="connsiteY17" fmla="*/ 859357 h 887066"/>
                <a:gd name="connsiteX18" fmla="*/ 416556 w 656701"/>
                <a:gd name="connsiteY18" fmla="*/ 887066 h 887066"/>
                <a:gd name="connsiteX19" fmla="*/ 453501 w 656701"/>
                <a:gd name="connsiteY19" fmla="*/ 850121 h 887066"/>
                <a:gd name="connsiteX20" fmla="*/ 471974 w 656701"/>
                <a:gd name="connsiteY20" fmla="*/ 822411 h 887066"/>
                <a:gd name="connsiteX21" fmla="*/ 481211 w 656701"/>
                <a:gd name="connsiteY21" fmla="*/ 794702 h 887066"/>
                <a:gd name="connsiteX22" fmla="*/ 508920 w 656701"/>
                <a:gd name="connsiteY22" fmla="*/ 785466 h 887066"/>
                <a:gd name="connsiteX23" fmla="*/ 527392 w 656701"/>
                <a:gd name="connsiteY23" fmla="*/ 757757 h 887066"/>
                <a:gd name="connsiteX24" fmla="*/ 592047 w 656701"/>
                <a:gd name="connsiteY24" fmla="*/ 720811 h 887066"/>
                <a:gd name="connsiteX25" fmla="*/ 601283 w 656701"/>
                <a:gd name="connsiteY25" fmla="*/ 693102 h 887066"/>
                <a:gd name="connsiteX26" fmla="*/ 619756 w 656701"/>
                <a:gd name="connsiteY26" fmla="*/ 665393 h 887066"/>
                <a:gd name="connsiteX27" fmla="*/ 610520 w 656701"/>
                <a:gd name="connsiteY27" fmla="*/ 619211 h 887066"/>
                <a:gd name="connsiteX28" fmla="*/ 601283 w 656701"/>
                <a:gd name="connsiteY28" fmla="*/ 591502 h 887066"/>
                <a:gd name="connsiteX29" fmla="*/ 582811 w 656701"/>
                <a:gd name="connsiteY29" fmla="*/ 526848 h 887066"/>
                <a:gd name="connsiteX30" fmla="*/ 619756 w 656701"/>
                <a:gd name="connsiteY30" fmla="*/ 462193 h 887066"/>
                <a:gd name="connsiteX31" fmla="*/ 656701 w 656701"/>
                <a:gd name="connsiteY31" fmla="*/ 406775 h 887066"/>
                <a:gd name="connsiteX32" fmla="*/ 647465 w 656701"/>
                <a:gd name="connsiteY32" fmla="*/ 379066 h 887066"/>
                <a:gd name="connsiteX33" fmla="*/ 619756 w 656701"/>
                <a:gd name="connsiteY33" fmla="*/ 369830 h 887066"/>
                <a:gd name="connsiteX34" fmla="*/ 592047 w 656701"/>
                <a:gd name="connsiteY34" fmla="*/ 351357 h 887066"/>
                <a:gd name="connsiteX35" fmla="*/ 573574 w 656701"/>
                <a:gd name="connsiteY35" fmla="*/ 323648 h 887066"/>
                <a:gd name="connsiteX36" fmla="*/ 518156 w 656701"/>
                <a:gd name="connsiteY36" fmla="*/ 286702 h 887066"/>
                <a:gd name="connsiteX37" fmla="*/ 499683 w 656701"/>
                <a:gd name="connsiteY37" fmla="*/ 231284 h 887066"/>
                <a:gd name="connsiteX38" fmla="*/ 471974 w 656701"/>
                <a:gd name="connsiteY38" fmla="*/ 175866 h 887066"/>
                <a:gd name="connsiteX39" fmla="*/ 444265 w 656701"/>
                <a:gd name="connsiteY39" fmla="*/ 166630 h 887066"/>
                <a:gd name="connsiteX40" fmla="*/ 425792 w 656701"/>
                <a:gd name="connsiteY40" fmla="*/ 111211 h 887066"/>
                <a:gd name="connsiteX41" fmla="*/ 388847 w 656701"/>
                <a:gd name="connsiteY41" fmla="*/ 55793 h 887066"/>
                <a:gd name="connsiteX42" fmla="*/ 361138 w 656701"/>
                <a:gd name="connsiteY42" fmla="*/ 375 h 887066"/>
                <a:gd name="connsiteX43" fmla="*/ 259538 w 656701"/>
                <a:gd name="connsiteY43" fmla="*/ 28084 h 887066"/>
                <a:gd name="connsiteX44" fmla="*/ 231829 w 656701"/>
                <a:gd name="connsiteY44" fmla="*/ 37321 h 887066"/>
                <a:gd name="connsiteX45" fmla="*/ 222592 w 656701"/>
                <a:gd name="connsiteY45" fmla="*/ 65030 h 887066"/>
                <a:gd name="connsiteX46" fmla="*/ 176411 w 656701"/>
                <a:gd name="connsiteY46" fmla="*/ 120448 h 887066"/>
                <a:gd name="connsiteX47" fmla="*/ 139465 w 656701"/>
                <a:gd name="connsiteY47" fmla="*/ 203575 h 887066"/>
                <a:gd name="connsiteX48" fmla="*/ 65574 w 656701"/>
                <a:gd name="connsiteY48" fmla="*/ 222048 h 887066"/>
                <a:gd name="connsiteX49" fmla="*/ 28629 w 656701"/>
                <a:gd name="connsiteY49" fmla="*/ 231284 h 887066"/>
                <a:gd name="connsiteX50" fmla="*/ 10156 w 656701"/>
                <a:gd name="connsiteY50" fmla="*/ 258993 h 887066"/>
                <a:gd name="connsiteX51" fmla="*/ 10156 w 656701"/>
                <a:gd name="connsiteY51" fmla="*/ 286702 h 887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56701" h="887066">
                  <a:moveTo>
                    <a:pt x="10156" y="286702"/>
                  </a:moveTo>
                  <a:cubicBezTo>
                    <a:pt x="13235" y="306714"/>
                    <a:pt x="11213" y="352941"/>
                    <a:pt x="28629" y="379066"/>
                  </a:cubicBezTo>
                  <a:cubicBezTo>
                    <a:pt x="81573" y="458485"/>
                    <a:pt x="18093" y="357996"/>
                    <a:pt x="56338" y="434484"/>
                  </a:cubicBezTo>
                  <a:cubicBezTo>
                    <a:pt x="61303" y="444413"/>
                    <a:pt x="68653" y="452957"/>
                    <a:pt x="74811" y="462193"/>
                  </a:cubicBezTo>
                  <a:lnTo>
                    <a:pt x="93283" y="517611"/>
                  </a:lnTo>
                  <a:cubicBezTo>
                    <a:pt x="96362" y="526848"/>
                    <a:pt x="97119" y="537220"/>
                    <a:pt x="102520" y="545321"/>
                  </a:cubicBezTo>
                  <a:cubicBezTo>
                    <a:pt x="108677" y="554557"/>
                    <a:pt x="116484" y="562886"/>
                    <a:pt x="120992" y="573030"/>
                  </a:cubicBezTo>
                  <a:cubicBezTo>
                    <a:pt x="128900" y="590824"/>
                    <a:pt x="133307" y="609975"/>
                    <a:pt x="139465" y="628448"/>
                  </a:cubicBezTo>
                  <a:lnTo>
                    <a:pt x="157938" y="683866"/>
                  </a:lnTo>
                  <a:cubicBezTo>
                    <a:pt x="161017" y="693102"/>
                    <a:pt x="161773" y="703474"/>
                    <a:pt x="167174" y="711575"/>
                  </a:cubicBezTo>
                  <a:lnTo>
                    <a:pt x="185647" y="739284"/>
                  </a:lnTo>
                  <a:cubicBezTo>
                    <a:pt x="188726" y="748520"/>
                    <a:pt x="190529" y="758285"/>
                    <a:pt x="194883" y="766993"/>
                  </a:cubicBezTo>
                  <a:cubicBezTo>
                    <a:pt x="199847" y="776922"/>
                    <a:pt x="208848" y="784558"/>
                    <a:pt x="213356" y="794702"/>
                  </a:cubicBezTo>
                  <a:cubicBezTo>
                    <a:pt x="245753" y="867594"/>
                    <a:pt x="209691" y="835363"/>
                    <a:pt x="259538" y="868593"/>
                  </a:cubicBezTo>
                  <a:cubicBezTo>
                    <a:pt x="316036" y="849761"/>
                    <a:pt x="264444" y="876028"/>
                    <a:pt x="296483" y="803939"/>
                  </a:cubicBezTo>
                  <a:cubicBezTo>
                    <a:pt x="301788" y="792003"/>
                    <a:pt x="314956" y="785466"/>
                    <a:pt x="324192" y="776230"/>
                  </a:cubicBezTo>
                  <a:cubicBezTo>
                    <a:pt x="330350" y="785466"/>
                    <a:pt x="338156" y="793795"/>
                    <a:pt x="342665" y="803939"/>
                  </a:cubicBezTo>
                  <a:cubicBezTo>
                    <a:pt x="350573" y="821733"/>
                    <a:pt x="344936" y="848556"/>
                    <a:pt x="361138" y="859357"/>
                  </a:cubicBezTo>
                  <a:cubicBezTo>
                    <a:pt x="396948" y="883231"/>
                    <a:pt x="378316" y="874320"/>
                    <a:pt x="416556" y="887066"/>
                  </a:cubicBezTo>
                  <a:cubicBezTo>
                    <a:pt x="436708" y="826609"/>
                    <a:pt x="408719" y="885947"/>
                    <a:pt x="453501" y="850121"/>
                  </a:cubicBezTo>
                  <a:cubicBezTo>
                    <a:pt x="462169" y="843186"/>
                    <a:pt x="467009" y="832340"/>
                    <a:pt x="471974" y="822411"/>
                  </a:cubicBezTo>
                  <a:cubicBezTo>
                    <a:pt x="476328" y="813703"/>
                    <a:pt x="474327" y="801586"/>
                    <a:pt x="481211" y="794702"/>
                  </a:cubicBezTo>
                  <a:cubicBezTo>
                    <a:pt x="488095" y="787818"/>
                    <a:pt x="499684" y="788545"/>
                    <a:pt x="508920" y="785466"/>
                  </a:cubicBezTo>
                  <a:cubicBezTo>
                    <a:pt x="515077" y="776230"/>
                    <a:pt x="517085" y="761880"/>
                    <a:pt x="527392" y="757757"/>
                  </a:cubicBezTo>
                  <a:cubicBezTo>
                    <a:pt x="604187" y="727039"/>
                    <a:pt x="611782" y="780022"/>
                    <a:pt x="592047" y="720811"/>
                  </a:cubicBezTo>
                  <a:cubicBezTo>
                    <a:pt x="595126" y="711575"/>
                    <a:pt x="596929" y="701810"/>
                    <a:pt x="601283" y="693102"/>
                  </a:cubicBezTo>
                  <a:cubicBezTo>
                    <a:pt x="606247" y="683173"/>
                    <a:pt x="618379" y="676408"/>
                    <a:pt x="619756" y="665393"/>
                  </a:cubicBezTo>
                  <a:cubicBezTo>
                    <a:pt x="621703" y="649815"/>
                    <a:pt x="614328" y="634441"/>
                    <a:pt x="610520" y="619211"/>
                  </a:cubicBezTo>
                  <a:cubicBezTo>
                    <a:pt x="608159" y="609766"/>
                    <a:pt x="603958" y="600863"/>
                    <a:pt x="601283" y="591502"/>
                  </a:cubicBezTo>
                  <a:cubicBezTo>
                    <a:pt x="578080" y="510292"/>
                    <a:pt x="604963" y="593305"/>
                    <a:pt x="582811" y="526848"/>
                  </a:cubicBezTo>
                  <a:cubicBezTo>
                    <a:pt x="601342" y="434189"/>
                    <a:pt x="573952" y="514541"/>
                    <a:pt x="619756" y="462193"/>
                  </a:cubicBezTo>
                  <a:cubicBezTo>
                    <a:pt x="634376" y="445485"/>
                    <a:pt x="656701" y="406775"/>
                    <a:pt x="656701" y="406775"/>
                  </a:cubicBezTo>
                  <a:cubicBezTo>
                    <a:pt x="653622" y="397539"/>
                    <a:pt x="654349" y="385950"/>
                    <a:pt x="647465" y="379066"/>
                  </a:cubicBezTo>
                  <a:cubicBezTo>
                    <a:pt x="640581" y="372182"/>
                    <a:pt x="628464" y="374184"/>
                    <a:pt x="619756" y="369830"/>
                  </a:cubicBezTo>
                  <a:cubicBezTo>
                    <a:pt x="609827" y="364866"/>
                    <a:pt x="601283" y="357515"/>
                    <a:pt x="592047" y="351357"/>
                  </a:cubicBezTo>
                  <a:cubicBezTo>
                    <a:pt x="585889" y="342121"/>
                    <a:pt x="581928" y="330958"/>
                    <a:pt x="573574" y="323648"/>
                  </a:cubicBezTo>
                  <a:cubicBezTo>
                    <a:pt x="556866" y="309028"/>
                    <a:pt x="518156" y="286702"/>
                    <a:pt x="518156" y="286702"/>
                  </a:cubicBezTo>
                  <a:lnTo>
                    <a:pt x="499683" y="231284"/>
                  </a:lnTo>
                  <a:cubicBezTo>
                    <a:pt x="493598" y="213029"/>
                    <a:pt x="488252" y="188888"/>
                    <a:pt x="471974" y="175866"/>
                  </a:cubicBezTo>
                  <a:cubicBezTo>
                    <a:pt x="464371" y="169784"/>
                    <a:pt x="453501" y="169709"/>
                    <a:pt x="444265" y="166630"/>
                  </a:cubicBezTo>
                  <a:cubicBezTo>
                    <a:pt x="438107" y="148157"/>
                    <a:pt x="436593" y="127413"/>
                    <a:pt x="425792" y="111211"/>
                  </a:cubicBezTo>
                  <a:lnTo>
                    <a:pt x="388847" y="55793"/>
                  </a:lnTo>
                  <a:cubicBezTo>
                    <a:pt x="385467" y="45654"/>
                    <a:pt x="374332" y="4145"/>
                    <a:pt x="361138" y="375"/>
                  </a:cubicBezTo>
                  <a:cubicBezTo>
                    <a:pt x="347077" y="-3642"/>
                    <a:pt x="266325" y="25822"/>
                    <a:pt x="259538" y="28084"/>
                  </a:cubicBezTo>
                  <a:lnTo>
                    <a:pt x="231829" y="37321"/>
                  </a:lnTo>
                  <a:cubicBezTo>
                    <a:pt x="228750" y="46557"/>
                    <a:pt x="227993" y="56929"/>
                    <a:pt x="222592" y="65030"/>
                  </a:cubicBezTo>
                  <a:cubicBezTo>
                    <a:pt x="193590" y="108533"/>
                    <a:pt x="196557" y="75119"/>
                    <a:pt x="176411" y="120448"/>
                  </a:cubicBezTo>
                  <a:cubicBezTo>
                    <a:pt x="174349" y="125088"/>
                    <a:pt x="157382" y="194616"/>
                    <a:pt x="139465" y="203575"/>
                  </a:cubicBezTo>
                  <a:cubicBezTo>
                    <a:pt x="116757" y="214929"/>
                    <a:pt x="90204" y="215890"/>
                    <a:pt x="65574" y="222048"/>
                  </a:cubicBezTo>
                  <a:lnTo>
                    <a:pt x="28629" y="231284"/>
                  </a:lnTo>
                  <a:cubicBezTo>
                    <a:pt x="22471" y="240520"/>
                    <a:pt x="15120" y="249064"/>
                    <a:pt x="10156" y="258993"/>
                  </a:cubicBezTo>
                  <a:cubicBezTo>
                    <a:pt x="-11071" y="301447"/>
                    <a:pt x="7077" y="266690"/>
                    <a:pt x="10156" y="286702"/>
                  </a:cubicBezTo>
                  <a:close/>
                </a:path>
              </a:pathLst>
            </a:custGeom>
            <a:solidFill>
              <a:srgbClr val="FFFF00"/>
            </a:solidFill>
            <a:ln w="952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p>
          </p:txBody>
        </p:sp>
        <p:sp>
          <p:nvSpPr>
            <p:cNvPr id="14" name="13 Forma libre"/>
            <p:cNvSpPr/>
            <p:nvPr/>
          </p:nvSpPr>
          <p:spPr>
            <a:xfrm>
              <a:off x="10037294" y="3956544"/>
              <a:ext cx="1335556" cy="1208898"/>
            </a:xfrm>
            <a:custGeom>
              <a:avLst/>
              <a:gdLst>
                <a:gd name="connsiteX0" fmla="*/ 637439 w 1265512"/>
                <a:gd name="connsiteY0" fmla="*/ 1992 h 1147301"/>
                <a:gd name="connsiteX1" fmla="*/ 591258 w 1265512"/>
                <a:gd name="connsiteY1" fmla="*/ 38937 h 1147301"/>
                <a:gd name="connsiteX2" fmla="*/ 563548 w 1265512"/>
                <a:gd name="connsiteY2" fmla="*/ 57410 h 1147301"/>
                <a:gd name="connsiteX3" fmla="*/ 554312 w 1265512"/>
                <a:gd name="connsiteY3" fmla="*/ 85119 h 1147301"/>
                <a:gd name="connsiteX4" fmla="*/ 563548 w 1265512"/>
                <a:gd name="connsiteY4" fmla="*/ 112828 h 1147301"/>
                <a:gd name="connsiteX5" fmla="*/ 526603 w 1265512"/>
                <a:gd name="connsiteY5" fmla="*/ 159010 h 1147301"/>
                <a:gd name="connsiteX6" fmla="*/ 480421 w 1265512"/>
                <a:gd name="connsiteY6" fmla="*/ 205192 h 1147301"/>
                <a:gd name="connsiteX7" fmla="*/ 461948 w 1265512"/>
                <a:gd name="connsiteY7" fmla="*/ 232901 h 1147301"/>
                <a:gd name="connsiteX8" fmla="*/ 406530 w 1265512"/>
                <a:gd name="connsiteY8" fmla="*/ 269846 h 1147301"/>
                <a:gd name="connsiteX9" fmla="*/ 351112 w 1265512"/>
                <a:gd name="connsiteY9" fmla="*/ 297555 h 1147301"/>
                <a:gd name="connsiteX10" fmla="*/ 323403 w 1265512"/>
                <a:gd name="connsiteY10" fmla="*/ 316028 h 1147301"/>
                <a:gd name="connsiteX11" fmla="*/ 231039 w 1265512"/>
                <a:gd name="connsiteY11" fmla="*/ 343737 h 1147301"/>
                <a:gd name="connsiteX12" fmla="*/ 83258 w 1265512"/>
                <a:gd name="connsiteY12" fmla="*/ 371446 h 1147301"/>
                <a:gd name="connsiteX13" fmla="*/ 92494 w 1265512"/>
                <a:gd name="connsiteY13" fmla="*/ 399155 h 1147301"/>
                <a:gd name="connsiteX14" fmla="*/ 55548 w 1265512"/>
                <a:gd name="connsiteY14" fmla="*/ 445337 h 1147301"/>
                <a:gd name="connsiteX15" fmla="*/ 46312 w 1265512"/>
                <a:gd name="connsiteY15" fmla="*/ 482283 h 1147301"/>
                <a:gd name="connsiteX16" fmla="*/ 18603 w 1265512"/>
                <a:gd name="connsiteY16" fmla="*/ 500755 h 1147301"/>
                <a:gd name="connsiteX17" fmla="*/ 130 w 1265512"/>
                <a:gd name="connsiteY17" fmla="*/ 556174 h 1147301"/>
                <a:gd name="connsiteX18" fmla="*/ 9367 w 1265512"/>
                <a:gd name="connsiteY18" fmla="*/ 593119 h 1147301"/>
                <a:gd name="connsiteX19" fmla="*/ 130 w 1265512"/>
                <a:gd name="connsiteY19" fmla="*/ 639301 h 1147301"/>
                <a:gd name="connsiteX20" fmla="*/ 55548 w 1265512"/>
                <a:gd name="connsiteY20" fmla="*/ 750137 h 1147301"/>
                <a:gd name="connsiteX21" fmla="*/ 83258 w 1265512"/>
                <a:gd name="connsiteY21" fmla="*/ 759374 h 1147301"/>
                <a:gd name="connsiteX22" fmla="*/ 110967 w 1265512"/>
                <a:gd name="connsiteY22" fmla="*/ 814792 h 1147301"/>
                <a:gd name="connsiteX23" fmla="*/ 138676 w 1265512"/>
                <a:gd name="connsiteY23" fmla="*/ 824028 h 1147301"/>
                <a:gd name="connsiteX24" fmla="*/ 147912 w 1265512"/>
                <a:gd name="connsiteY24" fmla="*/ 851737 h 1147301"/>
                <a:gd name="connsiteX25" fmla="*/ 175621 w 1265512"/>
                <a:gd name="connsiteY25" fmla="*/ 879446 h 1147301"/>
                <a:gd name="connsiteX26" fmla="*/ 184858 w 1265512"/>
                <a:gd name="connsiteY26" fmla="*/ 981046 h 1147301"/>
                <a:gd name="connsiteX27" fmla="*/ 240276 w 1265512"/>
                <a:gd name="connsiteY27" fmla="*/ 1008755 h 1147301"/>
                <a:gd name="connsiteX28" fmla="*/ 397294 w 1265512"/>
                <a:gd name="connsiteY28" fmla="*/ 1017992 h 1147301"/>
                <a:gd name="connsiteX29" fmla="*/ 434239 w 1265512"/>
                <a:gd name="connsiteY29" fmla="*/ 1027228 h 1147301"/>
                <a:gd name="connsiteX30" fmla="*/ 489658 w 1265512"/>
                <a:gd name="connsiteY30" fmla="*/ 1045701 h 1147301"/>
                <a:gd name="connsiteX31" fmla="*/ 545076 w 1265512"/>
                <a:gd name="connsiteY31" fmla="*/ 1073410 h 1147301"/>
                <a:gd name="connsiteX32" fmla="*/ 600494 w 1265512"/>
                <a:gd name="connsiteY32" fmla="*/ 1101119 h 1147301"/>
                <a:gd name="connsiteX33" fmla="*/ 655912 w 1265512"/>
                <a:gd name="connsiteY33" fmla="*/ 1082646 h 1147301"/>
                <a:gd name="connsiteX34" fmla="*/ 646676 w 1265512"/>
                <a:gd name="connsiteY34" fmla="*/ 1054937 h 1147301"/>
                <a:gd name="connsiteX35" fmla="*/ 683621 w 1265512"/>
                <a:gd name="connsiteY35" fmla="*/ 1064174 h 1147301"/>
                <a:gd name="connsiteX36" fmla="*/ 739039 w 1265512"/>
                <a:gd name="connsiteY36" fmla="*/ 1082646 h 1147301"/>
                <a:gd name="connsiteX37" fmla="*/ 766748 w 1265512"/>
                <a:gd name="connsiteY37" fmla="*/ 1091883 h 1147301"/>
                <a:gd name="connsiteX38" fmla="*/ 849876 w 1265512"/>
                <a:gd name="connsiteY38" fmla="*/ 1138065 h 1147301"/>
                <a:gd name="connsiteX39" fmla="*/ 886821 w 1265512"/>
                <a:gd name="connsiteY39" fmla="*/ 1147301 h 1147301"/>
                <a:gd name="connsiteX40" fmla="*/ 997658 w 1265512"/>
                <a:gd name="connsiteY40" fmla="*/ 1138065 h 1147301"/>
                <a:gd name="connsiteX41" fmla="*/ 1025367 w 1265512"/>
                <a:gd name="connsiteY41" fmla="*/ 1119592 h 1147301"/>
                <a:gd name="connsiteX42" fmla="*/ 1080785 w 1265512"/>
                <a:gd name="connsiteY42" fmla="*/ 1101119 h 1147301"/>
                <a:gd name="connsiteX43" fmla="*/ 1108494 w 1265512"/>
                <a:gd name="connsiteY43" fmla="*/ 1091883 h 1147301"/>
                <a:gd name="connsiteX44" fmla="*/ 1154676 w 1265512"/>
                <a:gd name="connsiteY44" fmla="*/ 1045701 h 1147301"/>
                <a:gd name="connsiteX45" fmla="*/ 1182385 w 1265512"/>
                <a:gd name="connsiteY45" fmla="*/ 981046 h 1147301"/>
                <a:gd name="connsiteX46" fmla="*/ 1210094 w 1265512"/>
                <a:gd name="connsiteY46" fmla="*/ 962574 h 1147301"/>
                <a:gd name="connsiteX47" fmla="*/ 1265512 w 1265512"/>
                <a:gd name="connsiteY47" fmla="*/ 916392 h 1147301"/>
                <a:gd name="connsiteX48" fmla="*/ 1219330 w 1265512"/>
                <a:gd name="connsiteY48" fmla="*/ 833265 h 1147301"/>
                <a:gd name="connsiteX49" fmla="*/ 1191621 w 1265512"/>
                <a:gd name="connsiteY49" fmla="*/ 777846 h 1147301"/>
                <a:gd name="connsiteX50" fmla="*/ 1163912 w 1265512"/>
                <a:gd name="connsiteY50" fmla="*/ 722428 h 1147301"/>
                <a:gd name="connsiteX51" fmla="*/ 1154676 w 1265512"/>
                <a:gd name="connsiteY51" fmla="*/ 694719 h 1147301"/>
                <a:gd name="connsiteX52" fmla="*/ 1117730 w 1265512"/>
                <a:gd name="connsiteY52" fmla="*/ 639301 h 1147301"/>
                <a:gd name="connsiteX53" fmla="*/ 1090021 w 1265512"/>
                <a:gd name="connsiteY53" fmla="*/ 556174 h 1147301"/>
                <a:gd name="connsiteX54" fmla="*/ 1080785 w 1265512"/>
                <a:gd name="connsiteY54" fmla="*/ 528465 h 1147301"/>
                <a:gd name="connsiteX55" fmla="*/ 1062312 w 1265512"/>
                <a:gd name="connsiteY55" fmla="*/ 500755 h 1147301"/>
                <a:gd name="connsiteX56" fmla="*/ 1016130 w 1265512"/>
                <a:gd name="connsiteY56" fmla="*/ 417628 h 1147301"/>
                <a:gd name="connsiteX57" fmla="*/ 969948 w 1265512"/>
                <a:gd name="connsiteY57" fmla="*/ 371446 h 1147301"/>
                <a:gd name="connsiteX58" fmla="*/ 942239 w 1265512"/>
                <a:gd name="connsiteY58" fmla="*/ 362210 h 1147301"/>
                <a:gd name="connsiteX59" fmla="*/ 914530 w 1265512"/>
                <a:gd name="connsiteY59" fmla="*/ 371446 h 1147301"/>
                <a:gd name="connsiteX60" fmla="*/ 859112 w 1265512"/>
                <a:gd name="connsiteY60" fmla="*/ 334501 h 1147301"/>
                <a:gd name="connsiteX61" fmla="*/ 831403 w 1265512"/>
                <a:gd name="connsiteY61" fmla="*/ 325265 h 1147301"/>
                <a:gd name="connsiteX62" fmla="*/ 775985 w 1265512"/>
                <a:gd name="connsiteY62" fmla="*/ 352974 h 1147301"/>
                <a:gd name="connsiteX63" fmla="*/ 729803 w 1265512"/>
                <a:gd name="connsiteY63" fmla="*/ 399155 h 1147301"/>
                <a:gd name="connsiteX64" fmla="*/ 674385 w 1265512"/>
                <a:gd name="connsiteY64" fmla="*/ 389919 h 1147301"/>
                <a:gd name="connsiteX65" fmla="*/ 665148 w 1265512"/>
                <a:gd name="connsiteY65" fmla="*/ 362210 h 1147301"/>
                <a:gd name="connsiteX66" fmla="*/ 618967 w 1265512"/>
                <a:gd name="connsiteY66" fmla="*/ 371446 h 1147301"/>
                <a:gd name="connsiteX67" fmla="*/ 609730 w 1265512"/>
                <a:gd name="connsiteY67" fmla="*/ 297555 h 1147301"/>
                <a:gd name="connsiteX68" fmla="*/ 609730 w 1265512"/>
                <a:gd name="connsiteY68" fmla="*/ 177483 h 1147301"/>
                <a:gd name="connsiteX69" fmla="*/ 618967 w 1265512"/>
                <a:gd name="connsiteY69" fmla="*/ 103592 h 1147301"/>
                <a:gd name="connsiteX70" fmla="*/ 637439 w 1265512"/>
                <a:gd name="connsiteY70" fmla="*/ 1992 h 114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265512" h="1147301">
                  <a:moveTo>
                    <a:pt x="637439" y="1992"/>
                  </a:moveTo>
                  <a:cubicBezTo>
                    <a:pt x="632821" y="-8784"/>
                    <a:pt x="607029" y="27109"/>
                    <a:pt x="591258" y="38937"/>
                  </a:cubicBezTo>
                  <a:cubicBezTo>
                    <a:pt x="582377" y="45598"/>
                    <a:pt x="570483" y="48742"/>
                    <a:pt x="563548" y="57410"/>
                  </a:cubicBezTo>
                  <a:cubicBezTo>
                    <a:pt x="557466" y="65012"/>
                    <a:pt x="557391" y="75883"/>
                    <a:pt x="554312" y="85119"/>
                  </a:cubicBezTo>
                  <a:cubicBezTo>
                    <a:pt x="557391" y="94355"/>
                    <a:pt x="563548" y="103092"/>
                    <a:pt x="563548" y="112828"/>
                  </a:cubicBezTo>
                  <a:cubicBezTo>
                    <a:pt x="563548" y="142570"/>
                    <a:pt x="547880" y="144825"/>
                    <a:pt x="526603" y="159010"/>
                  </a:cubicBezTo>
                  <a:cubicBezTo>
                    <a:pt x="477342" y="232901"/>
                    <a:pt x="541997" y="143616"/>
                    <a:pt x="480421" y="205192"/>
                  </a:cubicBezTo>
                  <a:cubicBezTo>
                    <a:pt x="472572" y="213041"/>
                    <a:pt x="470302" y="225591"/>
                    <a:pt x="461948" y="232901"/>
                  </a:cubicBezTo>
                  <a:cubicBezTo>
                    <a:pt x="445240" y="247521"/>
                    <a:pt x="425003" y="257531"/>
                    <a:pt x="406530" y="269846"/>
                  </a:cubicBezTo>
                  <a:cubicBezTo>
                    <a:pt x="370719" y="293720"/>
                    <a:pt x="389353" y="284808"/>
                    <a:pt x="351112" y="297555"/>
                  </a:cubicBezTo>
                  <a:cubicBezTo>
                    <a:pt x="341876" y="303713"/>
                    <a:pt x="333547" y="311519"/>
                    <a:pt x="323403" y="316028"/>
                  </a:cubicBezTo>
                  <a:cubicBezTo>
                    <a:pt x="278180" y="336127"/>
                    <a:pt x="272378" y="331335"/>
                    <a:pt x="231039" y="343737"/>
                  </a:cubicBezTo>
                  <a:cubicBezTo>
                    <a:pt x="132136" y="373408"/>
                    <a:pt x="217452" y="358027"/>
                    <a:pt x="83258" y="371446"/>
                  </a:cubicBezTo>
                  <a:cubicBezTo>
                    <a:pt x="86337" y="380682"/>
                    <a:pt x="92494" y="389419"/>
                    <a:pt x="92494" y="399155"/>
                  </a:cubicBezTo>
                  <a:cubicBezTo>
                    <a:pt x="92494" y="428899"/>
                    <a:pt x="76827" y="431152"/>
                    <a:pt x="55548" y="445337"/>
                  </a:cubicBezTo>
                  <a:cubicBezTo>
                    <a:pt x="52469" y="457652"/>
                    <a:pt x="53353" y="471721"/>
                    <a:pt x="46312" y="482283"/>
                  </a:cubicBezTo>
                  <a:cubicBezTo>
                    <a:pt x="40155" y="491519"/>
                    <a:pt x="24486" y="491342"/>
                    <a:pt x="18603" y="500755"/>
                  </a:cubicBezTo>
                  <a:cubicBezTo>
                    <a:pt x="8283" y="517267"/>
                    <a:pt x="130" y="556174"/>
                    <a:pt x="130" y="556174"/>
                  </a:cubicBezTo>
                  <a:cubicBezTo>
                    <a:pt x="3209" y="568489"/>
                    <a:pt x="9367" y="580425"/>
                    <a:pt x="9367" y="593119"/>
                  </a:cubicBezTo>
                  <a:cubicBezTo>
                    <a:pt x="9367" y="608818"/>
                    <a:pt x="-1291" y="623667"/>
                    <a:pt x="130" y="639301"/>
                  </a:cubicBezTo>
                  <a:cubicBezTo>
                    <a:pt x="1923" y="659025"/>
                    <a:pt x="34825" y="743229"/>
                    <a:pt x="55548" y="750137"/>
                  </a:cubicBezTo>
                  <a:lnTo>
                    <a:pt x="83258" y="759374"/>
                  </a:lnTo>
                  <a:cubicBezTo>
                    <a:pt x="89343" y="777628"/>
                    <a:pt x="94689" y="801770"/>
                    <a:pt x="110967" y="814792"/>
                  </a:cubicBezTo>
                  <a:cubicBezTo>
                    <a:pt x="118570" y="820874"/>
                    <a:pt x="129440" y="820949"/>
                    <a:pt x="138676" y="824028"/>
                  </a:cubicBezTo>
                  <a:cubicBezTo>
                    <a:pt x="141755" y="833264"/>
                    <a:pt x="142512" y="843636"/>
                    <a:pt x="147912" y="851737"/>
                  </a:cubicBezTo>
                  <a:cubicBezTo>
                    <a:pt x="155158" y="862605"/>
                    <a:pt x="172033" y="866886"/>
                    <a:pt x="175621" y="879446"/>
                  </a:cubicBezTo>
                  <a:cubicBezTo>
                    <a:pt x="184963" y="912144"/>
                    <a:pt x="174857" y="948543"/>
                    <a:pt x="184858" y="981046"/>
                  </a:cubicBezTo>
                  <a:cubicBezTo>
                    <a:pt x="188071" y="991487"/>
                    <a:pt x="230625" y="1007790"/>
                    <a:pt x="240276" y="1008755"/>
                  </a:cubicBezTo>
                  <a:cubicBezTo>
                    <a:pt x="292446" y="1013972"/>
                    <a:pt x="344955" y="1014913"/>
                    <a:pt x="397294" y="1017992"/>
                  </a:cubicBezTo>
                  <a:cubicBezTo>
                    <a:pt x="409609" y="1021071"/>
                    <a:pt x="422080" y="1023580"/>
                    <a:pt x="434239" y="1027228"/>
                  </a:cubicBezTo>
                  <a:cubicBezTo>
                    <a:pt x="452890" y="1032823"/>
                    <a:pt x="489658" y="1045701"/>
                    <a:pt x="489658" y="1045701"/>
                  </a:cubicBezTo>
                  <a:cubicBezTo>
                    <a:pt x="569069" y="1098642"/>
                    <a:pt x="468596" y="1035170"/>
                    <a:pt x="545076" y="1073410"/>
                  </a:cubicBezTo>
                  <a:cubicBezTo>
                    <a:pt x="616695" y="1109220"/>
                    <a:pt x="530847" y="1077904"/>
                    <a:pt x="600494" y="1101119"/>
                  </a:cubicBezTo>
                  <a:cubicBezTo>
                    <a:pt x="618967" y="1094961"/>
                    <a:pt x="662069" y="1101119"/>
                    <a:pt x="655912" y="1082646"/>
                  </a:cubicBezTo>
                  <a:cubicBezTo>
                    <a:pt x="652833" y="1073410"/>
                    <a:pt x="638575" y="1060337"/>
                    <a:pt x="646676" y="1054937"/>
                  </a:cubicBezTo>
                  <a:cubicBezTo>
                    <a:pt x="657238" y="1047896"/>
                    <a:pt x="671462" y="1060526"/>
                    <a:pt x="683621" y="1064174"/>
                  </a:cubicBezTo>
                  <a:cubicBezTo>
                    <a:pt x="702272" y="1069769"/>
                    <a:pt x="720566" y="1076488"/>
                    <a:pt x="739039" y="1082646"/>
                  </a:cubicBezTo>
                  <a:cubicBezTo>
                    <a:pt x="748275" y="1085725"/>
                    <a:pt x="758647" y="1086483"/>
                    <a:pt x="766748" y="1091883"/>
                  </a:cubicBezTo>
                  <a:cubicBezTo>
                    <a:pt x="816360" y="1124957"/>
                    <a:pt x="807204" y="1125873"/>
                    <a:pt x="849876" y="1138065"/>
                  </a:cubicBezTo>
                  <a:cubicBezTo>
                    <a:pt x="862082" y="1141552"/>
                    <a:pt x="874506" y="1144222"/>
                    <a:pt x="886821" y="1147301"/>
                  </a:cubicBezTo>
                  <a:cubicBezTo>
                    <a:pt x="923767" y="1144222"/>
                    <a:pt x="961304" y="1145336"/>
                    <a:pt x="997658" y="1138065"/>
                  </a:cubicBezTo>
                  <a:cubicBezTo>
                    <a:pt x="1008543" y="1135888"/>
                    <a:pt x="1015223" y="1124101"/>
                    <a:pt x="1025367" y="1119592"/>
                  </a:cubicBezTo>
                  <a:cubicBezTo>
                    <a:pt x="1043161" y="1111684"/>
                    <a:pt x="1062312" y="1107277"/>
                    <a:pt x="1080785" y="1101119"/>
                  </a:cubicBezTo>
                  <a:lnTo>
                    <a:pt x="1108494" y="1091883"/>
                  </a:lnTo>
                  <a:cubicBezTo>
                    <a:pt x="1133123" y="1075463"/>
                    <a:pt x="1142361" y="1074436"/>
                    <a:pt x="1154676" y="1045701"/>
                  </a:cubicBezTo>
                  <a:cubicBezTo>
                    <a:pt x="1170575" y="1008604"/>
                    <a:pt x="1153398" y="1010032"/>
                    <a:pt x="1182385" y="981046"/>
                  </a:cubicBezTo>
                  <a:cubicBezTo>
                    <a:pt x="1190234" y="973197"/>
                    <a:pt x="1201566" y="969680"/>
                    <a:pt x="1210094" y="962574"/>
                  </a:cubicBezTo>
                  <a:cubicBezTo>
                    <a:pt x="1281219" y="903304"/>
                    <a:pt x="1196709" y="962261"/>
                    <a:pt x="1265512" y="916392"/>
                  </a:cubicBezTo>
                  <a:cubicBezTo>
                    <a:pt x="1242908" y="848582"/>
                    <a:pt x="1260808" y="874743"/>
                    <a:pt x="1219330" y="833265"/>
                  </a:cubicBezTo>
                  <a:cubicBezTo>
                    <a:pt x="1196116" y="763618"/>
                    <a:pt x="1227430" y="849463"/>
                    <a:pt x="1191621" y="777846"/>
                  </a:cubicBezTo>
                  <a:cubicBezTo>
                    <a:pt x="1153381" y="701366"/>
                    <a:pt x="1216853" y="801839"/>
                    <a:pt x="1163912" y="722428"/>
                  </a:cubicBezTo>
                  <a:cubicBezTo>
                    <a:pt x="1160833" y="713192"/>
                    <a:pt x="1159404" y="703230"/>
                    <a:pt x="1154676" y="694719"/>
                  </a:cubicBezTo>
                  <a:cubicBezTo>
                    <a:pt x="1143894" y="675311"/>
                    <a:pt x="1117730" y="639301"/>
                    <a:pt x="1117730" y="639301"/>
                  </a:cubicBezTo>
                  <a:lnTo>
                    <a:pt x="1090021" y="556174"/>
                  </a:lnTo>
                  <a:cubicBezTo>
                    <a:pt x="1086942" y="546938"/>
                    <a:pt x="1086185" y="536566"/>
                    <a:pt x="1080785" y="528465"/>
                  </a:cubicBezTo>
                  <a:lnTo>
                    <a:pt x="1062312" y="500755"/>
                  </a:lnTo>
                  <a:cubicBezTo>
                    <a:pt x="1046055" y="451983"/>
                    <a:pt x="1058477" y="481149"/>
                    <a:pt x="1016130" y="417628"/>
                  </a:cubicBezTo>
                  <a:cubicBezTo>
                    <a:pt x="997656" y="389918"/>
                    <a:pt x="1000738" y="386841"/>
                    <a:pt x="969948" y="371446"/>
                  </a:cubicBezTo>
                  <a:cubicBezTo>
                    <a:pt x="961240" y="367092"/>
                    <a:pt x="951475" y="365289"/>
                    <a:pt x="942239" y="362210"/>
                  </a:cubicBezTo>
                  <a:cubicBezTo>
                    <a:pt x="933003" y="365289"/>
                    <a:pt x="923766" y="374525"/>
                    <a:pt x="914530" y="371446"/>
                  </a:cubicBezTo>
                  <a:cubicBezTo>
                    <a:pt x="893468" y="364425"/>
                    <a:pt x="880174" y="341521"/>
                    <a:pt x="859112" y="334501"/>
                  </a:cubicBezTo>
                  <a:lnTo>
                    <a:pt x="831403" y="325265"/>
                  </a:lnTo>
                  <a:cubicBezTo>
                    <a:pt x="808865" y="332777"/>
                    <a:pt x="793891" y="335068"/>
                    <a:pt x="775985" y="352974"/>
                  </a:cubicBezTo>
                  <a:cubicBezTo>
                    <a:pt x="714413" y="414546"/>
                    <a:pt x="803689" y="349899"/>
                    <a:pt x="729803" y="399155"/>
                  </a:cubicBezTo>
                  <a:cubicBezTo>
                    <a:pt x="711330" y="396076"/>
                    <a:pt x="690645" y="399210"/>
                    <a:pt x="674385" y="389919"/>
                  </a:cubicBezTo>
                  <a:cubicBezTo>
                    <a:pt x="665932" y="385089"/>
                    <a:pt x="674384" y="365289"/>
                    <a:pt x="665148" y="362210"/>
                  </a:cubicBezTo>
                  <a:cubicBezTo>
                    <a:pt x="650255" y="357246"/>
                    <a:pt x="634361" y="368367"/>
                    <a:pt x="618967" y="371446"/>
                  </a:cubicBezTo>
                  <a:cubicBezTo>
                    <a:pt x="615888" y="346816"/>
                    <a:pt x="609730" y="322377"/>
                    <a:pt x="609730" y="297555"/>
                  </a:cubicBezTo>
                  <a:cubicBezTo>
                    <a:pt x="609730" y="169588"/>
                    <a:pt x="636518" y="97125"/>
                    <a:pt x="609730" y="177483"/>
                  </a:cubicBezTo>
                  <a:cubicBezTo>
                    <a:pt x="612809" y="152853"/>
                    <a:pt x="615686" y="128196"/>
                    <a:pt x="618967" y="103592"/>
                  </a:cubicBezTo>
                  <a:cubicBezTo>
                    <a:pt x="628638" y="31058"/>
                    <a:pt x="642057" y="12768"/>
                    <a:pt x="637439" y="1992"/>
                  </a:cubicBezTo>
                  <a:close/>
                </a:path>
              </a:pathLst>
            </a:custGeom>
            <a:solidFill>
              <a:srgbClr val="FF0000"/>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00">
                <a:solidFill>
                  <a:schemeClr val="bg1"/>
                </a:solidFill>
              </a:endParaRPr>
            </a:p>
            <a:p>
              <a:pPr algn="ctr" fontAlgn="auto">
                <a:spcBef>
                  <a:spcPts val="0"/>
                </a:spcBef>
                <a:spcAft>
                  <a:spcPts val="0"/>
                </a:spcAft>
                <a:defRPr/>
              </a:pPr>
              <a:r>
                <a:rPr lang="es-PE" sz="600" b="1">
                  <a:solidFill>
                    <a:schemeClr val="bg1"/>
                  </a:solidFill>
                </a:rPr>
                <a:t>MADRE DE DIOS</a:t>
              </a:r>
            </a:p>
          </p:txBody>
        </p:sp>
        <p:sp>
          <p:nvSpPr>
            <p:cNvPr id="15" name="1 Rectángulo"/>
            <p:cNvSpPr/>
            <p:nvPr/>
          </p:nvSpPr>
          <p:spPr>
            <a:xfrm>
              <a:off x="10826750" y="1631950"/>
              <a:ext cx="134938" cy="322263"/>
            </a:xfrm>
            <a:prstGeom prst="rect">
              <a:avLst/>
            </a:prstGeom>
            <a:solidFill>
              <a:schemeClr val="bg1"/>
            </a:solidFill>
            <a:ln>
              <a:noFill/>
            </a:ln>
            <a:scene3d>
              <a:camera prst="orthographicFront">
                <a:rot lat="0" lon="0" rev="19499999"/>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p>
          </p:txBody>
        </p:sp>
        <p:sp>
          <p:nvSpPr>
            <p:cNvPr id="16" name="28 Forma libre"/>
            <p:cNvSpPr/>
            <p:nvPr/>
          </p:nvSpPr>
          <p:spPr>
            <a:xfrm>
              <a:off x="7171458" y="1800548"/>
              <a:ext cx="433898" cy="298375"/>
            </a:xfrm>
            <a:custGeom>
              <a:avLst/>
              <a:gdLst>
                <a:gd name="connsiteX0" fmla="*/ 239697 w 435588"/>
                <a:gd name="connsiteY0" fmla="*/ 292963 h 297448"/>
                <a:gd name="connsiteX1" fmla="*/ 310718 w 435588"/>
                <a:gd name="connsiteY1" fmla="*/ 213064 h 297448"/>
                <a:gd name="connsiteX2" fmla="*/ 417250 w 435588"/>
                <a:gd name="connsiteY2" fmla="*/ 204186 h 297448"/>
                <a:gd name="connsiteX3" fmla="*/ 435006 w 435588"/>
                <a:gd name="connsiteY3" fmla="*/ 186431 h 297448"/>
                <a:gd name="connsiteX4" fmla="*/ 408372 w 435588"/>
                <a:gd name="connsiteY4" fmla="*/ 142042 h 297448"/>
                <a:gd name="connsiteX5" fmla="*/ 390617 w 435588"/>
                <a:gd name="connsiteY5" fmla="*/ 115409 h 297448"/>
                <a:gd name="connsiteX6" fmla="*/ 381739 w 435588"/>
                <a:gd name="connsiteY6" fmla="*/ 71021 h 297448"/>
                <a:gd name="connsiteX7" fmla="*/ 355106 w 435588"/>
                <a:gd name="connsiteY7" fmla="*/ 26633 h 297448"/>
                <a:gd name="connsiteX8" fmla="*/ 328473 w 435588"/>
                <a:gd name="connsiteY8" fmla="*/ 17755 h 297448"/>
                <a:gd name="connsiteX9" fmla="*/ 301840 w 435588"/>
                <a:gd name="connsiteY9" fmla="*/ 0 h 297448"/>
                <a:gd name="connsiteX10" fmla="*/ 248574 w 435588"/>
                <a:gd name="connsiteY10" fmla="*/ 8877 h 297448"/>
                <a:gd name="connsiteX11" fmla="*/ 230819 w 435588"/>
                <a:gd name="connsiteY11" fmla="*/ 26633 h 297448"/>
                <a:gd name="connsiteX12" fmla="*/ 204186 w 435588"/>
                <a:gd name="connsiteY12" fmla="*/ 44388 h 297448"/>
                <a:gd name="connsiteX13" fmla="*/ 115409 w 435588"/>
                <a:gd name="connsiteY13" fmla="*/ 62143 h 297448"/>
                <a:gd name="connsiteX14" fmla="*/ 79899 w 435588"/>
                <a:gd name="connsiteY14" fmla="*/ 106532 h 297448"/>
                <a:gd name="connsiteX15" fmla="*/ 62143 w 435588"/>
                <a:gd name="connsiteY15" fmla="*/ 124287 h 297448"/>
                <a:gd name="connsiteX16" fmla="*/ 44388 w 435588"/>
                <a:gd name="connsiteY16" fmla="*/ 150920 h 297448"/>
                <a:gd name="connsiteX17" fmla="*/ 17755 w 435588"/>
                <a:gd name="connsiteY17" fmla="*/ 168675 h 297448"/>
                <a:gd name="connsiteX18" fmla="*/ 0 w 435588"/>
                <a:gd name="connsiteY18" fmla="*/ 186431 h 297448"/>
                <a:gd name="connsiteX19" fmla="*/ 44388 w 435588"/>
                <a:gd name="connsiteY19" fmla="*/ 266330 h 297448"/>
                <a:gd name="connsiteX20" fmla="*/ 97654 w 435588"/>
                <a:gd name="connsiteY20" fmla="*/ 284085 h 297448"/>
                <a:gd name="connsiteX21" fmla="*/ 124287 w 435588"/>
                <a:gd name="connsiteY21" fmla="*/ 292963 h 297448"/>
                <a:gd name="connsiteX22" fmla="*/ 142042 w 435588"/>
                <a:gd name="connsiteY22" fmla="*/ 275207 h 297448"/>
                <a:gd name="connsiteX23" fmla="*/ 213064 w 435588"/>
                <a:gd name="connsiteY23" fmla="*/ 275207 h 297448"/>
                <a:gd name="connsiteX24" fmla="*/ 239697 w 435588"/>
                <a:gd name="connsiteY24" fmla="*/ 292963 h 29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35588" h="297448">
                  <a:moveTo>
                    <a:pt x="239697" y="292963"/>
                  </a:moveTo>
                  <a:cubicBezTo>
                    <a:pt x="255973" y="282606"/>
                    <a:pt x="264842" y="219181"/>
                    <a:pt x="310718" y="213064"/>
                  </a:cubicBezTo>
                  <a:cubicBezTo>
                    <a:pt x="346039" y="208355"/>
                    <a:pt x="381739" y="207145"/>
                    <a:pt x="417250" y="204186"/>
                  </a:cubicBezTo>
                  <a:cubicBezTo>
                    <a:pt x="423169" y="198268"/>
                    <a:pt x="433364" y="194638"/>
                    <a:pt x="435006" y="186431"/>
                  </a:cubicBezTo>
                  <a:cubicBezTo>
                    <a:pt x="439323" y="164847"/>
                    <a:pt x="418575" y="154796"/>
                    <a:pt x="408372" y="142042"/>
                  </a:cubicBezTo>
                  <a:cubicBezTo>
                    <a:pt x="401707" y="133710"/>
                    <a:pt x="396535" y="124287"/>
                    <a:pt x="390617" y="115409"/>
                  </a:cubicBezTo>
                  <a:cubicBezTo>
                    <a:pt x="387658" y="100613"/>
                    <a:pt x="385399" y="85660"/>
                    <a:pt x="381739" y="71021"/>
                  </a:cubicBezTo>
                  <a:cubicBezTo>
                    <a:pt x="376809" y="51302"/>
                    <a:pt x="373581" y="37718"/>
                    <a:pt x="355106" y="26633"/>
                  </a:cubicBezTo>
                  <a:cubicBezTo>
                    <a:pt x="347082" y="21818"/>
                    <a:pt x="336843" y="21940"/>
                    <a:pt x="328473" y="17755"/>
                  </a:cubicBezTo>
                  <a:cubicBezTo>
                    <a:pt x="318930" y="12983"/>
                    <a:pt x="310718" y="5918"/>
                    <a:pt x="301840" y="0"/>
                  </a:cubicBezTo>
                  <a:cubicBezTo>
                    <a:pt x="284085" y="2959"/>
                    <a:pt x="265428" y="2557"/>
                    <a:pt x="248574" y="8877"/>
                  </a:cubicBezTo>
                  <a:cubicBezTo>
                    <a:pt x="240737" y="11816"/>
                    <a:pt x="237355" y="21404"/>
                    <a:pt x="230819" y="26633"/>
                  </a:cubicBezTo>
                  <a:cubicBezTo>
                    <a:pt x="222488" y="33298"/>
                    <a:pt x="213993" y="40185"/>
                    <a:pt x="204186" y="44388"/>
                  </a:cubicBezTo>
                  <a:cubicBezTo>
                    <a:pt x="187327" y="51613"/>
                    <a:pt x="127431" y="60140"/>
                    <a:pt x="115409" y="62143"/>
                  </a:cubicBezTo>
                  <a:cubicBezTo>
                    <a:pt x="72530" y="105024"/>
                    <a:pt x="124706" y="50524"/>
                    <a:pt x="79899" y="106532"/>
                  </a:cubicBezTo>
                  <a:cubicBezTo>
                    <a:pt x="74670" y="113068"/>
                    <a:pt x="67372" y="117751"/>
                    <a:pt x="62143" y="124287"/>
                  </a:cubicBezTo>
                  <a:cubicBezTo>
                    <a:pt x="55478" y="132618"/>
                    <a:pt x="51933" y="143375"/>
                    <a:pt x="44388" y="150920"/>
                  </a:cubicBezTo>
                  <a:cubicBezTo>
                    <a:pt x="36843" y="158465"/>
                    <a:pt x="26086" y="162010"/>
                    <a:pt x="17755" y="168675"/>
                  </a:cubicBezTo>
                  <a:cubicBezTo>
                    <a:pt x="11219" y="173904"/>
                    <a:pt x="5918" y="180512"/>
                    <a:pt x="0" y="186431"/>
                  </a:cubicBezTo>
                  <a:cubicBezTo>
                    <a:pt x="6214" y="217501"/>
                    <a:pt x="4804" y="253136"/>
                    <a:pt x="44388" y="266330"/>
                  </a:cubicBezTo>
                  <a:lnTo>
                    <a:pt x="97654" y="284085"/>
                  </a:lnTo>
                  <a:lnTo>
                    <a:pt x="124287" y="292963"/>
                  </a:lnTo>
                  <a:cubicBezTo>
                    <a:pt x="130205" y="287044"/>
                    <a:pt x="134865" y="279513"/>
                    <a:pt x="142042" y="275207"/>
                  </a:cubicBezTo>
                  <a:cubicBezTo>
                    <a:pt x="169339" y="258829"/>
                    <a:pt x="181511" y="268897"/>
                    <a:pt x="213064" y="275207"/>
                  </a:cubicBezTo>
                  <a:cubicBezTo>
                    <a:pt x="232912" y="295056"/>
                    <a:pt x="223421" y="303320"/>
                    <a:pt x="239697" y="292963"/>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450">
                <a:solidFill>
                  <a:schemeClr val="bg1"/>
                </a:solidFill>
              </a:endParaRPr>
            </a:p>
          </p:txBody>
        </p:sp>
        <p:sp>
          <p:nvSpPr>
            <p:cNvPr id="17" name="32 Forma libre"/>
            <p:cNvSpPr/>
            <p:nvPr/>
          </p:nvSpPr>
          <p:spPr>
            <a:xfrm>
              <a:off x="7279403" y="2532046"/>
              <a:ext cx="516443" cy="504349"/>
            </a:xfrm>
            <a:custGeom>
              <a:avLst/>
              <a:gdLst>
                <a:gd name="connsiteX0" fmla="*/ 506027 w 514905"/>
                <a:gd name="connsiteY0" fmla="*/ 177554 h 506027"/>
                <a:gd name="connsiteX1" fmla="*/ 497150 w 514905"/>
                <a:gd name="connsiteY1" fmla="*/ 133165 h 506027"/>
                <a:gd name="connsiteX2" fmla="*/ 452761 w 514905"/>
                <a:gd name="connsiteY2" fmla="*/ 106532 h 506027"/>
                <a:gd name="connsiteX3" fmla="*/ 426128 w 514905"/>
                <a:gd name="connsiteY3" fmla="*/ 88777 h 506027"/>
                <a:gd name="connsiteX4" fmla="*/ 372862 w 514905"/>
                <a:gd name="connsiteY4" fmla="*/ 71022 h 506027"/>
                <a:gd name="connsiteX5" fmla="*/ 319596 w 514905"/>
                <a:gd name="connsiteY5" fmla="*/ 53266 h 506027"/>
                <a:gd name="connsiteX6" fmla="*/ 292963 w 514905"/>
                <a:gd name="connsiteY6" fmla="*/ 44389 h 506027"/>
                <a:gd name="connsiteX7" fmla="*/ 230819 w 514905"/>
                <a:gd name="connsiteY7" fmla="*/ 0 h 506027"/>
                <a:gd name="connsiteX8" fmla="*/ 186431 w 514905"/>
                <a:gd name="connsiteY8" fmla="*/ 8878 h 506027"/>
                <a:gd name="connsiteX9" fmla="*/ 177553 w 514905"/>
                <a:gd name="connsiteY9" fmla="*/ 35511 h 506027"/>
                <a:gd name="connsiteX10" fmla="*/ 150920 w 514905"/>
                <a:gd name="connsiteY10" fmla="*/ 62144 h 506027"/>
                <a:gd name="connsiteX11" fmla="*/ 97654 w 514905"/>
                <a:gd name="connsiteY11" fmla="*/ 79899 h 506027"/>
                <a:gd name="connsiteX12" fmla="*/ 79899 w 514905"/>
                <a:gd name="connsiteY12" fmla="*/ 97655 h 506027"/>
                <a:gd name="connsiteX13" fmla="*/ 53266 w 514905"/>
                <a:gd name="connsiteY13" fmla="*/ 115410 h 506027"/>
                <a:gd name="connsiteX14" fmla="*/ 35511 w 514905"/>
                <a:gd name="connsiteY14" fmla="*/ 168676 h 506027"/>
                <a:gd name="connsiteX15" fmla="*/ 26633 w 514905"/>
                <a:gd name="connsiteY15" fmla="*/ 195309 h 506027"/>
                <a:gd name="connsiteX16" fmla="*/ 17755 w 514905"/>
                <a:gd name="connsiteY16" fmla="*/ 221942 h 506027"/>
                <a:gd name="connsiteX17" fmla="*/ 0 w 514905"/>
                <a:gd name="connsiteY17" fmla="*/ 248575 h 506027"/>
                <a:gd name="connsiteX18" fmla="*/ 79899 w 514905"/>
                <a:gd name="connsiteY18" fmla="*/ 275208 h 506027"/>
                <a:gd name="connsiteX19" fmla="*/ 106532 w 514905"/>
                <a:gd name="connsiteY19" fmla="*/ 284086 h 506027"/>
                <a:gd name="connsiteX20" fmla="*/ 133165 w 514905"/>
                <a:gd name="connsiteY20" fmla="*/ 292963 h 506027"/>
                <a:gd name="connsiteX21" fmla="*/ 177553 w 514905"/>
                <a:gd name="connsiteY21" fmla="*/ 328474 h 506027"/>
                <a:gd name="connsiteX22" fmla="*/ 230819 w 514905"/>
                <a:gd name="connsiteY22" fmla="*/ 390618 h 506027"/>
                <a:gd name="connsiteX23" fmla="*/ 239697 w 514905"/>
                <a:gd name="connsiteY23" fmla="*/ 417251 h 506027"/>
                <a:gd name="connsiteX24" fmla="*/ 257452 w 514905"/>
                <a:gd name="connsiteY24" fmla="*/ 443884 h 506027"/>
                <a:gd name="connsiteX25" fmla="*/ 301841 w 514905"/>
                <a:gd name="connsiteY25" fmla="*/ 506027 h 506027"/>
                <a:gd name="connsiteX26" fmla="*/ 363985 w 514905"/>
                <a:gd name="connsiteY26" fmla="*/ 488272 h 506027"/>
                <a:gd name="connsiteX27" fmla="*/ 390618 w 514905"/>
                <a:gd name="connsiteY27" fmla="*/ 470517 h 506027"/>
                <a:gd name="connsiteX28" fmla="*/ 408373 w 514905"/>
                <a:gd name="connsiteY28" fmla="*/ 452761 h 506027"/>
                <a:gd name="connsiteX29" fmla="*/ 443884 w 514905"/>
                <a:gd name="connsiteY29" fmla="*/ 408373 h 506027"/>
                <a:gd name="connsiteX30" fmla="*/ 470517 w 514905"/>
                <a:gd name="connsiteY30" fmla="*/ 399495 h 506027"/>
                <a:gd name="connsiteX31" fmla="*/ 497150 w 514905"/>
                <a:gd name="connsiteY31" fmla="*/ 381740 h 506027"/>
                <a:gd name="connsiteX32" fmla="*/ 506027 w 514905"/>
                <a:gd name="connsiteY32" fmla="*/ 355107 h 506027"/>
                <a:gd name="connsiteX33" fmla="*/ 461639 w 514905"/>
                <a:gd name="connsiteY33" fmla="*/ 284086 h 506027"/>
                <a:gd name="connsiteX34" fmla="*/ 470517 w 514905"/>
                <a:gd name="connsiteY34" fmla="*/ 257453 h 506027"/>
                <a:gd name="connsiteX35" fmla="*/ 497150 w 514905"/>
                <a:gd name="connsiteY35" fmla="*/ 248575 h 506027"/>
                <a:gd name="connsiteX36" fmla="*/ 506027 w 514905"/>
                <a:gd name="connsiteY36" fmla="*/ 204187 h 506027"/>
                <a:gd name="connsiteX37" fmla="*/ 514905 w 514905"/>
                <a:gd name="connsiteY37" fmla="*/ 177554 h 506027"/>
                <a:gd name="connsiteX38" fmla="*/ 506027 w 514905"/>
                <a:gd name="connsiteY38" fmla="*/ 177554 h 506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14905" h="506027">
                  <a:moveTo>
                    <a:pt x="506027" y="177554"/>
                  </a:moveTo>
                  <a:cubicBezTo>
                    <a:pt x="503068" y="170156"/>
                    <a:pt x="503094" y="147034"/>
                    <a:pt x="497150" y="133165"/>
                  </a:cubicBezTo>
                  <a:cubicBezTo>
                    <a:pt x="487693" y="111097"/>
                    <a:pt x="470658" y="115481"/>
                    <a:pt x="452761" y="106532"/>
                  </a:cubicBezTo>
                  <a:cubicBezTo>
                    <a:pt x="443218" y="101760"/>
                    <a:pt x="435878" y="93110"/>
                    <a:pt x="426128" y="88777"/>
                  </a:cubicBezTo>
                  <a:cubicBezTo>
                    <a:pt x="409025" y="81176"/>
                    <a:pt x="390617" y="76940"/>
                    <a:pt x="372862" y="71022"/>
                  </a:cubicBezTo>
                  <a:lnTo>
                    <a:pt x="319596" y="53266"/>
                  </a:lnTo>
                  <a:lnTo>
                    <a:pt x="292963" y="44389"/>
                  </a:lnTo>
                  <a:cubicBezTo>
                    <a:pt x="250835" y="2261"/>
                    <a:pt x="273333" y="14172"/>
                    <a:pt x="230819" y="0"/>
                  </a:cubicBezTo>
                  <a:cubicBezTo>
                    <a:pt x="216023" y="2959"/>
                    <a:pt x="198986" y="508"/>
                    <a:pt x="186431" y="8878"/>
                  </a:cubicBezTo>
                  <a:cubicBezTo>
                    <a:pt x="178645" y="14069"/>
                    <a:pt x="182744" y="27725"/>
                    <a:pt x="177553" y="35511"/>
                  </a:cubicBezTo>
                  <a:cubicBezTo>
                    <a:pt x="170589" y="45957"/>
                    <a:pt x="161895" y="56047"/>
                    <a:pt x="150920" y="62144"/>
                  </a:cubicBezTo>
                  <a:cubicBezTo>
                    <a:pt x="134559" y="71233"/>
                    <a:pt x="97654" y="79899"/>
                    <a:pt x="97654" y="79899"/>
                  </a:cubicBezTo>
                  <a:cubicBezTo>
                    <a:pt x="91736" y="85818"/>
                    <a:pt x="86435" y="92426"/>
                    <a:pt x="79899" y="97655"/>
                  </a:cubicBezTo>
                  <a:cubicBezTo>
                    <a:pt x="71568" y="104320"/>
                    <a:pt x="58921" y="106362"/>
                    <a:pt x="53266" y="115410"/>
                  </a:cubicBezTo>
                  <a:cubicBezTo>
                    <a:pt x="43347" y="131281"/>
                    <a:pt x="41429" y="150921"/>
                    <a:pt x="35511" y="168676"/>
                  </a:cubicBezTo>
                  <a:lnTo>
                    <a:pt x="26633" y="195309"/>
                  </a:lnTo>
                  <a:cubicBezTo>
                    <a:pt x="23674" y="204187"/>
                    <a:pt x="22946" y="214156"/>
                    <a:pt x="17755" y="221942"/>
                  </a:cubicBezTo>
                  <a:lnTo>
                    <a:pt x="0" y="248575"/>
                  </a:lnTo>
                  <a:lnTo>
                    <a:pt x="79899" y="275208"/>
                  </a:lnTo>
                  <a:lnTo>
                    <a:pt x="106532" y="284086"/>
                  </a:lnTo>
                  <a:lnTo>
                    <a:pt x="133165" y="292963"/>
                  </a:lnTo>
                  <a:cubicBezTo>
                    <a:pt x="193593" y="353394"/>
                    <a:pt x="99176" y="261294"/>
                    <a:pt x="177553" y="328474"/>
                  </a:cubicBezTo>
                  <a:cubicBezTo>
                    <a:pt x="196666" y="344857"/>
                    <a:pt x="219038" y="367057"/>
                    <a:pt x="230819" y="390618"/>
                  </a:cubicBezTo>
                  <a:cubicBezTo>
                    <a:pt x="235004" y="398988"/>
                    <a:pt x="235512" y="408881"/>
                    <a:pt x="239697" y="417251"/>
                  </a:cubicBezTo>
                  <a:cubicBezTo>
                    <a:pt x="244469" y="426794"/>
                    <a:pt x="253119" y="434134"/>
                    <a:pt x="257452" y="443884"/>
                  </a:cubicBezTo>
                  <a:cubicBezTo>
                    <a:pt x="286272" y="508729"/>
                    <a:pt x="253400" y="489881"/>
                    <a:pt x="301841" y="506027"/>
                  </a:cubicBezTo>
                  <a:cubicBezTo>
                    <a:pt x="313224" y="503181"/>
                    <a:pt x="351245" y="494642"/>
                    <a:pt x="363985" y="488272"/>
                  </a:cubicBezTo>
                  <a:cubicBezTo>
                    <a:pt x="373528" y="483500"/>
                    <a:pt x="382287" y="477182"/>
                    <a:pt x="390618" y="470517"/>
                  </a:cubicBezTo>
                  <a:cubicBezTo>
                    <a:pt x="397154" y="465288"/>
                    <a:pt x="403144" y="459297"/>
                    <a:pt x="408373" y="452761"/>
                  </a:cubicBezTo>
                  <a:cubicBezTo>
                    <a:pt x="419541" y="438801"/>
                    <a:pt x="427393" y="418268"/>
                    <a:pt x="443884" y="408373"/>
                  </a:cubicBezTo>
                  <a:cubicBezTo>
                    <a:pt x="451908" y="403558"/>
                    <a:pt x="462147" y="403680"/>
                    <a:pt x="470517" y="399495"/>
                  </a:cubicBezTo>
                  <a:cubicBezTo>
                    <a:pt x="480060" y="394723"/>
                    <a:pt x="488272" y="387658"/>
                    <a:pt x="497150" y="381740"/>
                  </a:cubicBezTo>
                  <a:cubicBezTo>
                    <a:pt x="500109" y="372862"/>
                    <a:pt x="507060" y="364408"/>
                    <a:pt x="506027" y="355107"/>
                  </a:cubicBezTo>
                  <a:cubicBezTo>
                    <a:pt x="500110" y="301860"/>
                    <a:pt x="495172" y="306441"/>
                    <a:pt x="461639" y="284086"/>
                  </a:cubicBezTo>
                  <a:cubicBezTo>
                    <a:pt x="464598" y="275208"/>
                    <a:pt x="463900" y="264070"/>
                    <a:pt x="470517" y="257453"/>
                  </a:cubicBezTo>
                  <a:cubicBezTo>
                    <a:pt x="477134" y="250836"/>
                    <a:pt x="491959" y="256361"/>
                    <a:pt x="497150" y="248575"/>
                  </a:cubicBezTo>
                  <a:cubicBezTo>
                    <a:pt x="505520" y="236020"/>
                    <a:pt x="502367" y="218825"/>
                    <a:pt x="506027" y="204187"/>
                  </a:cubicBezTo>
                  <a:cubicBezTo>
                    <a:pt x="508297" y="195108"/>
                    <a:pt x="511946" y="186432"/>
                    <a:pt x="514905" y="177554"/>
                  </a:cubicBezTo>
                  <a:cubicBezTo>
                    <a:pt x="504704" y="146951"/>
                    <a:pt x="508986" y="184952"/>
                    <a:pt x="506027" y="177554"/>
                  </a:cubicBezTo>
                  <a:close/>
                </a:path>
              </a:pathLst>
            </a:custGeom>
            <a:solidFill>
              <a:srgbClr val="FFC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ysClr val="windowText" lastClr="000000"/>
                </a:solidFill>
              </a:endParaRPr>
            </a:p>
          </p:txBody>
        </p:sp>
        <p:sp>
          <p:nvSpPr>
            <p:cNvPr id="18" name="36 Forma libre"/>
            <p:cNvSpPr/>
            <p:nvPr/>
          </p:nvSpPr>
          <p:spPr>
            <a:xfrm>
              <a:off x="7977871" y="1631148"/>
              <a:ext cx="571474" cy="1393697"/>
            </a:xfrm>
            <a:custGeom>
              <a:avLst/>
              <a:gdLst>
                <a:gd name="connsiteX0" fmla="*/ 266330 w 452761"/>
                <a:gd name="connsiteY0" fmla="*/ 0 h 1340528"/>
                <a:gd name="connsiteX1" fmla="*/ 221941 w 452761"/>
                <a:gd name="connsiteY1" fmla="*/ 8878 h 1340528"/>
                <a:gd name="connsiteX2" fmla="*/ 213064 w 452761"/>
                <a:gd name="connsiteY2" fmla="*/ 35511 h 1340528"/>
                <a:gd name="connsiteX3" fmla="*/ 168675 w 452761"/>
                <a:gd name="connsiteY3" fmla="*/ 71021 h 1340528"/>
                <a:gd name="connsiteX4" fmla="*/ 159798 w 452761"/>
                <a:gd name="connsiteY4" fmla="*/ 97654 h 1340528"/>
                <a:gd name="connsiteX5" fmla="*/ 150920 w 452761"/>
                <a:gd name="connsiteY5" fmla="*/ 142043 h 1340528"/>
                <a:gd name="connsiteX6" fmla="*/ 133165 w 452761"/>
                <a:gd name="connsiteY6" fmla="*/ 124287 h 1340528"/>
                <a:gd name="connsiteX7" fmla="*/ 106532 w 452761"/>
                <a:gd name="connsiteY7" fmla="*/ 115410 h 1340528"/>
                <a:gd name="connsiteX8" fmla="*/ 79899 w 452761"/>
                <a:gd name="connsiteY8" fmla="*/ 124287 h 1340528"/>
                <a:gd name="connsiteX9" fmla="*/ 53266 w 452761"/>
                <a:gd name="connsiteY9" fmla="*/ 328474 h 1340528"/>
                <a:gd name="connsiteX10" fmla="*/ 26633 w 452761"/>
                <a:gd name="connsiteY10" fmla="*/ 381740 h 1340528"/>
                <a:gd name="connsiteX11" fmla="*/ 8877 w 452761"/>
                <a:gd name="connsiteY11" fmla="*/ 443883 h 1340528"/>
                <a:gd name="connsiteX12" fmla="*/ 0 w 452761"/>
                <a:gd name="connsiteY12" fmla="*/ 470516 h 1340528"/>
                <a:gd name="connsiteX13" fmla="*/ 17755 w 452761"/>
                <a:gd name="connsiteY13" fmla="*/ 594804 h 1340528"/>
                <a:gd name="connsiteX14" fmla="*/ 35510 w 452761"/>
                <a:gd name="connsiteY14" fmla="*/ 621437 h 1340528"/>
                <a:gd name="connsiteX15" fmla="*/ 53266 w 452761"/>
                <a:gd name="connsiteY15" fmla="*/ 674703 h 1340528"/>
                <a:gd name="connsiteX16" fmla="*/ 44388 w 452761"/>
                <a:gd name="connsiteY16" fmla="*/ 781235 h 1340528"/>
                <a:gd name="connsiteX17" fmla="*/ 26633 w 452761"/>
                <a:gd name="connsiteY17" fmla="*/ 843378 h 1340528"/>
                <a:gd name="connsiteX18" fmla="*/ 8877 w 452761"/>
                <a:gd name="connsiteY18" fmla="*/ 923278 h 1340528"/>
                <a:gd name="connsiteX19" fmla="*/ 26633 w 452761"/>
                <a:gd name="connsiteY19" fmla="*/ 1012054 h 1340528"/>
                <a:gd name="connsiteX20" fmla="*/ 44388 w 452761"/>
                <a:gd name="connsiteY20" fmla="*/ 1029810 h 1340528"/>
                <a:gd name="connsiteX21" fmla="*/ 79899 w 452761"/>
                <a:gd name="connsiteY21" fmla="*/ 1074198 h 1340528"/>
                <a:gd name="connsiteX22" fmla="*/ 88776 w 452761"/>
                <a:gd name="connsiteY22" fmla="*/ 1100831 h 1340528"/>
                <a:gd name="connsiteX23" fmla="*/ 124287 w 452761"/>
                <a:gd name="connsiteY23" fmla="*/ 1136342 h 1340528"/>
                <a:gd name="connsiteX24" fmla="*/ 142042 w 452761"/>
                <a:gd name="connsiteY24" fmla="*/ 1162975 h 1340528"/>
                <a:gd name="connsiteX25" fmla="*/ 168675 w 452761"/>
                <a:gd name="connsiteY25" fmla="*/ 1171852 h 1340528"/>
                <a:gd name="connsiteX26" fmla="*/ 195308 w 452761"/>
                <a:gd name="connsiteY26" fmla="*/ 1216241 h 1340528"/>
                <a:gd name="connsiteX27" fmla="*/ 204186 w 452761"/>
                <a:gd name="connsiteY27" fmla="*/ 1242874 h 1340528"/>
                <a:gd name="connsiteX28" fmla="*/ 213064 w 452761"/>
                <a:gd name="connsiteY28" fmla="*/ 1313895 h 1340528"/>
                <a:gd name="connsiteX29" fmla="*/ 266330 w 452761"/>
                <a:gd name="connsiteY29" fmla="*/ 1331650 h 1340528"/>
                <a:gd name="connsiteX30" fmla="*/ 292963 w 452761"/>
                <a:gd name="connsiteY30" fmla="*/ 1340528 h 1340528"/>
                <a:gd name="connsiteX31" fmla="*/ 284085 w 452761"/>
                <a:gd name="connsiteY31" fmla="*/ 1287262 h 1340528"/>
                <a:gd name="connsiteX32" fmla="*/ 275207 w 452761"/>
                <a:gd name="connsiteY32" fmla="*/ 1260629 h 1340528"/>
                <a:gd name="connsiteX33" fmla="*/ 310718 w 452761"/>
                <a:gd name="connsiteY33" fmla="*/ 1225118 h 1340528"/>
                <a:gd name="connsiteX34" fmla="*/ 319596 w 452761"/>
                <a:gd name="connsiteY34" fmla="*/ 1198485 h 1340528"/>
                <a:gd name="connsiteX35" fmla="*/ 346229 w 452761"/>
                <a:gd name="connsiteY35" fmla="*/ 1189608 h 1340528"/>
                <a:gd name="connsiteX36" fmla="*/ 408372 w 452761"/>
                <a:gd name="connsiteY36" fmla="*/ 1180730 h 1340528"/>
                <a:gd name="connsiteX37" fmla="*/ 435005 w 452761"/>
                <a:gd name="connsiteY37" fmla="*/ 1171852 h 1340528"/>
                <a:gd name="connsiteX38" fmla="*/ 452761 w 452761"/>
                <a:gd name="connsiteY38" fmla="*/ 1118586 h 1340528"/>
                <a:gd name="connsiteX39" fmla="*/ 443883 w 452761"/>
                <a:gd name="connsiteY39" fmla="*/ 1038687 h 1340528"/>
                <a:gd name="connsiteX40" fmla="*/ 435005 w 452761"/>
                <a:gd name="connsiteY40" fmla="*/ 1012054 h 1340528"/>
                <a:gd name="connsiteX41" fmla="*/ 408372 w 452761"/>
                <a:gd name="connsiteY41" fmla="*/ 994299 h 1340528"/>
                <a:gd name="connsiteX42" fmla="*/ 390617 w 452761"/>
                <a:gd name="connsiteY42" fmla="*/ 967666 h 1340528"/>
                <a:gd name="connsiteX43" fmla="*/ 363984 w 452761"/>
                <a:gd name="connsiteY43" fmla="*/ 949911 h 1340528"/>
                <a:gd name="connsiteX44" fmla="*/ 346229 w 452761"/>
                <a:gd name="connsiteY44" fmla="*/ 896645 h 1340528"/>
                <a:gd name="connsiteX45" fmla="*/ 337351 w 452761"/>
                <a:gd name="connsiteY45" fmla="*/ 870012 h 1340528"/>
                <a:gd name="connsiteX46" fmla="*/ 301840 w 452761"/>
                <a:gd name="connsiteY46" fmla="*/ 834501 h 1340528"/>
                <a:gd name="connsiteX47" fmla="*/ 292963 w 452761"/>
                <a:gd name="connsiteY47" fmla="*/ 656947 h 1340528"/>
                <a:gd name="connsiteX48" fmla="*/ 275207 w 452761"/>
                <a:gd name="connsiteY48" fmla="*/ 603681 h 1340528"/>
                <a:gd name="connsiteX49" fmla="*/ 284085 w 452761"/>
                <a:gd name="connsiteY49" fmla="*/ 497149 h 1340528"/>
                <a:gd name="connsiteX50" fmla="*/ 292963 w 452761"/>
                <a:gd name="connsiteY50" fmla="*/ 470516 h 1340528"/>
                <a:gd name="connsiteX51" fmla="*/ 319596 w 452761"/>
                <a:gd name="connsiteY51" fmla="*/ 461639 h 1340528"/>
                <a:gd name="connsiteX52" fmla="*/ 337351 w 452761"/>
                <a:gd name="connsiteY52" fmla="*/ 443883 h 1340528"/>
                <a:gd name="connsiteX53" fmla="*/ 355106 w 452761"/>
                <a:gd name="connsiteY53" fmla="*/ 390617 h 1340528"/>
                <a:gd name="connsiteX54" fmla="*/ 346229 w 452761"/>
                <a:gd name="connsiteY54" fmla="*/ 195309 h 1340528"/>
                <a:gd name="connsiteX55" fmla="*/ 328473 w 452761"/>
                <a:gd name="connsiteY55" fmla="*/ 142043 h 1340528"/>
                <a:gd name="connsiteX56" fmla="*/ 301840 w 452761"/>
                <a:gd name="connsiteY56" fmla="*/ 53266 h 1340528"/>
                <a:gd name="connsiteX57" fmla="*/ 292963 w 452761"/>
                <a:gd name="connsiteY57" fmla="*/ 26633 h 1340528"/>
                <a:gd name="connsiteX58" fmla="*/ 266330 w 452761"/>
                <a:gd name="connsiteY58" fmla="*/ 0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452761" h="1340528">
                  <a:moveTo>
                    <a:pt x="266330" y="0"/>
                  </a:moveTo>
                  <a:cubicBezTo>
                    <a:pt x="251534" y="2959"/>
                    <a:pt x="234496" y="508"/>
                    <a:pt x="221941" y="8878"/>
                  </a:cubicBezTo>
                  <a:cubicBezTo>
                    <a:pt x="214155" y="14069"/>
                    <a:pt x="217879" y="27487"/>
                    <a:pt x="213064" y="35511"/>
                  </a:cubicBezTo>
                  <a:cubicBezTo>
                    <a:pt x="204632" y="49565"/>
                    <a:pt x="180770" y="62958"/>
                    <a:pt x="168675" y="71021"/>
                  </a:cubicBezTo>
                  <a:cubicBezTo>
                    <a:pt x="165716" y="79899"/>
                    <a:pt x="162068" y="88576"/>
                    <a:pt x="159798" y="97654"/>
                  </a:cubicBezTo>
                  <a:cubicBezTo>
                    <a:pt x="156138" y="112293"/>
                    <a:pt x="161590" y="131373"/>
                    <a:pt x="150920" y="142043"/>
                  </a:cubicBezTo>
                  <a:cubicBezTo>
                    <a:pt x="145001" y="147962"/>
                    <a:pt x="140342" y="128593"/>
                    <a:pt x="133165" y="124287"/>
                  </a:cubicBezTo>
                  <a:cubicBezTo>
                    <a:pt x="125141" y="119472"/>
                    <a:pt x="115410" y="118369"/>
                    <a:pt x="106532" y="115410"/>
                  </a:cubicBezTo>
                  <a:cubicBezTo>
                    <a:pt x="97654" y="118369"/>
                    <a:pt x="87923" y="119472"/>
                    <a:pt x="79899" y="124287"/>
                  </a:cubicBezTo>
                  <a:cubicBezTo>
                    <a:pt x="19332" y="160626"/>
                    <a:pt x="53761" y="322538"/>
                    <a:pt x="53266" y="328474"/>
                  </a:cubicBezTo>
                  <a:cubicBezTo>
                    <a:pt x="51035" y="355249"/>
                    <a:pt x="38153" y="358699"/>
                    <a:pt x="26633" y="381740"/>
                  </a:cubicBezTo>
                  <a:cubicBezTo>
                    <a:pt x="19538" y="395930"/>
                    <a:pt x="12670" y="430609"/>
                    <a:pt x="8877" y="443883"/>
                  </a:cubicBezTo>
                  <a:cubicBezTo>
                    <a:pt x="6306" y="452881"/>
                    <a:pt x="2959" y="461638"/>
                    <a:pt x="0" y="470516"/>
                  </a:cubicBezTo>
                  <a:cubicBezTo>
                    <a:pt x="2269" y="495473"/>
                    <a:pt x="675" y="560644"/>
                    <a:pt x="17755" y="594804"/>
                  </a:cubicBezTo>
                  <a:cubicBezTo>
                    <a:pt x="22527" y="604347"/>
                    <a:pt x="31177" y="611687"/>
                    <a:pt x="35510" y="621437"/>
                  </a:cubicBezTo>
                  <a:cubicBezTo>
                    <a:pt x="43111" y="638540"/>
                    <a:pt x="53266" y="674703"/>
                    <a:pt x="53266" y="674703"/>
                  </a:cubicBezTo>
                  <a:cubicBezTo>
                    <a:pt x="50307" y="710214"/>
                    <a:pt x="48808" y="745876"/>
                    <a:pt x="44388" y="781235"/>
                  </a:cubicBezTo>
                  <a:cubicBezTo>
                    <a:pt x="41305" y="805894"/>
                    <a:pt x="33182" y="820455"/>
                    <a:pt x="26633" y="843378"/>
                  </a:cubicBezTo>
                  <a:cubicBezTo>
                    <a:pt x="18273" y="872637"/>
                    <a:pt x="14981" y="892760"/>
                    <a:pt x="8877" y="923278"/>
                  </a:cubicBezTo>
                  <a:cubicBezTo>
                    <a:pt x="10417" y="934056"/>
                    <a:pt x="15011" y="992685"/>
                    <a:pt x="26633" y="1012054"/>
                  </a:cubicBezTo>
                  <a:cubicBezTo>
                    <a:pt x="30939" y="1019231"/>
                    <a:pt x="38470" y="1023891"/>
                    <a:pt x="44388" y="1029810"/>
                  </a:cubicBezTo>
                  <a:cubicBezTo>
                    <a:pt x="66704" y="1096755"/>
                    <a:pt x="34005" y="1016830"/>
                    <a:pt x="79899" y="1074198"/>
                  </a:cubicBezTo>
                  <a:cubicBezTo>
                    <a:pt x="85745" y="1081505"/>
                    <a:pt x="83337" y="1093216"/>
                    <a:pt x="88776" y="1100831"/>
                  </a:cubicBezTo>
                  <a:cubicBezTo>
                    <a:pt x="98506" y="1114453"/>
                    <a:pt x="115001" y="1122413"/>
                    <a:pt x="124287" y="1136342"/>
                  </a:cubicBezTo>
                  <a:cubicBezTo>
                    <a:pt x="130205" y="1145220"/>
                    <a:pt x="133710" y="1156310"/>
                    <a:pt x="142042" y="1162975"/>
                  </a:cubicBezTo>
                  <a:cubicBezTo>
                    <a:pt x="149349" y="1168821"/>
                    <a:pt x="159797" y="1168893"/>
                    <a:pt x="168675" y="1171852"/>
                  </a:cubicBezTo>
                  <a:cubicBezTo>
                    <a:pt x="193825" y="1247299"/>
                    <a:pt x="158750" y="1155309"/>
                    <a:pt x="195308" y="1216241"/>
                  </a:cubicBezTo>
                  <a:cubicBezTo>
                    <a:pt x="200123" y="1224265"/>
                    <a:pt x="201227" y="1233996"/>
                    <a:pt x="204186" y="1242874"/>
                  </a:cubicBezTo>
                  <a:cubicBezTo>
                    <a:pt x="207145" y="1266548"/>
                    <a:pt x="199382" y="1294350"/>
                    <a:pt x="213064" y="1313895"/>
                  </a:cubicBezTo>
                  <a:cubicBezTo>
                    <a:pt x="223797" y="1329227"/>
                    <a:pt x="248575" y="1325732"/>
                    <a:pt x="266330" y="1331650"/>
                  </a:cubicBezTo>
                  <a:lnTo>
                    <a:pt x="292963" y="1340528"/>
                  </a:lnTo>
                  <a:cubicBezTo>
                    <a:pt x="290004" y="1322773"/>
                    <a:pt x="287990" y="1304834"/>
                    <a:pt x="284085" y="1287262"/>
                  </a:cubicBezTo>
                  <a:cubicBezTo>
                    <a:pt x="282055" y="1278127"/>
                    <a:pt x="271521" y="1269230"/>
                    <a:pt x="275207" y="1260629"/>
                  </a:cubicBezTo>
                  <a:cubicBezTo>
                    <a:pt x="281801" y="1245242"/>
                    <a:pt x="310718" y="1225118"/>
                    <a:pt x="310718" y="1225118"/>
                  </a:cubicBezTo>
                  <a:cubicBezTo>
                    <a:pt x="313677" y="1216240"/>
                    <a:pt x="312979" y="1205102"/>
                    <a:pt x="319596" y="1198485"/>
                  </a:cubicBezTo>
                  <a:cubicBezTo>
                    <a:pt x="326213" y="1191868"/>
                    <a:pt x="337053" y="1191443"/>
                    <a:pt x="346229" y="1189608"/>
                  </a:cubicBezTo>
                  <a:cubicBezTo>
                    <a:pt x="366747" y="1185504"/>
                    <a:pt x="387658" y="1183689"/>
                    <a:pt x="408372" y="1180730"/>
                  </a:cubicBezTo>
                  <a:cubicBezTo>
                    <a:pt x="417250" y="1177771"/>
                    <a:pt x="429566" y="1179467"/>
                    <a:pt x="435005" y="1171852"/>
                  </a:cubicBezTo>
                  <a:cubicBezTo>
                    <a:pt x="445883" y="1156622"/>
                    <a:pt x="452761" y="1118586"/>
                    <a:pt x="452761" y="1118586"/>
                  </a:cubicBezTo>
                  <a:cubicBezTo>
                    <a:pt x="449802" y="1091953"/>
                    <a:pt x="448289" y="1065119"/>
                    <a:pt x="443883" y="1038687"/>
                  </a:cubicBezTo>
                  <a:cubicBezTo>
                    <a:pt x="442345" y="1029456"/>
                    <a:pt x="440851" y="1019361"/>
                    <a:pt x="435005" y="1012054"/>
                  </a:cubicBezTo>
                  <a:cubicBezTo>
                    <a:pt x="428340" y="1003723"/>
                    <a:pt x="417250" y="1000217"/>
                    <a:pt x="408372" y="994299"/>
                  </a:cubicBezTo>
                  <a:cubicBezTo>
                    <a:pt x="402454" y="985421"/>
                    <a:pt x="398162" y="975211"/>
                    <a:pt x="390617" y="967666"/>
                  </a:cubicBezTo>
                  <a:cubicBezTo>
                    <a:pt x="383072" y="960121"/>
                    <a:pt x="369639" y="958959"/>
                    <a:pt x="363984" y="949911"/>
                  </a:cubicBezTo>
                  <a:cubicBezTo>
                    <a:pt x="354065" y="934040"/>
                    <a:pt x="352147" y="914400"/>
                    <a:pt x="346229" y="896645"/>
                  </a:cubicBezTo>
                  <a:cubicBezTo>
                    <a:pt x="343270" y="887767"/>
                    <a:pt x="343968" y="876629"/>
                    <a:pt x="337351" y="870012"/>
                  </a:cubicBezTo>
                  <a:lnTo>
                    <a:pt x="301840" y="834501"/>
                  </a:lnTo>
                  <a:cubicBezTo>
                    <a:pt x="298881" y="775316"/>
                    <a:pt x="299755" y="715815"/>
                    <a:pt x="292963" y="656947"/>
                  </a:cubicBezTo>
                  <a:cubicBezTo>
                    <a:pt x="290818" y="638355"/>
                    <a:pt x="275207" y="603681"/>
                    <a:pt x="275207" y="603681"/>
                  </a:cubicBezTo>
                  <a:cubicBezTo>
                    <a:pt x="278166" y="568170"/>
                    <a:pt x="279375" y="532470"/>
                    <a:pt x="284085" y="497149"/>
                  </a:cubicBezTo>
                  <a:cubicBezTo>
                    <a:pt x="285322" y="487873"/>
                    <a:pt x="286346" y="477133"/>
                    <a:pt x="292963" y="470516"/>
                  </a:cubicBezTo>
                  <a:cubicBezTo>
                    <a:pt x="299580" y="463899"/>
                    <a:pt x="310718" y="464598"/>
                    <a:pt x="319596" y="461639"/>
                  </a:cubicBezTo>
                  <a:cubicBezTo>
                    <a:pt x="325514" y="455720"/>
                    <a:pt x="333608" y="451369"/>
                    <a:pt x="337351" y="443883"/>
                  </a:cubicBezTo>
                  <a:cubicBezTo>
                    <a:pt x="345721" y="427143"/>
                    <a:pt x="355106" y="390617"/>
                    <a:pt x="355106" y="390617"/>
                  </a:cubicBezTo>
                  <a:cubicBezTo>
                    <a:pt x="352147" y="325514"/>
                    <a:pt x="353172" y="260108"/>
                    <a:pt x="346229" y="195309"/>
                  </a:cubicBezTo>
                  <a:cubicBezTo>
                    <a:pt x="344235" y="176700"/>
                    <a:pt x="333012" y="160200"/>
                    <a:pt x="328473" y="142043"/>
                  </a:cubicBezTo>
                  <a:cubicBezTo>
                    <a:pt x="315056" y="88369"/>
                    <a:pt x="323457" y="118117"/>
                    <a:pt x="301840" y="53266"/>
                  </a:cubicBezTo>
                  <a:cubicBezTo>
                    <a:pt x="298881" y="44388"/>
                    <a:pt x="292963" y="35991"/>
                    <a:pt x="292963" y="26633"/>
                  </a:cubicBezTo>
                  <a:lnTo>
                    <a:pt x="266330" y="0"/>
                  </a:ln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endParaRPr lang="es-PE" sz="600" b="1">
                <a:solidFill>
                  <a:schemeClr val="bg1"/>
                </a:solidFill>
              </a:endParaRPr>
            </a:p>
          </p:txBody>
        </p:sp>
        <p:sp>
          <p:nvSpPr>
            <p:cNvPr id="19" name="38 Forma libre"/>
            <p:cNvSpPr/>
            <p:nvPr/>
          </p:nvSpPr>
          <p:spPr>
            <a:xfrm>
              <a:off x="7666735" y="2170147"/>
              <a:ext cx="590524" cy="1058748"/>
            </a:xfrm>
            <a:custGeom>
              <a:avLst/>
              <a:gdLst>
                <a:gd name="connsiteX0" fmla="*/ 577145 w 578288"/>
                <a:gd name="connsiteY0" fmla="*/ 825624 h 1058106"/>
                <a:gd name="connsiteX1" fmla="*/ 568267 w 578288"/>
                <a:gd name="connsiteY1" fmla="*/ 763480 h 1058106"/>
                <a:gd name="connsiteX2" fmla="*/ 541634 w 578288"/>
                <a:gd name="connsiteY2" fmla="*/ 701336 h 1058106"/>
                <a:gd name="connsiteX3" fmla="*/ 515001 w 578288"/>
                <a:gd name="connsiteY3" fmla="*/ 683581 h 1058106"/>
                <a:gd name="connsiteX4" fmla="*/ 479490 w 578288"/>
                <a:gd name="connsiteY4" fmla="*/ 639193 h 1058106"/>
                <a:gd name="connsiteX5" fmla="*/ 426224 w 578288"/>
                <a:gd name="connsiteY5" fmla="*/ 603682 h 1058106"/>
                <a:gd name="connsiteX6" fmla="*/ 399591 w 578288"/>
                <a:gd name="connsiteY6" fmla="*/ 585927 h 1058106"/>
                <a:gd name="connsiteX7" fmla="*/ 355203 w 578288"/>
                <a:gd name="connsiteY7" fmla="*/ 541538 h 1058106"/>
                <a:gd name="connsiteX8" fmla="*/ 346325 w 578288"/>
                <a:gd name="connsiteY8" fmla="*/ 390618 h 1058106"/>
                <a:gd name="connsiteX9" fmla="*/ 364081 w 578288"/>
                <a:gd name="connsiteY9" fmla="*/ 337352 h 1058106"/>
                <a:gd name="connsiteX10" fmla="*/ 372958 w 578288"/>
                <a:gd name="connsiteY10" fmla="*/ 310719 h 1058106"/>
                <a:gd name="connsiteX11" fmla="*/ 381836 w 578288"/>
                <a:gd name="connsiteY11" fmla="*/ 284086 h 1058106"/>
                <a:gd name="connsiteX12" fmla="*/ 372958 w 578288"/>
                <a:gd name="connsiteY12" fmla="*/ 168676 h 1058106"/>
                <a:gd name="connsiteX13" fmla="*/ 355203 w 578288"/>
                <a:gd name="connsiteY13" fmla="*/ 142043 h 1058106"/>
                <a:gd name="connsiteX14" fmla="*/ 337448 w 578288"/>
                <a:gd name="connsiteY14" fmla="*/ 88777 h 1058106"/>
                <a:gd name="connsiteX15" fmla="*/ 319692 w 578288"/>
                <a:gd name="connsiteY15" fmla="*/ 35511 h 1058106"/>
                <a:gd name="connsiteX16" fmla="*/ 310815 w 578288"/>
                <a:gd name="connsiteY16" fmla="*/ 8878 h 1058106"/>
                <a:gd name="connsiteX17" fmla="*/ 284182 w 578288"/>
                <a:gd name="connsiteY17" fmla="*/ 0 h 1058106"/>
                <a:gd name="connsiteX18" fmla="*/ 248671 w 578288"/>
                <a:gd name="connsiteY18" fmla="*/ 8878 h 1058106"/>
                <a:gd name="connsiteX19" fmla="*/ 222038 w 578288"/>
                <a:gd name="connsiteY19" fmla="*/ 62144 h 1058106"/>
                <a:gd name="connsiteX20" fmla="*/ 159894 w 578288"/>
                <a:gd name="connsiteY20" fmla="*/ 88777 h 1058106"/>
                <a:gd name="connsiteX21" fmla="*/ 133261 w 578288"/>
                <a:gd name="connsiteY21" fmla="*/ 106532 h 1058106"/>
                <a:gd name="connsiteX22" fmla="*/ 115506 w 578288"/>
                <a:gd name="connsiteY22" fmla="*/ 124288 h 1058106"/>
                <a:gd name="connsiteX23" fmla="*/ 88873 w 578288"/>
                <a:gd name="connsiteY23" fmla="*/ 133165 h 1058106"/>
                <a:gd name="connsiteX24" fmla="*/ 71118 w 578288"/>
                <a:gd name="connsiteY24" fmla="*/ 186431 h 1058106"/>
                <a:gd name="connsiteX25" fmla="*/ 62240 w 578288"/>
                <a:gd name="connsiteY25" fmla="*/ 213064 h 1058106"/>
                <a:gd name="connsiteX26" fmla="*/ 44485 w 578288"/>
                <a:gd name="connsiteY26" fmla="*/ 230820 h 1058106"/>
                <a:gd name="connsiteX27" fmla="*/ 35607 w 578288"/>
                <a:gd name="connsiteY27" fmla="*/ 275208 h 1058106"/>
                <a:gd name="connsiteX28" fmla="*/ 26729 w 578288"/>
                <a:gd name="connsiteY28" fmla="*/ 399496 h 1058106"/>
                <a:gd name="connsiteX29" fmla="*/ 8974 w 578288"/>
                <a:gd name="connsiteY29" fmla="*/ 426129 h 1058106"/>
                <a:gd name="connsiteX30" fmla="*/ 96 w 578288"/>
                <a:gd name="connsiteY30" fmla="*/ 452762 h 1058106"/>
                <a:gd name="connsiteX31" fmla="*/ 53362 w 578288"/>
                <a:gd name="connsiteY31" fmla="*/ 470517 h 1058106"/>
                <a:gd name="connsiteX32" fmla="*/ 97751 w 578288"/>
                <a:gd name="connsiteY32" fmla="*/ 497150 h 1058106"/>
                <a:gd name="connsiteX33" fmla="*/ 97751 w 578288"/>
                <a:gd name="connsiteY33" fmla="*/ 594804 h 1058106"/>
                <a:gd name="connsiteX34" fmla="*/ 79995 w 578288"/>
                <a:gd name="connsiteY34" fmla="*/ 612560 h 1058106"/>
                <a:gd name="connsiteX35" fmla="*/ 71118 w 578288"/>
                <a:gd name="connsiteY35" fmla="*/ 639193 h 1058106"/>
                <a:gd name="connsiteX36" fmla="*/ 88873 w 578288"/>
                <a:gd name="connsiteY36" fmla="*/ 665826 h 1058106"/>
                <a:gd name="connsiteX37" fmla="*/ 97751 w 578288"/>
                <a:gd name="connsiteY37" fmla="*/ 692459 h 1058106"/>
                <a:gd name="connsiteX38" fmla="*/ 88873 w 578288"/>
                <a:gd name="connsiteY38" fmla="*/ 719092 h 1058106"/>
                <a:gd name="connsiteX39" fmla="*/ 35607 w 578288"/>
                <a:gd name="connsiteY39" fmla="*/ 754602 h 1058106"/>
                <a:gd name="connsiteX40" fmla="*/ 26729 w 578288"/>
                <a:gd name="connsiteY40" fmla="*/ 834501 h 1058106"/>
                <a:gd name="connsiteX41" fmla="*/ 96 w 578288"/>
                <a:gd name="connsiteY41" fmla="*/ 843379 h 1058106"/>
                <a:gd name="connsiteX42" fmla="*/ 35607 w 578288"/>
                <a:gd name="connsiteY42" fmla="*/ 878890 h 1058106"/>
                <a:gd name="connsiteX43" fmla="*/ 53362 w 578288"/>
                <a:gd name="connsiteY43" fmla="*/ 932156 h 1058106"/>
                <a:gd name="connsiteX44" fmla="*/ 97751 w 578288"/>
                <a:gd name="connsiteY44" fmla="*/ 967666 h 1058106"/>
                <a:gd name="connsiteX45" fmla="*/ 115506 w 578288"/>
                <a:gd name="connsiteY45" fmla="*/ 985422 h 1058106"/>
                <a:gd name="connsiteX46" fmla="*/ 142139 w 578288"/>
                <a:gd name="connsiteY46" fmla="*/ 994299 h 1058106"/>
                <a:gd name="connsiteX47" fmla="*/ 151017 w 578288"/>
                <a:gd name="connsiteY47" fmla="*/ 1020932 h 1058106"/>
                <a:gd name="connsiteX48" fmla="*/ 204283 w 578288"/>
                <a:gd name="connsiteY48" fmla="*/ 1003177 h 1058106"/>
                <a:gd name="connsiteX49" fmla="*/ 372958 w 578288"/>
                <a:gd name="connsiteY49" fmla="*/ 1012055 h 1058106"/>
                <a:gd name="connsiteX50" fmla="*/ 390714 w 578288"/>
                <a:gd name="connsiteY50" fmla="*/ 1029810 h 1058106"/>
                <a:gd name="connsiteX51" fmla="*/ 443980 w 578288"/>
                <a:gd name="connsiteY51" fmla="*/ 1056443 h 1058106"/>
                <a:gd name="connsiteX52" fmla="*/ 559389 w 578288"/>
                <a:gd name="connsiteY52" fmla="*/ 1020932 h 1058106"/>
                <a:gd name="connsiteX53" fmla="*/ 550512 w 578288"/>
                <a:gd name="connsiteY53" fmla="*/ 958789 h 1058106"/>
                <a:gd name="connsiteX54" fmla="*/ 532756 w 578288"/>
                <a:gd name="connsiteY54" fmla="*/ 941033 h 1058106"/>
                <a:gd name="connsiteX55" fmla="*/ 523879 w 578288"/>
                <a:gd name="connsiteY55" fmla="*/ 914400 h 1058106"/>
                <a:gd name="connsiteX56" fmla="*/ 532756 w 578288"/>
                <a:gd name="connsiteY56" fmla="*/ 878890 h 1058106"/>
                <a:gd name="connsiteX57" fmla="*/ 550512 w 578288"/>
                <a:gd name="connsiteY57" fmla="*/ 861134 h 1058106"/>
                <a:gd name="connsiteX58" fmla="*/ 568267 w 578288"/>
                <a:gd name="connsiteY58" fmla="*/ 834501 h 1058106"/>
                <a:gd name="connsiteX59" fmla="*/ 577145 w 578288"/>
                <a:gd name="connsiteY59" fmla="*/ 825624 h 105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78288" h="1058106">
                  <a:moveTo>
                    <a:pt x="577145" y="825624"/>
                  </a:moveTo>
                  <a:cubicBezTo>
                    <a:pt x="577145" y="813787"/>
                    <a:pt x="572010" y="784067"/>
                    <a:pt x="568267" y="763480"/>
                  </a:cubicBezTo>
                  <a:cubicBezTo>
                    <a:pt x="563739" y="738579"/>
                    <a:pt x="560090" y="719792"/>
                    <a:pt x="541634" y="701336"/>
                  </a:cubicBezTo>
                  <a:cubicBezTo>
                    <a:pt x="534089" y="693791"/>
                    <a:pt x="523879" y="689499"/>
                    <a:pt x="515001" y="683581"/>
                  </a:cubicBezTo>
                  <a:cubicBezTo>
                    <a:pt x="503351" y="666106"/>
                    <a:pt x="496359" y="651845"/>
                    <a:pt x="479490" y="639193"/>
                  </a:cubicBezTo>
                  <a:cubicBezTo>
                    <a:pt x="462418" y="626389"/>
                    <a:pt x="443979" y="615519"/>
                    <a:pt x="426224" y="603682"/>
                  </a:cubicBezTo>
                  <a:cubicBezTo>
                    <a:pt x="417346" y="597764"/>
                    <a:pt x="407135" y="593472"/>
                    <a:pt x="399591" y="585927"/>
                  </a:cubicBezTo>
                  <a:lnTo>
                    <a:pt x="355203" y="541538"/>
                  </a:lnTo>
                  <a:cubicBezTo>
                    <a:pt x="330838" y="468441"/>
                    <a:pt x="329247" y="487391"/>
                    <a:pt x="346325" y="390618"/>
                  </a:cubicBezTo>
                  <a:cubicBezTo>
                    <a:pt x="349578" y="372187"/>
                    <a:pt x="358163" y="355107"/>
                    <a:pt x="364081" y="337352"/>
                  </a:cubicBezTo>
                  <a:lnTo>
                    <a:pt x="372958" y="310719"/>
                  </a:lnTo>
                  <a:lnTo>
                    <a:pt x="381836" y="284086"/>
                  </a:lnTo>
                  <a:cubicBezTo>
                    <a:pt x="378877" y="245616"/>
                    <a:pt x="380069" y="206599"/>
                    <a:pt x="372958" y="168676"/>
                  </a:cubicBezTo>
                  <a:cubicBezTo>
                    <a:pt x="370992" y="158189"/>
                    <a:pt x="359536" y="151793"/>
                    <a:pt x="355203" y="142043"/>
                  </a:cubicBezTo>
                  <a:cubicBezTo>
                    <a:pt x="347602" y="124940"/>
                    <a:pt x="343366" y="106532"/>
                    <a:pt x="337448" y="88777"/>
                  </a:cubicBezTo>
                  <a:lnTo>
                    <a:pt x="319692" y="35511"/>
                  </a:lnTo>
                  <a:cubicBezTo>
                    <a:pt x="316733" y="26633"/>
                    <a:pt x="319693" y="11837"/>
                    <a:pt x="310815" y="8878"/>
                  </a:cubicBezTo>
                  <a:lnTo>
                    <a:pt x="284182" y="0"/>
                  </a:lnTo>
                  <a:cubicBezTo>
                    <a:pt x="272345" y="2959"/>
                    <a:pt x="258823" y="2110"/>
                    <a:pt x="248671" y="8878"/>
                  </a:cubicBezTo>
                  <a:cubicBezTo>
                    <a:pt x="216599" y="30259"/>
                    <a:pt x="242294" y="36824"/>
                    <a:pt x="222038" y="62144"/>
                  </a:cubicBezTo>
                  <a:cubicBezTo>
                    <a:pt x="206711" y="81302"/>
                    <a:pt x="181217" y="83446"/>
                    <a:pt x="159894" y="88777"/>
                  </a:cubicBezTo>
                  <a:cubicBezTo>
                    <a:pt x="151016" y="94695"/>
                    <a:pt x="141592" y="99867"/>
                    <a:pt x="133261" y="106532"/>
                  </a:cubicBezTo>
                  <a:cubicBezTo>
                    <a:pt x="126725" y="111761"/>
                    <a:pt x="122683" y="119982"/>
                    <a:pt x="115506" y="124288"/>
                  </a:cubicBezTo>
                  <a:cubicBezTo>
                    <a:pt x="107482" y="129103"/>
                    <a:pt x="97751" y="130206"/>
                    <a:pt x="88873" y="133165"/>
                  </a:cubicBezTo>
                  <a:lnTo>
                    <a:pt x="71118" y="186431"/>
                  </a:lnTo>
                  <a:cubicBezTo>
                    <a:pt x="68159" y="195309"/>
                    <a:pt x="68857" y="206447"/>
                    <a:pt x="62240" y="213064"/>
                  </a:cubicBezTo>
                  <a:lnTo>
                    <a:pt x="44485" y="230820"/>
                  </a:lnTo>
                  <a:cubicBezTo>
                    <a:pt x="41526" y="245616"/>
                    <a:pt x="37187" y="260202"/>
                    <a:pt x="35607" y="275208"/>
                  </a:cubicBezTo>
                  <a:cubicBezTo>
                    <a:pt x="31259" y="316515"/>
                    <a:pt x="33947" y="358593"/>
                    <a:pt x="26729" y="399496"/>
                  </a:cubicBezTo>
                  <a:cubicBezTo>
                    <a:pt x="24875" y="410003"/>
                    <a:pt x="13746" y="416586"/>
                    <a:pt x="8974" y="426129"/>
                  </a:cubicBezTo>
                  <a:cubicBezTo>
                    <a:pt x="4789" y="434499"/>
                    <a:pt x="3055" y="443884"/>
                    <a:pt x="96" y="452762"/>
                  </a:cubicBezTo>
                  <a:cubicBezTo>
                    <a:pt x="17851" y="458680"/>
                    <a:pt x="40128" y="457283"/>
                    <a:pt x="53362" y="470517"/>
                  </a:cubicBezTo>
                  <a:cubicBezTo>
                    <a:pt x="77735" y="494889"/>
                    <a:pt x="63178" y="485625"/>
                    <a:pt x="97751" y="497150"/>
                  </a:cubicBezTo>
                  <a:cubicBezTo>
                    <a:pt x="111271" y="537712"/>
                    <a:pt x="115185" y="536689"/>
                    <a:pt x="97751" y="594804"/>
                  </a:cubicBezTo>
                  <a:cubicBezTo>
                    <a:pt x="95346" y="602821"/>
                    <a:pt x="85914" y="606641"/>
                    <a:pt x="79995" y="612560"/>
                  </a:cubicBezTo>
                  <a:cubicBezTo>
                    <a:pt x="77036" y="621438"/>
                    <a:pt x="69580" y="629963"/>
                    <a:pt x="71118" y="639193"/>
                  </a:cubicBezTo>
                  <a:cubicBezTo>
                    <a:pt x="72872" y="649717"/>
                    <a:pt x="84101" y="656283"/>
                    <a:pt x="88873" y="665826"/>
                  </a:cubicBezTo>
                  <a:cubicBezTo>
                    <a:pt x="93058" y="674196"/>
                    <a:pt x="94792" y="683581"/>
                    <a:pt x="97751" y="692459"/>
                  </a:cubicBezTo>
                  <a:cubicBezTo>
                    <a:pt x="94792" y="701337"/>
                    <a:pt x="95490" y="712475"/>
                    <a:pt x="88873" y="719092"/>
                  </a:cubicBezTo>
                  <a:cubicBezTo>
                    <a:pt x="73784" y="734181"/>
                    <a:pt x="35607" y="754602"/>
                    <a:pt x="35607" y="754602"/>
                  </a:cubicBezTo>
                  <a:cubicBezTo>
                    <a:pt x="32648" y="781235"/>
                    <a:pt x="36681" y="809621"/>
                    <a:pt x="26729" y="834501"/>
                  </a:cubicBezTo>
                  <a:cubicBezTo>
                    <a:pt x="23254" y="843190"/>
                    <a:pt x="-1739" y="834203"/>
                    <a:pt x="96" y="843379"/>
                  </a:cubicBezTo>
                  <a:cubicBezTo>
                    <a:pt x="3379" y="859794"/>
                    <a:pt x="35607" y="878890"/>
                    <a:pt x="35607" y="878890"/>
                  </a:cubicBezTo>
                  <a:cubicBezTo>
                    <a:pt x="41525" y="896645"/>
                    <a:pt x="40128" y="918922"/>
                    <a:pt x="53362" y="932156"/>
                  </a:cubicBezTo>
                  <a:cubicBezTo>
                    <a:pt x="96243" y="975035"/>
                    <a:pt x="41743" y="922859"/>
                    <a:pt x="97751" y="967666"/>
                  </a:cubicBezTo>
                  <a:cubicBezTo>
                    <a:pt x="104287" y="972895"/>
                    <a:pt x="108329" y="981116"/>
                    <a:pt x="115506" y="985422"/>
                  </a:cubicBezTo>
                  <a:cubicBezTo>
                    <a:pt x="123530" y="990237"/>
                    <a:pt x="133261" y="991340"/>
                    <a:pt x="142139" y="994299"/>
                  </a:cubicBezTo>
                  <a:cubicBezTo>
                    <a:pt x="145098" y="1003177"/>
                    <a:pt x="141753" y="1019609"/>
                    <a:pt x="151017" y="1020932"/>
                  </a:cubicBezTo>
                  <a:cubicBezTo>
                    <a:pt x="169545" y="1023579"/>
                    <a:pt x="204283" y="1003177"/>
                    <a:pt x="204283" y="1003177"/>
                  </a:cubicBezTo>
                  <a:cubicBezTo>
                    <a:pt x="260508" y="1006136"/>
                    <a:pt x="317221" y="1004093"/>
                    <a:pt x="372958" y="1012055"/>
                  </a:cubicBezTo>
                  <a:cubicBezTo>
                    <a:pt x="381244" y="1013239"/>
                    <a:pt x="384178" y="1024581"/>
                    <a:pt x="390714" y="1029810"/>
                  </a:cubicBezTo>
                  <a:cubicBezTo>
                    <a:pt x="415299" y="1049478"/>
                    <a:pt x="415850" y="1047066"/>
                    <a:pt x="443980" y="1056443"/>
                  </a:cubicBezTo>
                  <a:cubicBezTo>
                    <a:pt x="457960" y="1055172"/>
                    <a:pt x="554286" y="1071963"/>
                    <a:pt x="559389" y="1020932"/>
                  </a:cubicBezTo>
                  <a:cubicBezTo>
                    <a:pt x="561471" y="1000111"/>
                    <a:pt x="557129" y="978640"/>
                    <a:pt x="550512" y="958789"/>
                  </a:cubicBezTo>
                  <a:cubicBezTo>
                    <a:pt x="547865" y="950848"/>
                    <a:pt x="538675" y="946952"/>
                    <a:pt x="532756" y="941033"/>
                  </a:cubicBezTo>
                  <a:cubicBezTo>
                    <a:pt x="529797" y="932155"/>
                    <a:pt x="523879" y="923758"/>
                    <a:pt x="523879" y="914400"/>
                  </a:cubicBezTo>
                  <a:cubicBezTo>
                    <a:pt x="523879" y="902199"/>
                    <a:pt x="527300" y="889803"/>
                    <a:pt x="532756" y="878890"/>
                  </a:cubicBezTo>
                  <a:cubicBezTo>
                    <a:pt x="536499" y="871403"/>
                    <a:pt x="545283" y="867670"/>
                    <a:pt x="550512" y="861134"/>
                  </a:cubicBezTo>
                  <a:cubicBezTo>
                    <a:pt x="557177" y="852802"/>
                    <a:pt x="563495" y="844044"/>
                    <a:pt x="568267" y="834501"/>
                  </a:cubicBezTo>
                  <a:cubicBezTo>
                    <a:pt x="582987" y="805061"/>
                    <a:pt x="577145" y="837461"/>
                    <a:pt x="577145" y="825624"/>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chemeClr val="bg1"/>
                </a:solidFill>
              </a:endParaRPr>
            </a:p>
          </p:txBody>
        </p:sp>
        <p:sp>
          <p:nvSpPr>
            <p:cNvPr id="20" name="30 Forma libre"/>
            <p:cNvSpPr/>
            <p:nvPr/>
          </p:nvSpPr>
          <p:spPr>
            <a:xfrm>
              <a:off x="7560906" y="2980571"/>
              <a:ext cx="1007487" cy="629473"/>
            </a:xfrm>
            <a:custGeom>
              <a:avLst/>
              <a:gdLst>
                <a:gd name="connsiteX0" fmla="*/ 124288 w 1007065"/>
                <a:gd name="connsiteY0" fmla="*/ 110 h 630807"/>
                <a:gd name="connsiteX1" fmla="*/ 79899 w 1007065"/>
                <a:gd name="connsiteY1" fmla="*/ 17865 h 630807"/>
                <a:gd name="connsiteX2" fmla="*/ 26633 w 1007065"/>
                <a:gd name="connsiteY2" fmla="*/ 35621 h 630807"/>
                <a:gd name="connsiteX3" fmla="*/ 0 w 1007065"/>
                <a:gd name="connsiteY3" fmla="*/ 53376 h 630807"/>
                <a:gd name="connsiteX4" fmla="*/ 35511 w 1007065"/>
                <a:gd name="connsiteY4" fmla="*/ 106642 h 630807"/>
                <a:gd name="connsiteX5" fmla="*/ 44389 w 1007065"/>
                <a:gd name="connsiteY5" fmla="*/ 133275 h 630807"/>
                <a:gd name="connsiteX6" fmla="*/ 62144 w 1007065"/>
                <a:gd name="connsiteY6" fmla="*/ 159908 h 630807"/>
                <a:gd name="connsiteX7" fmla="*/ 71022 w 1007065"/>
                <a:gd name="connsiteY7" fmla="*/ 186541 h 630807"/>
                <a:gd name="connsiteX8" fmla="*/ 106532 w 1007065"/>
                <a:gd name="connsiteY8" fmla="*/ 239807 h 630807"/>
                <a:gd name="connsiteX9" fmla="*/ 142043 w 1007065"/>
                <a:gd name="connsiteY9" fmla="*/ 275318 h 630807"/>
                <a:gd name="connsiteX10" fmla="*/ 177554 w 1007065"/>
                <a:gd name="connsiteY10" fmla="*/ 319706 h 630807"/>
                <a:gd name="connsiteX11" fmla="*/ 186431 w 1007065"/>
                <a:gd name="connsiteY11" fmla="*/ 346339 h 630807"/>
                <a:gd name="connsiteX12" fmla="*/ 221942 w 1007065"/>
                <a:gd name="connsiteY12" fmla="*/ 381850 h 630807"/>
                <a:gd name="connsiteX13" fmla="*/ 239697 w 1007065"/>
                <a:gd name="connsiteY13" fmla="*/ 408483 h 630807"/>
                <a:gd name="connsiteX14" fmla="*/ 257453 w 1007065"/>
                <a:gd name="connsiteY14" fmla="*/ 426238 h 630807"/>
                <a:gd name="connsiteX15" fmla="*/ 310719 w 1007065"/>
                <a:gd name="connsiteY15" fmla="*/ 443993 h 630807"/>
                <a:gd name="connsiteX16" fmla="*/ 337352 w 1007065"/>
                <a:gd name="connsiteY16" fmla="*/ 523893 h 630807"/>
                <a:gd name="connsiteX17" fmla="*/ 346229 w 1007065"/>
                <a:gd name="connsiteY17" fmla="*/ 550526 h 630807"/>
                <a:gd name="connsiteX18" fmla="*/ 355107 w 1007065"/>
                <a:gd name="connsiteY18" fmla="*/ 612669 h 630807"/>
                <a:gd name="connsiteX19" fmla="*/ 372862 w 1007065"/>
                <a:gd name="connsiteY19" fmla="*/ 630425 h 630807"/>
                <a:gd name="connsiteX20" fmla="*/ 426128 w 1007065"/>
                <a:gd name="connsiteY20" fmla="*/ 621547 h 630807"/>
                <a:gd name="connsiteX21" fmla="*/ 443884 w 1007065"/>
                <a:gd name="connsiteY21" fmla="*/ 603792 h 630807"/>
                <a:gd name="connsiteX22" fmla="*/ 470517 w 1007065"/>
                <a:gd name="connsiteY22" fmla="*/ 559403 h 630807"/>
                <a:gd name="connsiteX23" fmla="*/ 497150 w 1007065"/>
                <a:gd name="connsiteY23" fmla="*/ 550526 h 630807"/>
                <a:gd name="connsiteX24" fmla="*/ 506027 w 1007065"/>
                <a:gd name="connsiteY24" fmla="*/ 523893 h 630807"/>
                <a:gd name="connsiteX25" fmla="*/ 523783 w 1007065"/>
                <a:gd name="connsiteY25" fmla="*/ 506137 h 630807"/>
                <a:gd name="connsiteX26" fmla="*/ 541538 w 1007065"/>
                <a:gd name="connsiteY26" fmla="*/ 452871 h 630807"/>
                <a:gd name="connsiteX27" fmla="*/ 594804 w 1007065"/>
                <a:gd name="connsiteY27" fmla="*/ 426238 h 630807"/>
                <a:gd name="connsiteX28" fmla="*/ 648070 w 1007065"/>
                <a:gd name="connsiteY28" fmla="*/ 390727 h 630807"/>
                <a:gd name="connsiteX29" fmla="*/ 665825 w 1007065"/>
                <a:gd name="connsiteY29" fmla="*/ 364094 h 630807"/>
                <a:gd name="connsiteX30" fmla="*/ 745724 w 1007065"/>
                <a:gd name="connsiteY30" fmla="*/ 399605 h 630807"/>
                <a:gd name="connsiteX31" fmla="*/ 781235 w 1007065"/>
                <a:gd name="connsiteY31" fmla="*/ 435116 h 630807"/>
                <a:gd name="connsiteX32" fmla="*/ 816746 w 1007065"/>
                <a:gd name="connsiteY32" fmla="*/ 479504 h 630807"/>
                <a:gd name="connsiteX33" fmla="*/ 825623 w 1007065"/>
                <a:gd name="connsiteY33" fmla="*/ 506137 h 630807"/>
                <a:gd name="connsiteX34" fmla="*/ 852256 w 1007065"/>
                <a:gd name="connsiteY34" fmla="*/ 515015 h 630807"/>
                <a:gd name="connsiteX35" fmla="*/ 949911 w 1007065"/>
                <a:gd name="connsiteY35" fmla="*/ 523893 h 630807"/>
                <a:gd name="connsiteX36" fmla="*/ 976544 w 1007065"/>
                <a:gd name="connsiteY36" fmla="*/ 532770 h 630807"/>
                <a:gd name="connsiteX37" fmla="*/ 994299 w 1007065"/>
                <a:gd name="connsiteY37" fmla="*/ 452871 h 630807"/>
                <a:gd name="connsiteX38" fmla="*/ 985422 w 1007065"/>
                <a:gd name="connsiteY38" fmla="*/ 426238 h 630807"/>
                <a:gd name="connsiteX39" fmla="*/ 967666 w 1007065"/>
                <a:gd name="connsiteY39" fmla="*/ 364094 h 630807"/>
                <a:gd name="connsiteX40" fmla="*/ 941033 w 1007065"/>
                <a:gd name="connsiteY40" fmla="*/ 355217 h 630807"/>
                <a:gd name="connsiteX41" fmla="*/ 861134 w 1007065"/>
                <a:gd name="connsiteY41" fmla="*/ 328584 h 630807"/>
                <a:gd name="connsiteX42" fmla="*/ 825623 w 1007065"/>
                <a:gd name="connsiteY42" fmla="*/ 293073 h 630807"/>
                <a:gd name="connsiteX43" fmla="*/ 798990 w 1007065"/>
                <a:gd name="connsiteY43" fmla="*/ 213174 h 630807"/>
                <a:gd name="connsiteX44" fmla="*/ 790113 w 1007065"/>
                <a:gd name="connsiteY44" fmla="*/ 186541 h 630807"/>
                <a:gd name="connsiteX45" fmla="*/ 772357 w 1007065"/>
                <a:gd name="connsiteY45" fmla="*/ 168786 h 630807"/>
                <a:gd name="connsiteX46" fmla="*/ 763480 w 1007065"/>
                <a:gd name="connsiteY46" fmla="*/ 142153 h 630807"/>
                <a:gd name="connsiteX47" fmla="*/ 798990 w 1007065"/>
                <a:gd name="connsiteY47" fmla="*/ 71131 h 630807"/>
                <a:gd name="connsiteX48" fmla="*/ 807868 w 1007065"/>
                <a:gd name="connsiteY48" fmla="*/ 44498 h 630807"/>
                <a:gd name="connsiteX49" fmla="*/ 781235 w 1007065"/>
                <a:gd name="connsiteY49" fmla="*/ 26743 h 630807"/>
                <a:gd name="connsiteX50" fmla="*/ 727969 w 1007065"/>
                <a:gd name="connsiteY50" fmla="*/ 110 h 630807"/>
                <a:gd name="connsiteX51" fmla="*/ 648070 w 1007065"/>
                <a:gd name="connsiteY51" fmla="*/ 8988 h 630807"/>
                <a:gd name="connsiteX52" fmla="*/ 630315 w 1007065"/>
                <a:gd name="connsiteY52" fmla="*/ 62254 h 630807"/>
                <a:gd name="connsiteX53" fmla="*/ 639192 w 1007065"/>
                <a:gd name="connsiteY53" fmla="*/ 133275 h 630807"/>
                <a:gd name="connsiteX54" fmla="*/ 648070 w 1007065"/>
                <a:gd name="connsiteY54" fmla="*/ 159908 h 630807"/>
                <a:gd name="connsiteX55" fmla="*/ 639192 w 1007065"/>
                <a:gd name="connsiteY55" fmla="*/ 195419 h 630807"/>
                <a:gd name="connsiteX56" fmla="*/ 585926 w 1007065"/>
                <a:gd name="connsiteY56" fmla="*/ 213174 h 630807"/>
                <a:gd name="connsiteX57" fmla="*/ 514905 w 1007065"/>
                <a:gd name="connsiteY57" fmla="*/ 204296 h 630807"/>
                <a:gd name="connsiteX58" fmla="*/ 461639 w 1007065"/>
                <a:gd name="connsiteY58" fmla="*/ 168786 h 630807"/>
                <a:gd name="connsiteX59" fmla="*/ 435006 w 1007065"/>
                <a:gd name="connsiteY59" fmla="*/ 159908 h 630807"/>
                <a:gd name="connsiteX60" fmla="*/ 292963 w 1007065"/>
                <a:gd name="connsiteY60" fmla="*/ 168786 h 630807"/>
                <a:gd name="connsiteX61" fmla="*/ 248575 w 1007065"/>
                <a:gd name="connsiteY61" fmla="*/ 133275 h 630807"/>
                <a:gd name="connsiteX62" fmla="*/ 221942 w 1007065"/>
                <a:gd name="connsiteY62" fmla="*/ 106642 h 630807"/>
                <a:gd name="connsiteX63" fmla="*/ 186431 w 1007065"/>
                <a:gd name="connsiteY63" fmla="*/ 62254 h 630807"/>
                <a:gd name="connsiteX64" fmla="*/ 159798 w 1007065"/>
                <a:gd name="connsiteY64" fmla="*/ 53376 h 630807"/>
                <a:gd name="connsiteX65" fmla="*/ 150921 w 1007065"/>
                <a:gd name="connsiteY65" fmla="*/ 26743 h 630807"/>
                <a:gd name="connsiteX66" fmla="*/ 124288 w 1007065"/>
                <a:gd name="connsiteY66" fmla="*/ 110 h 630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007065" h="630807">
                  <a:moveTo>
                    <a:pt x="124288" y="110"/>
                  </a:moveTo>
                  <a:cubicBezTo>
                    <a:pt x="112451" y="-1370"/>
                    <a:pt x="94876" y="12419"/>
                    <a:pt x="79899" y="17865"/>
                  </a:cubicBezTo>
                  <a:cubicBezTo>
                    <a:pt x="62310" y="24261"/>
                    <a:pt x="42206" y="25239"/>
                    <a:pt x="26633" y="35621"/>
                  </a:cubicBezTo>
                  <a:lnTo>
                    <a:pt x="0" y="53376"/>
                  </a:lnTo>
                  <a:cubicBezTo>
                    <a:pt x="21718" y="161961"/>
                    <a:pt x="-12262" y="58869"/>
                    <a:pt x="35511" y="106642"/>
                  </a:cubicBezTo>
                  <a:cubicBezTo>
                    <a:pt x="42128" y="113259"/>
                    <a:pt x="40204" y="124905"/>
                    <a:pt x="44389" y="133275"/>
                  </a:cubicBezTo>
                  <a:cubicBezTo>
                    <a:pt x="49161" y="142818"/>
                    <a:pt x="57372" y="150365"/>
                    <a:pt x="62144" y="159908"/>
                  </a:cubicBezTo>
                  <a:cubicBezTo>
                    <a:pt x="66329" y="168278"/>
                    <a:pt x="66477" y="178361"/>
                    <a:pt x="71022" y="186541"/>
                  </a:cubicBezTo>
                  <a:cubicBezTo>
                    <a:pt x="81385" y="205195"/>
                    <a:pt x="91443" y="224718"/>
                    <a:pt x="106532" y="239807"/>
                  </a:cubicBezTo>
                  <a:cubicBezTo>
                    <a:pt x="118369" y="251644"/>
                    <a:pt x="132757" y="261389"/>
                    <a:pt x="142043" y="275318"/>
                  </a:cubicBezTo>
                  <a:cubicBezTo>
                    <a:pt x="164441" y="308915"/>
                    <a:pt x="152253" y="294407"/>
                    <a:pt x="177554" y="319706"/>
                  </a:cubicBezTo>
                  <a:cubicBezTo>
                    <a:pt x="180513" y="328584"/>
                    <a:pt x="180992" y="338724"/>
                    <a:pt x="186431" y="346339"/>
                  </a:cubicBezTo>
                  <a:cubicBezTo>
                    <a:pt x="196161" y="359961"/>
                    <a:pt x="212656" y="367921"/>
                    <a:pt x="221942" y="381850"/>
                  </a:cubicBezTo>
                  <a:cubicBezTo>
                    <a:pt x="227860" y="390728"/>
                    <a:pt x="233032" y="400152"/>
                    <a:pt x="239697" y="408483"/>
                  </a:cubicBezTo>
                  <a:cubicBezTo>
                    <a:pt x="244926" y="415019"/>
                    <a:pt x="249967" y="422495"/>
                    <a:pt x="257453" y="426238"/>
                  </a:cubicBezTo>
                  <a:cubicBezTo>
                    <a:pt x="274193" y="434608"/>
                    <a:pt x="310719" y="443993"/>
                    <a:pt x="310719" y="443993"/>
                  </a:cubicBezTo>
                  <a:lnTo>
                    <a:pt x="337352" y="523893"/>
                  </a:lnTo>
                  <a:lnTo>
                    <a:pt x="346229" y="550526"/>
                  </a:lnTo>
                  <a:cubicBezTo>
                    <a:pt x="349188" y="571240"/>
                    <a:pt x="348490" y="592818"/>
                    <a:pt x="355107" y="612669"/>
                  </a:cubicBezTo>
                  <a:cubicBezTo>
                    <a:pt x="357754" y="620610"/>
                    <a:pt x="364557" y="629387"/>
                    <a:pt x="372862" y="630425"/>
                  </a:cubicBezTo>
                  <a:cubicBezTo>
                    <a:pt x="390723" y="632658"/>
                    <a:pt x="408373" y="624506"/>
                    <a:pt x="426128" y="621547"/>
                  </a:cubicBezTo>
                  <a:cubicBezTo>
                    <a:pt x="432047" y="615629"/>
                    <a:pt x="439578" y="610969"/>
                    <a:pt x="443884" y="603792"/>
                  </a:cubicBezTo>
                  <a:cubicBezTo>
                    <a:pt x="459597" y="577605"/>
                    <a:pt x="442397" y="576275"/>
                    <a:pt x="470517" y="559403"/>
                  </a:cubicBezTo>
                  <a:cubicBezTo>
                    <a:pt x="478541" y="554588"/>
                    <a:pt x="488272" y="553485"/>
                    <a:pt x="497150" y="550526"/>
                  </a:cubicBezTo>
                  <a:cubicBezTo>
                    <a:pt x="500109" y="541648"/>
                    <a:pt x="501212" y="531917"/>
                    <a:pt x="506027" y="523893"/>
                  </a:cubicBezTo>
                  <a:cubicBezTo>
                    <a:pt x="510333" y="516716"/>
                    <a:pt x="520040" y="513624"/>
                    <a:pt x="523783" y="506137"/>
                  </a:cubicBezTo>
                  <a:cubicBezTo>
                    <a:pt x="532153" y="489397"/>
                    <a:pt x="523783" y="458790"/>
                    <a:pt x="541538" y="452871"/>
                  </a:cubicBezTo>
                  <a:cubicBezTo>
                    <a:pt x="568230" y="443973"/>
                    <a:pt x="571859" y="445359"/>
                    <a:pt x="594804" y="426238"/>
                  </a:cubicBezTo>
                  <a:cubicBezTo>
                    <a:pt x="639138" y="389293"/>
                    <a:pt x="601265" y="406329"/>
                    <a:pt x="648070" y="390727"/>
                  </a:cubicBezTo>
                  <a:cubicBezTo>
                    <a:pt x="653988" y="381849"/>
                    <a:pt x="655409" y="366409"/>
                    <a:pt x="665825" y="364094"/>
                  </a:cubicBezTo>
                  <a:cubicBezTo>
                    <a:pt x="733241" y="349113"/>
                    <a:pt x="719060" y="368496"/>
                    <a:pt x="745724" y="399605"/>
                  </a:cubicBezTo>
                  <a:cubicBezTo>
                    <a:pt x="756618" y="412315"/>
                    <a:pt x="771949" y="421187"/>
                    <a:pt x="781235" y="435116"/>
                  </a:cubicBezTo>
                  <a:cubicBezTo>
                    <a:pt x="803633" y="468713"/>
                    <a:pt x="791445" y="454205"/>
                    <a:pt x="816746" y="479504"/>
                  </a:cubicBezTo>
                  <a:cubicBezTo>
                    <a:pt x="819705" y="488382"/>
                    <a:pt x="819006" y="499520"/>
                    <a:pt x="825623" y="506137"/>
                  </a:cubicBezTo>
                  <a:cubicBezTo>
                    <a:pt x="832240" y="512754"/>
                    <a:pt x="842992" y="513692"/>
                    <a:pt x="852256" y="515015"/>
                  </a:cubicBezTo>
                  <a:cubicBezTo>
                    <a:pt x="884613" y="519638"/>
                    <a:pt x="917359" y="520934"/>
                    <a:pt x="949911" y="523893"/>
                  </a:cubicBezTo>
                  <a:cubicBezTo>
                    <a:pt x="958789" y="526852"/>
                    <a:pt x="967186" y="532770"/>
                    <a:pt x="976544" y="532770"/>
                  </a:cubicBezTo>
                  <a:cubicBezTo>
                    <a:pt x="1027007" y="532770"/>
                    <a:pt x="1001288" y="491312"/>
                    <a:pt x="994299" y="452871"/>
                  </a:cubicBezTo>
                  <a:cubicBezTo>
                    <a:pt x="992625" y="443664"/>
                    <a:pt x="987993" y="435236"/>
                    <a:pt x="985422" y="426238"/>
                  </a:cubicBezTo>
                  <a:cubicBezTo>
                    <a:pt x="985330" y="425915"/>
                    <a:pt x="971923" y="368351"/>
                    <a:pt x="967666" y="364094"/>
                  </a:cubicBezTo>
                  <a:cubicBezTo>
                    <a:pt x="961049" y="357477"/>
                    <a:pt x="949911" y="358176"/>
                    <a:pt x="941033" y="355217"/>
                  </a:cubicBezTo>
                  <a:cubicBezTo>
                    <a:pt x="892385" y="306567"/>
                    <a:pt x="971806" y="378889"/>
                    <a:pt x="861134" y="328584"/>
                  </a:cubicBezTo>
                  <a:cubicBezTo>
                    <a:pt x="845894" y="321657"/>
                    <a:pt x="825623" y="293073"/>
                    <a:pt x="825623" y="293073"/>
                  </a:cubicBezTo>
                  <a:lnTo>
                    <a:pt x="798990" y="213174"/>
                  </a:lnTo>
                  <a:cubicBezTo>
                    <a:pt x="796031" y="204296"/>
                    <a:pt x="796730" y="193158"/>
                    <a:pt x="790113" y="186541"/>
                  </a:cubicBezTo>
                  <a:lnTo>
                    <a:pt x="772357" y="168786"/>
                  </a:lnTo>
                  <a:cubicBezTo>
                    <a:pt x="769398" y="159908"/>
                    <a:pt x="762447" y="151454"/>
                    <a:pt x="763480" y="142153"/>
                  </a:cubicBezTo>
                  <a:cubicBezTo>
                    <a:pt x="768581" y="96248"/>
                    <a:pt x="774844" y="95278"/>
                    <a:pt x="798990" y="71131"/>
                  </a:cubicBezTo>
                  <a:cubicBezTo>
                    <a:pt x="801949" y="62253"/>
                    <a:pt x="811343" y="53187"/>
                    <a:pt x="807868" y="44498"/>
                  </a:cubicBezTo>
                  <a:cubicBezTo>
                    <a:pt x="803905" y="34592"/>
                    <a:pt x="790778" y="31515"/>
                    <a:pt x="781235" y="26743"/>
                  </a:cubicBezTo>
                  <a:cubicBezTo>
                    <a:pt x="707725" y="-10012"/>
                    <a:pt x="804295" y="50993"/>
                    <a:pt x="727969" y="110"/>
                  </a:cubicBezTo>
                  <a:cubicBezTo>
                    <a:pt x="701336" y="3069"/>
                    <a:pt x="670677" y="-5399"/>
                    <a:pt x="648070" y="8988"/>
                  </a:cubicBezTo>
                  <a:cubicBezTo>
                    <a:pt x="632280" y="19036"/>
                    <a:pt x="630315" y="62254"/>
                    <a:pt x="630315" y="62254"/>
                  </a:cubicBezTo>
                  <a:cubicBezTo>
                    <a:pt x="633274" y="85928"/>
                    <a:pt x="634924" y="109802"/>
                    <a:pt x="639192" y="133275"/>
                  </a:cubicBezTo>
                  <a:cubicBezTo>
                    <a:pt x="640866" y="142482"/>
                    <a:pt x="648070" y="150550"/>
                    <a:pt x="648070" y="159908"/>
                  </a:cubicBezTo>
                  <a:cubicBezTo>
                    <a:pt x="648070" y="172109"/>
                    <a:pt x="648456" y="187479"/>
                    <a:pt x="639192" y="195419"/>
                  </a:cubicBezTo>
                  <a:cubicBezTo>
                    <a:pt x="624982" y="207599"/>
                    <a:pt x="585926" y="213174"/>
                    <a:pt x="585926" y="213174"/>
                  </a:cubicBezTo>
                  <a:cubicBezTo>
                    <a:pt x="562252" y="210215"/>
                    <a:pt x="537373" y="212320"/>
                    <a:pt x="514905" y="204296"/>
                  </a:cubicBezTo>
                  <a:cubicBezTo>
                    <a:pt x="494809" y="197119"/>
                    <a:pt x="481883" y="175534"/>
                    <a:pt x="461639" y="168786"/>
                  </a:cubicBezTo>
                  <a:lnTo>
                    <a:pt x="435006" y="159908"/>
                  </a:lnTo>
                  <a:cubicBezTo>
                    <a:pt x="387658" y="162867"/>
                    <a:pt x="340403" y="168786"/>
                    <a:pt x="292963" y="168786"/>
                  </a:cubicBezTo>
                  <a:cubicBezTo>
                    <a:pt x="239201" y="168786"/>
                    <a:pt x="268347" y="162933"/>
                    <a:pt x="248575" y="133275"/>
                  </a:cubicBezTo>
                  <a:cubicBezTo>
                    <a:pt x="241611" y="122829"/>
                    <a:pt x="229979" y="116287"/>
                    <a:pt x="221942" y="106642"/>
                  </a:cubicBezTo>
                  <a:cubicBezTo>
                    <a:pt x="209843" y="92123"/>
                    <a:pt x="203653" y="72587"/>
                    <a:pt x="186431" y="62254"/>
                  </a:cubicBezTo>
                  <a:cubicBezTo>
                    <a:pt x="178407" y="57439"/>
                    <a:pt x="168676" y="56335"/>
                    <a:pt x="159798" y="53376"/>
                  </a:cubicBezTo>
                  <a:cubicBezTo>
                    <a:pt x="156839" y="44498"/>
                    <a:pt x="155736" y="34767"/>
                    <a:pt x="150921" y="26743"/>
                  </a:cubicBezTo>
                  <a:cubicBezTo>
                    <a:pt x="146615" y="19566"/>
                    <a:pt x="136125" y="1590"/>
                    <a:pt x="124288" y="110"/>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00" b="1">
                <a:solidFill>
                  <a:schemeClr val="bg1"/>
                </a:solidFill>
              </a:endParaRPr>
            </a:p>
          </p:txBody>
        </p:sp>
        <p:sp>
          <p:nvSpPr>
            <p:cNvPr id="21" name="41 Forma libre"/>
            <p:cNvSpPr/>
            <p:nvPr/>
          </p:nvSpPr>
          <p:spPr>
            <a:xfrm>
              <a:off x="7920723" y="3344395"/>
              <a:ext cx="670953" cy="841224"/>
            </a:xfrm>
            <a:custGeom>
              <a:avLst/>
              <a:gdLst>
                <a:gd name="connsiteX0" fmla="*/ 4809 w 670974"/>
                <a:gd name="connsiteY0" fmla="*/ 275208 h 843379"/>
                <a:gd name="connsiteX1" fmla="*/ 13686 w 670974"/>
                <a:gd name="connsiteY1" fmla="*/ 355107 h 843379"/>
                <a:gd name="connsiteX2" fmla="*/ 22564 w 670974"/>
                <a:gd name="connsiteY2" fmla="*/ 381740 h 843379"/>
                <a:gd name="connsiteX3" fmla="*/ 49197 w 670974"/>
                <a:gd name="connsiteY3" fmla="*/ 408373 h 843379"/>
                <a:gd name="connsiteX4" fmla="*/ 58075 w 670974"/>
                <a:gd name="connsiteY4" fmla="*/ 435006 h 843379"/>
                <a:gd name="connsiteX5" fmla="*/ 93585 w 670974"/>
                <a:gd name="connsiteY5" fmla="*/ 488272 h 843379"/>
                <a:gd name="connsiteX6" fmla="*/ 111341 w 670974"/>
                <a:gd name="connsiteY6" fmla="*/ 541538 h 843379"/>
                <a:gd name="connsiteX7" fmla="*/ 120218 w 670974"/>
                <a:gd name="connsiteY7" fmla="*/ 568171 h 843379"/>
                <a:gd name="connsiteX8" fmla="*/ 137974 w 670974"/>
                <a:gd name="connsiteY8" fmla="*/ 585926 h 843379"/>
                <a:gd name="connsiteX9" fmla="*/ 155729 w 670974"/>
                <a:gd name="connsiteY9" fmla="*/ 639192 h 843379"/>
                <a:gd name="connsiteX10" fmla="*/ 164607 w 670974"/>
                <a:gd name="connsiteY10" fmla="*/ 674703 h 843379"/>
                <a:gd name="connsiteX11" fmla="*/ 182362 w 670974"/>
                <a:gd name="connsiteY11" fmla="*/ 727969 h 843379"/>
                <a:gd name="connsiteX12" fmla="*/ 217873 w 670974"/>
                <a:gd name="connsiteY12" fmla="*/ 772357 h 843379"/>
                <a:gd name="connsiteX13" fmla="*/ 253383 w 670974"/>
                <a:gd name="connsiteY13" fmla="*/ 843379 h 843379"/>
                <a:gd name="connsiteX14" fmla="*/ 262261 w 670974"/>
                <a:gd name="connsiteY14" fmla="*/ 816746 h 843379"/>
                <a:gd name="connsiteX15" fmla="*/ 324405 w 670974"/>
                <a:gd name="connsiteY15" fmla="*/ 763480 h 843379"/>
                <a:gd name="connsiteX16" fmla="*/ 333282 w 670974"/>
                <a:gd name="connsiteY16" fmla="*/ 790113 h 843379"/>
                <a:gd name="connsiteX17" fmla="*/ 342160 w 670974"/>
                <a:gd name="connsiteY17" fmla="*/ 825623 h 843379"/>
                <a:gd name="connsiteX18" fmla="*/ 359915 w 670974"/>
                <a:gd name="connsiteY18" fmla="*/ 843379 h 843379"/>
                <a:gd name="connsiteX19" fmla="*/ 395426 w 670974"/>
                <a:gd name="connsiteY19" fmla="*/ 834501 h 843379"/>
                <a:gd name="connsiteX20" fmla="*/ 448692 w 670974"/>
                <a:gd name="connsiteY20" fmla="*/ 816746 h 843379"/>
                <a:gd name="connsiteX21" fmla="*/ 466447 w 670974"/>
                <a:gd name="connsiteY21" fmla="*/ 798990 h 843379"/>
                <a:gd name="connsiteX22" fmla="*/ 510836 w 670974"/>
                <a:gd name="connsiteY22" fmla="*/ 772357 h 843379"/>
                <a:gd name="connsiteX23" fmla="*/ 519713 w 670974"/>
                <a:gd name="connsiteY23" fmla="*/ 745724 h 843379"/>
                <a:gd name="connsiteX24" fmla="*/ 564102 w 670974"/>
                <a:gd name="connsiteY24" fmla="*/ 719091 h 843379"/>
                <a:gd name="connsiteX25" fmla="*/ 635123 w 670974"/>
                <a:gd name="connsiteY25" fmla="*/ 710214 h 843379"/>
                <a:gd name="connsiteX26" fmla="*/ 626246 w 670974"/>
                <a:gd name="connsiteY26" fmla="*/ 683581 h 843379"/>
                <a:gd name="connsiteX27" fmla="*/ 599613 w 670974"/>
                <a:gd name="connsiteY27" fmla="*/ 559293 h 843379"/>
                <a:gd name="connsiteX28" fmla="*/ 572979 w 670974"/>
                <a:gd name="connsiteY28" fmla="*/ 550416 h 843379"/>
                <a:gd name="connsiteX29" fmla="*/ 581857 w 670974"/>
                <a:gd name="connsiteY29" fmla="*/ 506027 h 843379"/>
                <a:gd name="connsiteX30" fmla="*/ 599613 w 670974"/>
                <a:gd name="connsiteY30" fmla="*/ 488272 h 843379"/>
                <a:gd name="connsiteX31" fmla="*/ 644001 w 670974"/>
                <a:gd name="connsiteY31" fmla="*/ 452761 h 843379"/>
                <a:gd name="connsiteX32" fmla="*/ 652879 w 670974"/>
                <a:gd name="connsiteY32" fmla="*/ 426128 h 843379"/>
                <a:gd name="connsiteX33" fmla="*/ 670634 w 670974"/>
                <a:gd name="connsiteY33" fmla="*/ 399495 h 843379"/>
                <a:gd name="connsiteX34" fmla="*/ 661756 w 670974"/>
                <a:gd name="connsiteY34" fmla="*/ 372862 h 843379"/>
                <a:gd name="connsiteX35" fmla="*/ 581857 w 670974"/>
                <a:gd name="connsiteY35" fmla="*/ 328474 h 843379"/>
                <a:gd name="connsiteX36" fmla="*/ 564102 w 670974"/>
                <a:gd name="connsiteY36" fmla="*/ 301841 h 843379"/>
                <a:gd name="connsiteX37" fmla="*/ 528591 w 670974"/>
                <a:gd name="connsiteY37" fmla="*/ 266330 h 843379"/>
                <a:gd name="connsiteX38" fmla="*/ 501958 w 670974"/>
                <a:gd name="connsiteY38" fmla="*/ 213064 h 843379"/>
                <a:gd name="connsiteX39" fmla="*/ 475325 w 670974"/>
                <a:gd name="connsiteY39" fmla="*/ 204187 h 843379"/>
                <a:gd name="connsiteX40" fmla="*/ 457570 w 670974"/>
                <a:gd name="connsiteY40" fmla="*/ 142043 h 843379"/>
                <a:gd name="connsiteX41" fmla="*/ 448692 w 670974"/>
                <a:gd name="connsiteY41" fmla="*/ 115410 h 843379"/>
                <a:gd name="connsiteX42" fmla="*/ 413181 w 670974"/>
                <a:gd name="connsiteY42" fmla="*/ 79899 h 843379"/>
                <a:gd name="connsiteX43" fmla="*/ 359915 w 670974"/>
                <a:gd name="connsiteY43" fmla="*/ 8878 h 843379"/>
                <a:gd name="connsiteX44" fmla="*/ 333282 w 670974"/>
                <a:gd name="connsiteY44" fmla="*/ 0 h 843379"/>
                <a:gd name="connsiteX45" fmla="*/ 288894 w 670974"/>
                <a:gd name="connsiteY45" fmla="*/ 8878 h 843379"/>
                <a:gd name="connsiteX46" fmla="*/ 253383 w 670974"/>
                <a:gd name="connsiteY46" fmla="*/ 53266 h 843379"/>
                <a:gd name="connsiteX47" fmla="*/ 200117 w 670974"/>
                <a:gd name="connsiteY47" fmla="*/ 71021 h 843379"/>
                <a:gd name="connsiteX48" fmla="*/ 164607 w 670974"/>
                <a:gd name="connsiteY48" fmla="*/ 115410 h 843379"/>
                <a:gd name="connsiteX49" fmla="*/ 146851 w 670974"/>
                <a:gd name="connsiteY49" fmla="*/ 168676 h 843379"/>
                <a:gd name="connsiteX50" fmla="*/ 102463 w 670974"/>
                <a:gd name="connsiteY50" fmla="*/ 204187 h 843379"/>
                <a:gd name="connsiteX51" fmla="*/ 93585 w 670974"/>
                <a:gd name="connsiteY51" fmla="*/ 230820 h 843379"/>
                <a:gd name="connsiteX52" fmla="*/ 66952 w 670974"/>
                <a:gd name="connsiteY52" fmla="*/ 239697 h 843379"/>
                <a:gd name="connsiteX53" fmla="*/ 4809 w 670974"/>
                <a:gd name="connsiteY53" fmla="*/ 257453 h 843379"/>
                <a:gd name="connsiteX54" fmla="*/ 4809 w 670974"/>
                <a:gd name="connsiteY54" fmla="*/ 275208 h 843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70974" h="843379">
                  <a:moveTo>
                    <a:pt x="4809" y="275208"/>
                  </a:moveTo>
                  <a:cubicBezTo>
                    <a:pt x="6289" y="291484"/>
                    <a:pt x="9281" y="328675"/>
                    <a:pt x="13686" y="355107"/>
                  </a:cubicBezTo>
                  <a:cubicBezTo>
                    <a:pt x="15224" y="364338"/>
                    <a:pt x="17373" y="373954"/>
                    <a:pt x="22564" y="381740"/>
                  </a:cubicBezTo>
                  <a:cubicBezTo>
                    <a:pt x="29528" y="392186"/>
                    <a:pt x="40319" y="399495"/>
                    <a:pt x="49197" y="408373"/>
                  </a:cubicBezTo>
                  <a:cubicBezTo>
                    <a:pt x="52156" y="417251"/>
                    <a:pt x="53530" y="426826"/>
                    <a:pt x="58075" y="435006"/>
                  </a:cubicBezTo>
                  <a:cubicBezTo>
                    <a:pt x="68438" y="453660"/>
                    <a:pt x="86837" y="468028"/>
                    <a:pt x="93585" y="488272"/>
                  </a:cubicBezTo>
                  <a:lnTo>
                    <a:pt x="111341" y="541538"/>
                  </a:lnTo>
                  <a:cubicBezTo>
                    <a:pt x="114300" y="550416"/>
                    <a:pt x="113601" y="561554"/>
                    <a:pt x="120218" y="568171"/>
                  </a:cubicBezTo>
                  <a:lnTo>
                    <a:pt x="137974" y="585926"/>
                  </a:lnTo>
                  <a:cubicBezTo>
                    <a:pt x="143892" y="603681"/>
                    <a:pt x="151190" y="621035"/>
                    <a:pt x="155729" y="639192"/>
                  </a:cubicBezTo>
                  <a:cubicBezTo>
                    <a:pt x="158688" y="651029"/>
                    <a:pt x="161101" y="663016"/>
                    <a:pt x="164607" y="674703"/>
                  </a:cubicBezTo>
                  <a:cubicBezTo>
                    <a:pt x="169985" y="692629"/>
                    <a:pt x="171981" y="712396"/>
                    <a:pt x="182362" y="727969"/>
                  </a:cubicBezTo>
                  <a:cubicBezTo>
                    <a:pt x="204760" y="761566"/>
                    <a:pt x="192572" y="747058"/>
                    <a:pt x="217873" y="772357"/>
                  </a:cubicBezTo>
                  <a:cubicBezTo>
                    <a:pt x="238275" y="833564"/>
                    <a:pt x="222394" y="812389"/>
                    <a:pt x="253383" y="843379"/>
                  </a:cubicBezTo>
                  <a:cubicBezTo>
                    <a:pt x="256342" y="834501"/>
                    <a:pt x="256822" y="824361"/>
                    <a:pt x="262261" y="816746"/>
                  </a:cubicBezTo>
                  <a:cubicBezTo>
                    <a:pt x="281832" y="789346"/>
                    <a:pt x="298811" y="780542"/>
                    <a:pt x="324405" y="763480"/>
                  </a:cubicBezTo>
                  <a:cubicBezTo>
                    <a:pt x="327364" y="772358"/>
                    <a:pt x="330711" y="781115"/>
                    <a:pt x="333282" y="790113"/>
                  </a:cubicBezTo>
                  <a:cubicBezTo>
                    <a:pt x="336634" y="801845"/>
                    <a:pt x="336704" y="814710"/>
                    <a:pt x="342160" y="825623"/>
                  </a:cubicBezTo>
                  <a:cubicBezTo>
                    <a:pt x="345903" y="833109"/>
                    <a:pt x="353997" y="837460"/>
                    <a:pt x="359915" y="843379"/>
                  </a:cubicBezTo>
                  <a:cubicBezTo>
                    <a:pt x="371752" y="840420"/>
                    <a:pt x="383739" y="838007"/>
                    <a:pt x="395426" y="834501"/>
                  </a:cubicBezTo>
                  <a:cubicBezTo>
                    <a:pt x="413352" y="829123"/>
                    <a:pt x="448692" y="816746"/>
                    <a:pt x="448692" y="816746"/>
                  </a:cubicBezTo>
                  <a:cubicBezTo>
                    <a:pt x="454610" y="810827"/>
                    <a:pt x="459270" y="803296"/>
                    <a:pt x="466447" y="798990"/>
                  </a:cubicBezTo>
                  <a:cubicBezTo>
                    <a:pt x="524073" y="764414"/>
                    <a:pt x="465844" y="817349"/>
                    <a:pt x="510836" y="772357"/>
                  </a:cubicBezTo>
                  <a:cubicBezTo>
                    <a:pt x="513795" y="763479"/>
                    <a:pt x="514898" y="753748"/>
                    <a:pt x="519713" y="745724"/>
                  </a:cubicBezTo>
                  <a:cubicBezTo>
                    <a:pt x="529987" y="728602"/>
                    <a:pt x="545292" y="722511"/>
                    <a:pt x="564102" y="719091"/>
                  </a:cubicBezTo>
                  <a:cubicBezTo>
                    <a:pt x="587575" y="714823"/>
                    <a:pt x="611449" y="713173"/>
                    <a:pt x="635123" y="710214"/>
                  </a:cubicBezTo>
                  <a:cubicBezTo>
                    <a:pt x="632164" y="701336"/>
                    <a:pt x="627569" y="692845"/>
                    <a:pt x="626246" y="683581"/>
                  </a:cubicBezTo>
                  <a:cubicBezTo>
                    <a:pt x="622465" y="657110"/>
                    <a:pt x="633520" y="586417"/>
                    <a:pt x="599613" y="559293"/>
                  </a:cubicBezTo>
                  <a:cubicBezTo>
                    <a:pt x="592305" y="553447"/>
                    <a:pt x="581857" y="553375"/>
                    <a:pt x="572979" y="550416"/>
                  </a:cubicBezTo>
                  <a:cubicBezTo>
                    <a:pt x="575938" y="535620"/>
                    <a:pt x="575913" y="519896"/>
                    <a:pt x="581857" y="506027"/>
                  </a:cubicBezTo>
                  <a:cubicBezTo>
                    <a:pt x="585154" y="498334"/>
                    <a:pt x="594384" y="494808"/>
                    <a:pt x="599613" y="488272"/>
                  </a:cubicBezTo>
                  <a:cubicBezTo>
                    <a:pt x="628818" y="451766"/>
                    <a:pt x="601756" y="466843"/>
                    <a:pt x="644001" y="452761"/>
                  </a:cubicBezTo>
                  <a:cubicBezTo>
                    <a:pt x="646960" y="443883"/>
                    <a:pt x="648694" y="434498"/>
                    <a:pt x="652879" y="426128"/>
                  </a:cubicBezTo>
                  <a:cubicBezTo>
                    <a:pt x="657651" y="416585"/>
                    <a:pt x="668880" y="410019"/>
                    <a:pt x="670634" y="399495"/>
                  </a:cubicBezTo>
                  <a:cubicBezTo>
                    <a:pt x="672172" y="390264"/>
                    <a:pt x="668373" y="379479"/>
                    <a:pt x="661756" y="372862"/>
                  </a:cubicBezTo>
                  <a:cubicBezTo>
                    <a:pt x="631231" y="342337"/>
                    <a:pt x="615347" y="339638"/>
                    <a:pt x="581857" y="328474"/>
                  </a:cubicBezTo>
                  <a:cubicBezTo>
                    <a:pt x="575939" y="319596"/>
                    <a:pt x="571046" y="309942"/>
                    <a:pt x="564102" y="301841"/>
                  </a:cubicBezTo>
                  <a:cubicBezTo>
                    <a:pt x="553208" y="289131"/>
                    <a:pt x="528591" y="266330"/>
                    <a:pt x="528591" y="266330"/>
                  </a:cubicBezTo>
                  <a:cubicBezTo>
                    <a:pt x="522743" y="248786"/>
                    <a:pt x="517602" y="225579"/>
                    <a:pt x="501958" y="213064"/>
                  </a:cubicBezTo>
                  <a:cubicBezTo>
                    <a:pt x="494651" y="207218"/>
                    <a:pt x="484203" y="207146"/>
                    <a:pt x="475325" y="204187"/>
                  </a:cubicBezTo>
                  <a:cubicBezTo>
                    <a:pt x="454039" y="140330"/>
                    <a:pt x="479864" y="220074"/>
                    <a:pt x="457570" y="142043"/>
                  </a:cubicBezTo>
                  <a:cubicBezTo>
                    <a:pt x="454999" y="133045"/>
                    <a:pt x="454131" y="123025"/>
                    <a:pt x="448692" y="115410"/>
                  </a:cubicBezTo>
                  <a:cubicBezTo>
                    <a:pt x="438962" y="101788"/>
                    <a:pt x="422467" y="93828"/>
                    <a:pt x="413181" y="79899"/>
                  </a:cubicBezTo>
                  <a:cubicBezTo>
                    <a:pt x="410239" y="75487"/>
                    <a:pt x="378165" y="19828"/>
                    <a:pt x="359915" y="8878"/>
                  </a:cubicBezTo>
                  <a:cubicBezTo>
                    <a:pt x="351891" y="4063"/>
                    <a:pt x="342160" y="2959"/>
                    <a:pt x="333282" y="0"/>
                  </a:cubicBezTo>
                  <a:cubicBezTo>
                    <a:pt x="318486" y="2959"/>
                    <a:pt x="301995" y="1392"/>
                    <a:pt x="288894" y="8878"/>
                  </a:cubicBezTo>
                  <a:cubicBezTo>
                    <a:pt x="201086" y="59055"/>
                    <a:pt x="329996" y="14960"/>
                    <a:pt x="253383" y="53266"/>
                  </a:cubicBezTo>
                  <a:cubicBezTo>
                    <a:pt x="236643" y="61636"/>
                    <a:pt x="200117" y="71021"/>
                    <a:pt x="200117" y="71021"/>
                  </a:cubicBezTo>
                  <a:cubicBezTo>
                    <a:pt x="185360" y="85779"/>
                    <a:pt x="173566" y="95252"/>
                    <a:pt x="164607" y="115410"/>
                  </a:cubicBezTo>
                  <a:cubicBezTo>
                    <a:pt x="157006" y="132513"/>
                    <a:pt x="162424" y="158294"/>
                    <a:pt x="146851" y="168676"/>
                  </a:cubicBezTo>
                  <a:cubicBezTo>
                    <a:pt x="113254" y="191074"/>
                    <a:pt x="127762" y="178886"/>
                    <a:pt x="102463" y="204187"/>
                  </a:cubicBezTo>
                  <a:cubicBezTo>
                    <a:pt x="99504" y="213065"/>
                    <a:pt x="100202" y="224203"/>
                    <a:pt x="93585" y="230820"/>
                  </a:cubicBezTo>
                  <a:cubicBezTo>
                    <a:pt x="86968" y="237437"/>
                    <a:pt x="75950" y="237126"/>
                    <a:pt x="66952" y="239697"/>
                  </a:cubicBezTo>
                  <a:cubicBezTo>
                    <a:pt x="-11052" y="261984"/>
                    <a:pt x="68646" y="236173"/>
                    <a:pt x="4809" y="257453"/>
                  </a:cubicBezTo>
                  <a:cubicBezTo>
                    <a:pt x="-5230" y="307644"/>
                    <a:pt x="3329" y="258932"/>
                    <a:pt x="4809" y="275208"/>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r>
                <a:rPr lang="es-PE" sz="600" b="1">
                  <a:solidFill>
                    <a:schemeClr val="bg1"/>
                  </a:solidFill>
                </a:rPr>
                <a:t>ANCASH</a:t>
              </a:r>
            </a:p>
          </p:txBody>
        </p:sp>
        <p:sp>
          <p:nvSpPr>
            <p:cNvPr id="22" name="51 Forma libre"/>
            <p:cNvSpPr/>
            <p:nvPr/>
          </p:nvSpPr>
          <p:spPr>
            <a:xfrm>
              <a:off x="8570511" y="3894944"/>
              <a:ext cx="846628" cy="442749"/>
            </a:xfrm>
            <a:custGeom>
              <a:avLst/>
              <a:gdLst>
                <a:gd name="connsiteX0" fmla="*/ 1954 w 845332"/>
                <a:gd name="connsiteY0" fmla="*/ 230819 h 443883"/>
                <a:gd name="connsiteX1" fmla="*/ 10831 w 845332"/>
                <a:gd name="connsiteY1" fmla="*/ 275207 h 443883"/>
                <a:gd name="connsiteX2" fmla="*/ 28587 w 845332"/>
                <a:gd name="connsiteY2" fmla="*/ 292963 h 443883"/>
                <a:gd name="connsiteX3" fmla="*/ 46342 w 845332"/>
                <a:gd name="connsiteY3" fmla="*/ 346229 h 443883"/>
                <a:gd name="connsiteX4" fmla="*/ 64097 w 845332"/>
                <a:gd name="connsiteY4" fmla="*/ 399495 h 443883"/>
                <a:gd name="connsiteX5" fmla="*/ 72975 w 845332"/>
                <a:gd name="connsiteY5" fmla="*/ 426128 h 443883"/>
                <a:gd name="connsiteX6" fmla="*/ 99608 w 845332"/>
                <a:gd name="connsiteY6" fmla="*/ 443883 h 443883"/>
                <a:gd name="connsiteX7" fmla="*/ 188385 w 845332"/>
                <a:gd name="connsiteY7" fmla="*/ 435005 h 443883"/>
                <a:gd name="connsiteX8" fmla="*/ 215018 w 845332"/>
                <a:gd name="connsiteY8" fmla="*/ 381739 h 443883"/>
                <a:gd name="connsiteX9" fmla="*/ 250528 w 845332"/>
                <a:gd name="connsiteY9" fmla="*/ 372862 h 443883"/>
                <a:gd name="connsiteX10" fmla="*/ 428082 w 845332"/>
                <a:gd name="connsiteY10" fmla="*/ 381739 h 443883"/>
                <a:gd name="connsiteX11" fmla="*/ 490225 w 845332"/>
                <a:gd name="connsiteY11" fmla="*/ 381739 h 443883"/>
                <a:gd name="connsiteX12" fmla="*/ 534614 w 845332"/>
                <a:gd name="connsiteY12" fmla="*/ 346229 h 443883"/>
                <a:gd name="connsiteX13" fmla="*/ 587880 w 845332"/>
                <a:gd name="connsiteY13" fmla="*/ 328473 h 443883"/>
                <a:gd name="connsiteX14" fmla="*/ 614513 w 845332"/>
                <a:gd name="connsiteY14" fmla="*/ 319596 h 443883"/>
                <a:gd name="connsiteX15" fmla="*/ 667779 w 845332"/>
                <a:gd name="connsiteY15" fmla="*/ 337351 h 443883"/>
                <a:gd name="connsiteX16" fmla="*/ 712167 w 845332"/>
                <a:gd name="connsiteY16" fmla="*/ 372862 h 443883"/>
                <a:gd name="connsiteX17" fmla="*/ 774311 w 845332"/>
                <a:gd name="connsiteY17" fmla="*/ 363984 h 443883"/>
                <a:gd name="connsiteX18" fmla="*/ 818699 w 845332"/>
                <a:gd name="connsiteY18" fmla="*/ 328473 h 443883"/>
                <a:gd name="connsiteX19" fmla="*/ 845332 w 845332"/>
                <a:gd name="connsiteY19" fmla="*/ 310718 h 443883"/>
                <a:gd name="connsiteX20" fmla="*/ 836454 w 845332"/>
                <a:gd name="connsiteY20" fmla="*/ 257452 h 443883"/>
                <a:gd name="connsiteX21" fmla="*/ 818699 w 845332"/>
                <a:gd name="connsiteY21" fmla="*/ 230819 h 443883"/>
                <a:gd name="connsiteX22" fmla="*/ 809821 w 845332"/>
                <a:gd name="connsiteY22" fmla="*/ 204186 h 443883"/>
                <a:gd name="connsiteX23" fmla="*/ 800944 w 845332"/>
                <a:gd name="connsiteY23" fmla="*/ 142042 h 443883"/>
                <a:gd name="connsiteX24" fmla="*/ 783188 w 845332"/>
                <a:gd name="connsiteY24" fmla="*/ 124287 h 443883"/>
                <a:gd name="connsiteX25" fmla="*/ 765433 w 845332"/>
                <a:gd name="connsiteY25" fmla="*/ 71021 h 443883"/>
                <a:gd name="connsiteX26" fmla="*/ 756555 w 845332"/>
                <a:gd name="connsiteY26" fmla="*/ 44388 h 443883"/>
                <a:gd name="connsiteX27" fmla="*/ 747678 w 845332"/>
                <a:gd name="connsiteY27" fmla="*/ 17755 h 443883"/>
                <a:gd name="connsiteX28" fmla="*/ 694412 w 845332"/>
                <a:gd name="connsiteY28" fmla="*/ 0 h 443883"/>
                <a:gd name="connsiteX29" fmla="*/ 552369 w 845332"/>
                <a:gd name="connsiteY29" fmla="*/ 8877 h 443883"/>
                <a:gd name="connsiteX30" fmla="*/ 499103 w 845332"/>
                <a:gd name="connsiteY30" fmla="*/ 26633 h 443883"/>
                <a:gd name="connsiteX31" fmla="*/ 472470 w 845332"/>
                <a:gd name="connsiteY31" fmla="*/ 35510 h 443883"/>
                <a:gd name="connsiteX32" fmla="*/ 454715 w 845332"/>
                <a:gd name="connsiteY32" fmla="*/ 53266 h 443883"/>
                <a:gd name="connsiteX33" fmla="*/ 401449 w 845332"/>
                <a:gd name="connsiteY33" fmla="*/ 71021 h 443883"/>
                <a:gd name="connsiteX34" fmla="*/ 365938 w 845332"/>
                <a:gd name="connsiteY34" fmla="*/ 106532 h 443883"/>
                <a:gd name="connsiteX35" fmla="*/ 348183 w 845332"/>
                <a:gd name="connsiteY35" fmla="*/ 159798 h 443883"/>
                <a:gd name="connsiteX36" fmla="*/ 339305 w 845332"/>
                <a:gd name="connsiteY36" fmla="*/ 186431 h 443883"/>
                <a:gd name="connsiteX37" fmla="*/ 312672 w 845332"/>
                <a:gd name="connsiteY37" fmla="*/ 204186 h 443883"/>
                <a:gd name="connsiteX38" fmla="*/ 223895 w 845332"/>
                <a:gd name="connsiteY38" fmla="*/ 221941 h 443883"/>
                <a:gd name="connsiteX39" fmla="*/ 197262 w 845332"/>
                <a:gd name="connsiteY39" fmla="*/ 213064 h 443883"/>
                <a:gd name="connsiteX40" fmla="*/ 143996 w 845332"/>
                <a:gd name="connsiteY40" fmla="*/ 177553 h 443883"/>
                <a:gd name="connsiteX41" fmla="*/ 81853 w 845332"/>
                <a:gd name="connsiteY41" fmla="*/ 186431 h 443883"/>
                <a:gd name="connsiteX42" fmla="*/ 46342 w 845332"/>
                <a:gd name="connsiteY42" fmla="*/ 230819 h 443883"/>
                <a:gd name="connsiteX43" fmla="*/ 1954 w 845332"/>
                <a:gd name="connsiteY43" fmla="*/ 230819 h 443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45332" h="443883">
                  <a:moveTo>
                    <a:pt x="1954" y="230819"/>
                  </a:moveTo>
                  <a:cubicBezTo>
                    <a:pt x="-3964" y="238217"/>
                    <a:pt x="4887" y="261338"/>
                    <a:pt x="10831" y="275207"/>
                  </a:cubicBezTo>
                  <a:cubicBezTo>
                    <a:pt x="14128" y="282900"/>
                    <a:pt x="24844" y="285476"/>
                    <a:pt x="28587" y="292963"/>
                  </a:cubicBezTo>
                  <a:cubicBezTo>
                    <a:pt x="36957" y="309703"/>
                    <a:pt x="40424" y="328474"/>
                    <a:pt x="46342" y="346229"/>
                  </a:cubicBezTo>
                  <a:lnTo>
                    <a:pt x="64097" y="399495"/>
                  </a:lnTo>
                  <a:cubicBezTo>
                    <a:pt x="67056" y="408373"/>
                    <a:pt x="65189" y="420937"/>
                    <a:pt x="72975" y="426128"/>
                  </a:cubicBezTo>
                  <a:lnTo>
                    <a:pt x="99608" y="443883"/>
                  </a:lnTo>
                  <a:cubicBezTo>
                    <a:pt x="129200" y="440924"/>
                    <a:pt x="160171" y="444410"/>
                    <a:pt x="188385" y="435005"/>
                  </a:cubicBezTo>
                  <a:cubicBezTo>
                    <a:pt x="219818" y="424527"/>
                    <a:pt x="195322" y="397496"/>
                    <a:pt x="215018" y="381739"/>
                  </a:cubicBezTo>
                  <a:cubicBezTo>
                    <a:pt x="224545" y="374117"/>
                    <a:pt x="238691" y="375821"/>
                    <a:pt x="250528" y="372862"/>
                  </a:cubicBezTo>
                  <a:cubicBezTo>
                    <a:pt x="309713" y="375821"/>
                    <a:pt x="369046" y="376606"/>
                    <a:pt x="428082" y="381739"/>
                  </a:cubicBezTo>
                  <a:cubicBezTo>
                    <a:pt x="494227" y="387491"/>
                    <a:pt x="409211" y="401994"/>
                    <a:pt x="490225" y="381739"/>
                  </a:cubicBezTo>
                  <a:cubicBezTo>
                    <a:pt x="504983" y="366982"/>
                    <a:pt x="514456" y="355188"/>
                    <a:pt x="534614" y="346229"/>
                  </a:cubicBezTo>
                  <a:cubicBezTo>
                    <a:pt x="551717" y="338628"/>
                    <a:pt x="570125" y="334391"/>
                    <a:pt x="587880" y="328473"/>
                  </a:cubicBezTo>
                  <a:lnTo>
                    <a:pt x="614513" y="319596"/>
                  </a:lnTo>
                  <a:cubicBezTo>
                    <a:pt x="632268" y="325514"/>
                    <a:pt x="661861" y="319596"/>
                    <a:pt x="667779" y="337351"/>
                  </a:cubicBezTo>
                  <a:cubicBezTo>
                    <a:pt x="680514" y="375559"/>
                    <a:pt x="667578" y="361714"/>
                    <a:pt x="712167" y="372862"/>
                  </a:cubicBezTo>
                  <a:cubicBezTo>
                    <a:pt x="732882" y="369903"/>
                    <a:pt x="754268" y="369997"/>
                    <a:pt x="774311" y="363984"/>
                  </a:cubicBezTo>
                  <a:cubicBezTo>
                    <a:pt x="796174" y="357425"/>
                    <a:pt x="802605" y="341349"/>
                    <a:pt x="818699" y="328473"/>
                  </a:cubicBezTo>
                  <a:cubicBezTo>
                    <a:pt x="827030" y="321808"/>
                    <a:pt x="836454" y="316636"/>
                    <a:pt x="845332" y="310718"/>
                  </a:cubicBezTo>
                  <a:cubicBezTo>
                    <a:pt x="842373" y="292963"/>
                    <a:pt x="842146" y="274529"/>
                    <a:pt x="836454" y="257452"/>
                  </a:cubicBezTo>
                  <a:cubicBezTo>
                    <a:pt x="833080" y="247330"/>
                    <a:pt x="823471" y="240362"/>
                    <a:pt x="818699" y="230819"/>
                  </a:cubicBezTo>
                  <a:cubicBezTo>
                    <a:pt x="814514" y="222449"/>
                    <a:pt x="812780" y="213064"/>
                    <a:pt x="809821" y="204186"/>
                  </a:cubicBezTo>
                  <a:cubicBezTo>
                    <a:pt x="806862" y="183471"/>
                    <a:pt x="807561" y="161893"/>
                    <a:pt x="800944" y="142042"/>
                  </a:cubicBezTo>
                  <a:cubicBezTo>
                    <a:pt x="798297" y="134101"/>
                    <a:pt x="786931" y="131773"/>
                    <a:pt x="783188" y="124287"/>
                  </a:cubicBezTo>
                  <a:cubicBezTo>
                    <a:pt x="774818" y="107547"/>
                    <a:pt x="771351" y="88776"/>
                    <a:pt x="765433" y="71021"/>
                  </a:cubicBezTo>
                  <a:lnTo>
                    <a:pt x="756555" y="44388"/>
                  </a:lnTo>
                  <a:cubicBezTo>
                    <a:pt x="753596" y="35510"/>
                    <a:pt x="756556" y="20714"/>
                    <a:pt x="747678" y="17755"/>
                  </a:cubicBezTo>
                  <a:lnTo>
                    <a:pt x="694412" y="0"/>
                  </a:lnTo>
                  <a:cubicBezTo>
                    <a:pt x="647064" y="2959"/>
                    <a:pt x="599374" y="2467"/>
                    <a:pt x="552369" y="8877"/>
                  </a:cubicBezTo>
                  <a:cubicBezTo>
                    <a:pt x="533825" y="11406"/>
                    <a:pt x="516858" y="20715"/>
                    <a:pt x="499103" y="26633"/>
                  </a:cubicBezTo>
                  <a:lnTo>
                    <a:pt x="472470" y="35510"/>
                  </a:lnTo>
                  <a:cubicBezTo>
                    <a:pt x="466552" y="41429"/>
                    <a:pt x="462201" y="49523"/>
                    <a:pt x="454715" y="53266"/>
                  </a:cubicBezTo>
                  <a:cubicBezTo>
                    <a:pt x="437975" y="61636"/>
                    <a:pt x="401449" y="71021"/>
                    <a:pt x="401449" y="71021"/>
                  </a:cubicBezTo>
                  <a:cubicBezTo>
                    <a:pt x="389612" y="82858"/>
                    <a:pt x="371232" y="90651"/>
                    <a:pt x="365938" y="106532"/>
                  </a:cubicBezTo>
                  <a:lnTo>
                    <a:pt x="348183" y="159798"/>
                  </a:lnTo>
                  <a:cubicBezTo>
                    <a:pt x="345224" y="168676"/>
                    <a:pt x="347091" y="181240"/>
                    <a:pt x="339305" y="186431"/>
                  </a:cubicBezTo>
                  <a:cubicBezTo>
                    <a:pt x="330427" y="192349"/>
                    <a:pt x="322870" y="201048"/>
                    <a:pt x="312672" y="204186"/>
                  </a:cubicBezTo>
                  <a:cubicBezTo>
                    <a:pt x="283828" y="213061"/>
                    <a:pt x="223895" y="221941"/>
                    <a:pt x="223895" y="221941"/>
                  </a:cubicBezTo>
                  <a:cubicBezTo>
                    <a:pt x="215017" y="218982"/>
                    <a:pt x="205442" y="217609"/>
                    <a:pt x="197262" y="213064"/>
                  </a:cubicBezTo>
                  <a:cubicBezTo>
                    <a:pt x="178608" y="202701"/>
                    <a:pt x="143996" y="177553"/>
                    <a:pt x="143996" y="177553"/>
                  </a:cubicBezTo>
                  <a:cubicBezTo>
                    <a:pt x="123282" y="180512"/>
                    <a:pt x="101704" y="179814"/>
                    <a:pt x="81853" y="186431"/>
                  </a:cubicBezTo>
                  <a:cubicBezTo>
                    <a:pt x="71008" y="190046"/>
                    <a:pt x="50312" y="224864"/>
                    <a:pt x="46342" y="230819"/>
                  </a:cubicBezTo>
                  <a:cubicBezTo>
                    <a:pt x="8479" y="218198"/>
                    <a:pt x="7872" y="223421"/>
                    <a:pt x="1954" y="230819"/>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75">
                <a:solidFill>
                  <a:schemeClr val="bg1"/>
                </a:solidFill>
              </a:endParaRPr>
            </a:p>
          </p:txBody>
        </p:sp>
        <p:sp>
          <p:nvSpPr>
            <p:cNvPr id="23" name="52 Forma libre"/>
            <p:cNvSpPr/>
            <p:nvPr/>
          </p:nvSpPr>
          <p:spPr>
            <a:xfrm>
              <a:off x="8638241" y="4214493"/>
              <a:ext cx="1018070" cy="694924"/>
            </a:xfrm>
            <a:custGeom>
              <a:avLst/>
              <a:gdLst>
                <a:gd name="connsiteX0" fmla="*/ 4987 w 1017801"/>
                <a:gd name="connsiteY0" fmla="*/ 133430 h 696899"/>
                <a:gd name="connsiteX1" fmla="*/ 111519 w 1017801"/>
                <a:gd name="connsiteY1" fmla="*/ 115674 h 696899"/>
                <a:gd name="connsiteX2" fmla="*/ 138152 w 1017801"/>
                <a:gd name="connsiteY2" fmla="*/ 97919 h 696899"/>
                <a:gd name="connsiteX3" fmla="*/ 173663 w 1017801"/>
                <a:gd name="connsiteY3" fmla="*/ 53531 h 696899"/>
                <a:gd name="connsiteX4" fmla="*/ 209173 w 1017801"/>
                <a:gd name="connsiteY4" fmla="*/ 44653 h 696899"/>
                <a:gd name="connsiteX5" fmla="*/ 377849 w 1017801"/>
                <a:gd name="connsiteY5" fmla="*/ 53531 h 696899"/>
                <a:gd name="connsiteX6" fmla="*/ 431115 w 1017801"/>
                <a:gd name="connsiteY6" fmla="*/ 44653 h 696899"/>
                <a:gd name="connsiteX7" fmla="*/ 484381 w 1017801"/>
                <a:gd name="connsiteY7" fmla="*/ 26898 h 696899"/>
                <a:gd name="connsiteX8" fmla="*/ 502136 w 1017801"/>
                <a:gd name="connsiteY8" fmla="*/ 9142 h 696899"/>
                <a:gd name="connsiteX9" fmla="*/ 590913 w 1017801"/>
                <a:gd name="connsiteY9" fmla="*/ 9142 h 696899"/>
                <a:gd name="connsiteX10" fmla="*/ 608668 w 1017801"/>
                <a:gd name="connsiteY10" fmla="*/ 26898 h 696899"/>
                <a:gd name="connsiteX11" fmla="*/ 626424 w 1017801"/>
                <a:gd name="connsiteY11" fmla="*/ 53531 h 696899"/>
                <a:gd name="connsiteX12" fmla="*/ 724078 w 1017801"/>
                <a:gd name="connsiteY12" fmla="*/ 62408 h 696899"/>
                <a:gd name="connsiteX13" fmla="*/ 724078 w 1017801"/>
                <a:gd name="connsiteY13" fmla="*/ 115674 h 696899"/>
                <a:gd name="connsiteX14" fmla="*/ 777344 w 1017801"/>
                <a:gd name="connsiteY14" fmla="*/ 133430 h 696899"/>
                <a:gd name="connsiteX15" fmla="*/ 866121 w 1017801"/>
                <a:gd name="connsiteY15" fmla="*/ 124552 h 696899"/>
                <a:gd name="connsiteX16" fmla="*/ 892754 w 1017801"/>
                <a:gd name="connsiteY16" fmla="*/ 115674 h 696899"/>
                <a:gd name="connsiteX17" fmla="*/ 954898 w 1017801"/>
                <a:gd name="connsiteY17" fmla="*/ 124552 h 696899"/>
                <a:gd name="connsiteX18" fmla="*/ 981531 w 1017801"/>
                <a:gd name="connsiteY18" fmla="*/ 168941 h 696899"/>
                <a:gd name="connsiteX19" fmla="*/ 1008164 w 1017801"/>
                <a:gd name="connsiteY19" fmla="*/ 213329 h 696899"/>
                <a:gd name="connsiteX20" fmla="*/ 999286 w 1017801"/>
                <a:gd name="connsiteY20" fmla="*/ 257717 h 696899"/>
                <a:gd name="connsiteX21" fmla="*/ 972653 w 1017801"/>
                <a:gd name="connsiteY21" fmla="*/ 266595 h 696899"/>
                <a:gd name="connsiteX22" fmla="*/ 990408 w 1017801"/>
                <a:gd name="connsiteY22" fmla="*/ 364249 h 696899"/>
                <a:gd name="connsiteX23" fmla="*/ 1008164 w 1017801"/>
                <a:gd name="connsiteY23" fmla="*/ 382005 h 696899"/>
                <a:gd name="connsiteX24" fmla="*/ 1017041 w 1017801"/>
                <a:gd name="connsiteY24" fmla="*/ 408638 h 696899"/>
                <a:gd name="connsiteX25" fmla="*/ 990408 w 1017801"/>
                <a:gd name="connsiteY25" fmla="*/ 426393 h 696899"/>
                <a:gd name="connsiteX26" fmla="*/ 972653 w 1017801"/>
                <a:gd name="connsiteY26" fmla="*/ 506292 h 696899"/>
                <a:gd name="connsiteX27" fmla="*/ 946020 w 1017801"/>
                <a:gd name="connsiteY27" fmla="*/ 524047 h 696899"/>
                <a:gd name="connsiteX28" fmla="*/ 741833 w 1017801"/>
                <a:gd name="connsiteY28" fmla="*/ 515170 h 696899"/>
                <a:gd name="connsiteX29" fmla="*/ 724078 w 1017801"/>
                <a:gd name="connsiteY29" fmla="*/ 497414 h 696899"/>
                <a:gd name="connsiteX30" fmla="*/ 706323 w 1017801"/>
                <a:gd name="connsiteY30" fmla="*/ 470781 h 696899"/>
                <a:gd name="connsiteX31" fmla="*/ 661934 w 1017801"/>
                <a:gd name="connsiteY31" fmla="*/ 435271 h 696899"/>
                <a:gd name="connsiteX32" fmla="*/ 573158 w 1017801"/>
                <a:gd name="connsiteY32" fmla="*/ 444148 h 696899"/>
                <a:gd name="connsiteX33" fmla="*/ 546525 w 1017801"/>
                <a:gd name="connsiteY33" fmla="*/ 453026 h 696899"/>
                <a:gd name="connsiteX34" fmla="*/ 493259 w 1017801"/>
                <a:gd name="connsiteY34" fmla="*/ 435271 h 696899"/>
                <a:gd name="connsiteX35" fmla="*/ 511014 w 1017801"/>
                <a:gd name="connsiteY35" fmla="*/ 488537 h 696899"/>
                <a:gd name="connsiteX36" fmla="*/ 519892 w 1017801"/>
                <a:gd name="connsiteY36" fmla="*/ 515170 h 696899"/>
                <a:gd name="connsiteX37" fmla="*/ 511014 w 1017801"/>
                <a:gd name="connsiteY37" fmla="*/ 541803 h 696899"/>
                <a:gd name="connsiteX38" fmla="*/ 457748 w 1017801"/>
                <a:gd name="connsiteY38" fmla="*/ 559558 h 696899"/>
                <a:gd name="connsiteX39" fmla="*/ 431115 w 1017801"/>
                <a:gd name="connsiteY39" fmla="*/ 612824 h 696899"/>
                <a:gd name="connsiteX40" fmla="*/ 404482 w 1017801"/>
                <a:gd name="connsiteY40" fmla="*/ 621702 h 696899"/>
                <a:gd name="connsiteX41" fmla="*/ 395604 w 1017801"/>
                <a:gd name="connsiteY41" fmla="*/ 674968 h 696899"/>
                <a:gd name="connsiteX42" fmla="*/ 333461 w 1017801"/>
                <a:gd name="connsiteY42" fmla="*/ 639457 h 696899"/>
                <a:gd name="connsiteX43" fmla="*/ 324583 w 1017801"/>
                <a:gd name="connsiteY43" fmla="*/ 559558 h 696899"/>
                <a:gd name="connsiteX44" fmla="*/ 315705 w 1017801"/>
                <a:gd name="connsiteY44" fmla="*/ 532925 h 696899"/>
                <a:gd name="connsiteX45" fmla="*/ 244684 w 1017801"/>
                <a:gd name="connsiteY45" fmla="*/ 444148 h 696899"/>
                <a:gd name="connsiteX46" fmla="*/ 218051 w 1017801"/>
                <a:gd name="connsiteY46" fmla="*/ 426393 h 696899"/>
                <a:gd name="connsiteX47" fmla="*/ 182540 w 1017801"/>
                <a:gd name="connsiteY47" fmla="*/ 382005 h 696899"/>
                <a:gd name="connsiteX48" fmla="*/ 129274 w 1017801"/>
                <a:gd name="connsiteY48" fmla="*/ 364249 h 696899"/>
                <a:gd name="connsiteX49" fmla="*/ 102641 w 1017801"/>
                <a:gd name="connsiteY49" fmla="*/ 284350 h 696899"/>
                <a:gd name="connsiteX50" fmla="*/ 93764 w 1017801"/>
                <a:gd name="connsiteY50" fmla="*/ 257717 h 696899"/>
                <a:gd name="connsiteX51" fmla="*/ 76008 w 1017801"/>
                <a:gd name="connsiteY51" fmla="*/ 239962 h 696899"/>
                <a:gd name="connsiteX52" fmla="*/ 22742 w 1017801"/>
                <a:gd name="connsiteY52" fmla="*/ 168941 h 696899"/>
                <a:gd name="connsiteX53" fmla="*/ 4987 w 1017801"/>
                <a:gd name="connsiteY53" fmla="*/ 133430 h 696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017801" h="696899">
                  <a:moveTo>
                    <a:pt x="4987" y="133430"/>
                  </a:moveTo>
                  <a:cubicBezTo>
                    <a:pt x="19783" y="124552"/>
                    <a:pt x="81772" y="130547"/>
                    <a:pt x="111519" y="115674"/>
                  </a:cubicBezTo>
                  <a:cubicBezTo>
                    <a:pt x="121062" y="110902"/>
                    <a:pt x="129274" y="103837"/>
                    <a:pt x="138152" y="97919"/>
                  </a:cubicBezTo>
                  <a:cubicBezTo>
                    <a:pt x="144426" y="88508"/>
                    <a:pt x="161011" y="59857"/>
                    <a:pt x="173663" y="53531"/>
                  </a:cubicBezTo>
                  <a:cubicBezTo>
                    <a:pt x="184576" y="48075"/>
                    <a:pt x="197336" y="47612"/>
                    <a:pt x="209173" y="44653"/>
                  </a:cubicBezTo>
                  <a:cubicBezTo>
                    <a:pt x="265398" y="47612"/>
                    <a:pt x="321546" y="53531"/>
                    <a:pt x="377849" y="53531"/>
                  </a:cubicBezTo>
                  <a:cubicBezTo>
                    <a:pt x="395849" y="53531"/>
                    <a:pt x="413652" y="49019"/>
                    <a:pt x="431115" y="44653"/>
                  </a:cubicBezTo>
                  <a:cubicBezTo>
                    <a:pt x="449272" y="40114"/>
                    <a:pt x="484381" y="26898"/>
                    <a:pt x="484381" y="26898"/>
                  </a:cubicBezTo>
                  <a:cubicBezTo>
                    <a:pt x="490299" y="20979"/>
                    <a:pt x="494959" y="13448"/>
                    <a:pt x="502136" y="9142"/>
                  </a:cubicBezTo>
                  <a:cubicBezTo>
                    <a:pt x="531932" y="-8736"/>
                    <a:pt x="556823" y="4272"/>
                    <a:pt x="590913" y="9142"/>
                  </a:cubicBezTo>
                  <a:cubicBezTo>
                    <a:pt x="596831" y="15061"/>
                    <a:pt x="603439" y="20362"/>
                    <a:pt x="608668" y="26898"/>
                  </a:cubicBezTo>
                  <a:cubicBezTo>
                    <a:pt x="615333" y="35230"/>
                    <a:pt x="616226" y="50393"/>
                    <a:pt x="626424" y="53531"/>
                  </a:cubicBezTo>
                  <a:cubicBezTo>
                    <a:pt x="657664" y="63143"/>
                    <a:pt x="691527" y="59449"/>
                    <a:pt x="724078" y="62408"/>
                  </a:cubicBezTo>
                  <a:cubicBezTo>
                    <a:pt x="719525" y="76066"/>
                    <a:pt x="704956" y="102016"/>
                    <a:pt x="724078" y="115674"/>
                  </a:cubicBezTo>
                  <a:cubicBezTo>
                    <a:pt x="739308" y="126552"/>
                    <a:pt x="777344" y="133430"/>
                    <a:pt x="777344" y="133430"/>
                  </a:cubicBezTo>
                  <a:cubicBezTo>
                    <a:pt x="806936" y="130471"/>
                    <a:pt x="836727" y="129074"/>
                    <a:pt x="866121" y="124552"/>
                  </a:cubicBezTo>
                  <a:cubicBezTo>
                    <a:pt x="875370" y="123129"/>
                    <a:pt x="883396" y="115674"/>
                    <a:pt x="892754" y="115674"/>
                  </a:cubicBezTo>
                  <a:cubicBezTo>
                    <a:pt x="913679" y="115674"/>
                    <a:pt x="934183" y="121593"/>
                    <a:pt x="954898" y="124552"/>
                  </a:cubicBezTo>
                  <a:cubicBezTo>
                    <a:pt x="980044" y="199997"/>
                    <a:pt x="944973" y="108010"/>
                    <a:pt x="981531" y="168941"/>
                  </a:cubicBezTo>
                  <a:cubicBezTo>
                    <a:pt x="1016103" y="226561"/>
                    <a:pt x="963176" y="168343"/>
                    <a:pt x="1008164" y="213329"/>
                  </a:cubicBezTo>
                  <a:cubicBezTo>
                    <a:pt x="1005205" y="228125"/>
                    <a:pt x="1007656" y="245162"/>
                    <a:pt x="999286" y="257717"/>
                  </a:cubicBezTo>
                  <a:cubicBezTo>
                    <a:pt x="994095" y="265503"/>
                    <a:pt x="974683" y="257460"/>
                    <a:pt x="972653" y="266595"/>
                  </a:cubicBezTo>
                  <a:cubicBezTo>
                    <a:pt x="971397" y="272247"/>
                    <a:pt x="978417" y="344264"/>
                    <a:pt x="990408" y="364249"/>
                  </a:cubicBezTo>
                  <a:cubicBezTo>
                    <a:pt x="994714" y="371426"/>
                    <a:pt x="1002245" y="376086"/>
                    <a:pt x="1008164" y="382005"/>
                  </a:cubicBezTo>
                  <a:cubicBezTo>
                    <a:pt x="1011123" y="390883"/>
                    <a:pt x="1020517" y="399950"/>
                    <a:pt x="1017041" y="408638"/>
                  </a:cubicBezTo>
                  <a:cubicBezTo>
                    <a:pt x="1013078" y="418544"/>
                    <a:pt x="997073" y="418061"/>
                    <a:pt x="990408" y="426393"/>
                  </a:cubicBezTo>
                  <a:cubicBezTo>
                    <a:pt x="980958" y="438206"/>
                    <a:pt x="973224" y="505151"/>
                    <a:pt x="972653" y="506292"/>
                  </a:cubicBezTo>
                  <a:cubicBezTo>
                    <a:pt x="967881" y="515835"/>
                    <a:pt x="954898" y="518129"/>
                    <a:pt x="946020" y="524047"/>
                  </a:cubicBezTo>
                  <a:cubicBezTo>
                    <a:pt x="877958" y="521088"/>
                    <a:pt x="809474" y="523287"/>
                    <a:pt x="741833" y="515170"/>
                  </a:cubicBezTo>
                  <a:cubicBezTo>
                    <a:pt x="733523" y="514173"/>
                    <a:pt x="729307" y="503950"/>
                    <a:pt x="724078" y="497414"/>
                  </a:cubicBezTo>
                  <a:cubicBezTo>
                    <a:pt x="717413" y="489082"/>
                    <a:pt x="712988" y="479112"/>
                    <a:pt x="706323" y="470781"/>
                  </a:cubicBezTo>
                  <a:cubicBezTo>
                    <a:pt x="691867" y="452711"/>
                    <a:pt x="681707" y="448453"/>
                    <a:pt x="661934" y="435271"/>
                  </a:cubicBezTo>
                  <a:cubicBezTo>
                    <a:pt x="632342" y="438230"/>
                    <a:pt x="602552" y="439626"/>
                    <a:pt x="573158" y="444148"/>
                  </a:cubicBezTo>
                  <a:cubicBezTo>
                    <a:pt x="563909" y="445571"/>
                    <a:pt x="555826" y="454059"/>
                    <a:pt x="546525" y="453026"/>
                  </a:cubicBezTo>
                  <a:cubicBezTo>
                    <a:pt x="527924" y="450959"/>
                    <a:pt x="493259" y="435271"/>
                    <a:pt x="493259" y="435271"/>
                  </a:cubicBezTo>
                  <a:lnTo>
                    <a:pt x="511014" y="488537"/>
                  </a:lnTo>
                  <a:lnTo>
                    <a:pt x="519892" y="515170"/>
                  </a:lnTo>
                  <a:cubicBezTo>
                    <a:pt x="516933" y="524048"/>
                    <a:pt x="518629" y="536364"/>
                    <a:pt x="511014" y="541803"/>
                  </a:cubicBezTo>
                  <a:cubicBezTo>
                    <a:pt x="495784" y="552681"/>
                    <a:pt x="457748" y="559558"/>
                    <a:pt x="457748" y="559558"/>
                  </a:cubicBezTo>
                  <a:cubicBezTo>
                    <a:pt x="451900" y="577102"/>
                    <a:pt x="446759" y="600308"/>
                    <a:pt x="431115" y="612824"/>
                  </a:cubicBezTo>
                  <a:cubicBezTo>
                    <a:pt x="423808" y="618670"/>
                    <a:pt x="413360" y="618743"/>
                    <a:pt x="404482" y="621702"/>
                  </a:cubicBezTo>
                  <a:cubicBezTo>
                    <a:pt x="401523" y="639457"/>
                    <a:pt x="411339" y="666226"/>
                    <a:pt x="395604" y="674968"/>
                  </a:cubicBezTo>
                  <a:cubicBezTo>
                    <a:pt x="292938" y="732004"/>
                    <a:pt x="325808" y="662414"/>
                    <a:pt x="333461" y="639457"/>
                  </a:cubicBezTo>
                  <a:cubicBezTo>
                    <a:pt x="330502" y="612824"/>
                    <a:pt x="328989" y="585990"/>
                    <a:pt x="324583" y="559558"/>
                  </a:cubicBezTo>
                  <a:cubicBezTo>
                    <a:pt x="323045" y="550327"/>
                    <a:pt x="320250" y="541105"/>
                    <a:pt x="315705" y="532925"/>
                  </a:cubicBezTo>
                  <a:cubicBezTo>
                    <a:pt x="301738" y="507783"/>
                    <a:pt x="271100" y="461758"/>
                    <a:pt x="244684" y="444148"/>
                  </a:cubicBezTo>
                  <a:lnTo>
                    <a:pt x="218051" y="426393"/>
                  </a:lnTo>
                  <a:cubicBezTo>
                    <a:pt x="211777" y="416982"/>
                    <a:pt x="195192" y="388331"/>
                    <a:pt x="182540" y="382005"/>
                  </a:cubicBezTo>
                  <a:cubicBezTo>
                    <a:pt x="165800" y="373635"/>
                    <a:pt x="129274" y="364249"/>
                    <a:pt x="129274" y="364249"/>
                  </a:cubicBezTo>
                  <a:lnTo>
                    <a:pt x="102641" y="284350"/>
                  </a:lnTo>
                  <a:cubicBezTo>
                    <a:pt x="99682" y="275472"/>
                    <a:pt x="100381" y="264334"/>
                    <a:pt x="93764" y="257717"/>
                  </a:cubicBezTo>
                  <a:cubicBezTo>
                    <a:pt x="87845" y="251799"/>
                    <a:pt x="81030" y="246658"/>
                    <a:pt x="76008" y="239962"/>
                  </a:cubicBezTo>
                  <a:cubicBezTo>
                    <a:pt x="15778" y="159655"/>
                    <a:pt x="63463" y="209659"/>
                    <a:pt x="22742" y="168941"/>
                  </a:cubicBezTo>
                  <a:cubicBezTo>
                    <a:pt x="11994" y="136692"/>
                    <a:pt x="-9809" y="142308"/>
                    <a:pt x="4987" y="133430"/>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75">
                <a:solidFill>
                  <a:sysClr val="windowText" lastClr="000000"/>
                </a:solidFill>
              </a:endParaRPr>
            </a:p>
          </p:txBody>
        </p:sp>
        <p:sp>
          <p:nvSpPr>
            <p:cNvPr id="24" name="58 Forma libre"/>
            <p:cNvSpPr/>
            <p:nvPr/>
          </p:nvSpPr>
          <p:spPr>
            <a:xfrm>
              <a:off x="8894346" y="4639918"/>
              <a:ext cx="507977" cy="727649"/>
            </a:xfrm>
            <a:custGeom>
              <a:avLst/>
              <a:gdLst>
                <a:gd name="connsiteX0" fmla="*/ 506027 w 507927"/>
                <a:gd name="connsiteY0" fmla="*/ 79899 h 728393"/>
                <a:gd name="connsiteX1" fmla="*/ 461638 w 507927"/>
                <a:gd name="connsiteY1" fmla="*/ 62144 h 728393"/>
                <a:gd name="connsiteX2" fmla="*/ 390617 w 507927"/>
                <a:gd name="connsiteY2" fmla="*/ 8878 h 728393"/>
                <a:gd name="connsiteX3" fmla="*/ 257452 w 507927"/>
                <a:gd name="connsiteY3" fmla="*/ 0 h 728393"/>
                <a:gd name="connsiteX4" fmla="*/ 221941 w 507927"/>
                <a:gd name="connsiteY4" fmla="*/ 124287 h 728393"/>
                <a:gd name="connsiteX5" fmla="*/ 177553 w 507927"/>
                <a:gd name="connsiteY5" fmla="*/ 159798 h 728393"/>
                <a:gd name="connsiteX6" fmla="*/ 159798 w 507927"/>
                <a:gd name="connsiteY6" fmla="*/ 186431 h 728393"/>
                <a:gd name="connsiteX7" fmla="*/ 142042 w 507927"/>
                <a:gd name="connsiteY7" fmla="*/ 204186 h 728393"/>
                <a:gd name="connsiteX8" fmla="*/ 133165 w 507927"/>
                <a:gd name="connsiteY8" fmla="*/ 239697 h 728393"/>
                <a:gd name="connsiteX9" fmla="*/ 79899 w 507927"/>
                <a:gd name="connsiteY9" fmla="*/ 257452 h 728393"/>
                <a:gd name="connsiteX10" fmla="*/ 53266 w 507927"/>
                <a:gd name="connsiteY10" fmla="*/ 266330 h 728393"/>
                <a:gd name="connsiteX11" fmla="*/ 17755 w 507927"/>
                <a:gd name="connsiteY11" fmla="*/ 301841 h 728393"/>
                <a:gd name="connsiteX12" fmla="*/ 0 w 507927"/>
                <a:gd name="connsiteY12" fmla="*/ 355107 h 728393"/>
                <a:gd name="connsiteX13" fmla="*/ 26633 w 507927"/>
                <a:gd name="connsiteY13" fmla="*/ 363984 h 728393"/>
                <a:gd name="connsiteX14" fmla="*/ 17755 w 507927"/>
                <a:gd name="connsiteY14" fmla="*/ 390617 h 728393"/>
                <a:gd name="connsiteX15" fmla="*/ 53266 w 507927"/>
                <a:gd name="connsiteY15" fmla="*/ 497149 h 728393"/>
                <a:gd name="connsiteX16" fmla="*/ 62143 w 507927"/>
                <a:gd name="connsiteY16" fmla="*/ 523782 h 728393"/>
                <a:gd name="connsiteX17" fmla="*/ 79899 w 507927"/>
                <a:gd name="connsiteY17" fmla="*/ 585926 h 728393"/>
                <a:gd name="connsiteX18" fmla="*/ 124287 w 507927"/>
                <a:gd name="connsiteY18" fmla="*/ 630314 h 728393"/>
                <a:gd name="connsiteX19" fmla="*/ 159798 w 507927"/>
                <a:gd name="connsiteY19" fmla="*/ 665825 h 728393"/>
                <a:gd name="connsiteX20" fmla="*/ 213064 w 507927"/>
                <a:gd name="connsiteY20" fmla="*/ 692458 h 728393"/>
                <a:gd name="connsiteX21" fmla="*/ 284085 w 507927"/>
                <a:gd name="connsiteY21" fmla="*/ 710214 h 728393"/>
                <a:gd name="connsiteX22" fmla="*/ 292963 w 507927"/>
                <a:gd name="connsiteY22" fmla="*/ 683581 h 728393"/>
                <a:gd name="connsiteX23" fmla="*/ 337351 w 507927"/>
                <a:gd name="connsiteY23" fmla="*/ 656948 h 728393"/>
                <a:gd name="connsiteX24" fmla="*/ 346229 w 507927"/>
                <a:gd name="connsiteY24" fmla="*/ 568171 h 728393"/>
                <a:gd name="connsiteX25" fmla="*/ 328473 w 507927"/>
                <a:gd name="connsiteY25" fmla="*/ 514905 h 728393"/>
                <a:gd name="connsiteX26" fmla="*/ 372862 w 507927"/>
                <a:gd name="connsiteY26" fmla="*/ 488272 h 728393"/>
                <a:gd name="connsiteX27" fmla="*/ 408372 w 507927"/>
                <a:gd name="connsiteY27" fmla="*/ 443883 h 728393"/>
                <a:gd name="connsiteX28" fmla="*/ 435005 w 507927"/>
                <a:gd name="connsiteY28" fmla="*/ 435006 h 728393"/>
                <a:gd name="connsiteX29" fmla="*/ 443883 w 507927"/>
                <a:gd name="connsiteY29" fmla="*/ 408373 h 728393"/>
                <a:gd name="connsiteX30" fmla="*/ 479394 w 507927"/>
                <a:gd name="connsiteY30" fmla="*/ 372862 h 728393"/>
                <a:gd name="connsiteX31" fmla="*/ 497149 w 507927"/>
                <a:gd name="connsiteY31" fmla="*/ 319596 h 728393"/>
                <a:gd name="connsiteX32" fmla="*/ 479394 w 507927"/>
                <a:gd name="connsiteY32" fmla="*/ 195309 h 728393"/>
                <a:gd name="connsiteX33" fmla="*/ 461638 w 507927"/>
                <a:gd name="connsiteY33" fmla="*/ 177553 h 728393"/>
                <a:gd name="connsiteX34" fmla="*/ 488271 w 507927"/>
                <a:gd name="connsiteY34" fmla="*/ 124287 h 728393"/>
                <a:gd name="connsiteX35" fmla="*/ 506027 w 507927"/>
                <a:gd name="connsiteY35" fmla="*/ 79899 h 72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07927" h="728393">
                  <a:moveTo>
                    <a:pt x="506027" y="79899"/>
                  </a:moveTo>
                  <a:cubicBezTo>
                    <a:pt x="501588" y="69542"/>
                    <a:pt x="475474" y="70051"/>
                    <a:pt x="461638" y="62144"/>
                  </a:cubicBezTo>
                  <a:cubicBezTo>
                    <a:pt x="428986" y="43486"/>
                    <a:pt x="450358" y="12861"/>
                    <a:pt x="390617" y="8878"/>
                  </a:cubicBezTo>
                  <a:lnTo>
                    <a:pt x="257452" y="0"/>
                  </a:lnTo>
                  <a:cubicBezTo>
                    <a:pt x="190226" y="22409"/>
                    <a:pt x="247985" y="-5935"/>
                    <a:pt x="221941" y="124287"/>
                  </a:cubicBezTo>
                  <a:cubicBezTo>
                    <a:pt x="219995" y="134019"/>
                    <a:pt x="181382" y="157246"/>
                    <a:pt x="177553" y="159798"/>
                  </a:cubicBezTo>
                  <a:cubicBezTo>
                    <a:pt x="171635" y="168676"/>
                    <a:pt x="166463" y="178100"/>
                    <a:pt x="159798" y="186431"/>
                  </a:cubicBezTo>
                  <a:cubicBezTo>
                    <a:pt x="154569" y="192967"/>
                    <a:pt x="145785" y="196700"/>
                    <a:pt x="142042" y="204186"/>
                  </a:cubicBezTo>
                  <a:cubicBezTo>
                    <a:pt x="136585" y="215099"/>
                    <a:pt x="142429" y="231756"/>
                    <a:pt x="133165" y="239697"/>
                  </a:cubicBezTo>
                  <a:cubicBezTo>
                    <a:pt x="118955" y="251877"/>
                    <a:pt x="97654" y="251534"/>
                    <a:pt x="79899" y="257452"/>
                  </a:cubicBezTo>
                  <a:lnTo>
                    <a:pt x="53266" y="266330"/>
                  </a:lnTo>
                  <a:cubicBezTo>
                    <a:pt x="41429" y="278167"/>
                    <a:pt x="23049" y="285960"/>
                    <a:pt x="17755" y="301841"/>
                  </a:cubicBezTo>
                  <a:lnTo>
                    <a:pt x="0" y="355107"/>
                  </a:lnTo>
                  <a:cubicBezTo>
                    <a:pt x="8878" y="358066"/>
                    <a:pt x="22448" y="355614"/>
                    <a:pt x="26633" y="363984"/>
                  </a:cubicBezTo>
                  <a:cubicBezTo>
                    <a:pt x="30818" y="372354"/>
                    <a:pt x="17755" y="381259"/>
                    <a:pt x="17755" y="390617"/>
                  </a:cubicBezTo>
                  <a:cubicBezTo>
                    <a:pt x="17755" y="483384"/>
                    <a:pt x="5454" y="465275"/>
                    <a:pt x="53266" y="497149"/>
                  </a:cubicBezTo>
                  <a:cubicBezTo>
                    <a:pt x="56225" y="506027"/>
                    <a:pt x="59572" y="514784"/>
                    <a:pt x="62143" y="523782"/>
                  </a:cubicBezTo>
                  <a:cubicBezTo>
                    <a:pt x="65936" y="537057"/>
                    <a:pt x="72803" y="571735"/>
                    <a:pt x="79899" y="585926"/>
                  </a:cubicBezTo>
                  <a:cubicBezTo>
                    <a:pt x="99135" y="624397"/>
                    <a:pt x="93214" y="603680"/>
                    <a:pt x="124287" y="630314"/>
                  </a:cubicBezTo>
                  <a:cubicBezTo>
                    <a:pt x="136997" y="641208"/>
                    <a:pt x="143917" y="660531"/>
                    <a:pt x="159798" y="665825"/>
                  </a:cubicBezTo>
                  <a:cubicBezTo>
                    <a:pt x="196553" y="678077"/>
                    <a:pt x="178645" y="669512"/>
                    <a:pt x="213064" y="692458"/>
                  </a:cubicBezTo>
                  <a:cubicBezTo>
                    <a:pt x="225299" y="729166"/>
                    <a:pt x="219963" y="742274"/>
                    <a:pt x="284085" y="710214"/>
                  </a:cubicBezTo>
                  <a:cubicBezTo>
                    <a:pt x="292455" y="706029"/>
                    <a:pt x="288148" y="691605"/>
                    <a:pt x="292963" y="683581"/>
                  </a:cubicBezTo>
                  <a:cubicBezTo>
                    <a:pt x="305150" y="663269"/>
                    <a:pt x="316400" y="663931"/>
                    <a:pt x="337351" y="656948"/>
                  </a:cubicBezTo>
                  <a:cubicBezTo>
                    <a:pt x="369929" y="624368"/>
                    <a:pt x="361977" y="641664"/>
                    <a:pt x="346229" y="568171"/>
                  </a:cubicBezTo>
                  <a:cubicBezTo>
                    <a:pt x="342307" y="549871"/>
                    <a:pt x="328473" y="514905"/>
                    <a:pt x="328473" y="514905"/>
                  </a:cubicBezTo>
                  <a:cubicBezTo>
                    <a:pt x="373465" y="469913"/>
                    <a:pt x="315236" y="522848"/>
                    <a:pt x="372862" y="488272"/>
                  </a:cubicBezTo>
                  <a:cubicBezTo>
                    <a:pt x="409057" y="466555"/>
                    <a:pt x="372085" y="472912"/>
                    <a:pt x="408372" y="443883"/>
                  </a:cubicBezTo>
                  <a:cubicBezTo>
                    <a:pt x="415679" y="438037"/>
                    <a:pt x="426127" y="437965"/>
                    <a:pt x="435005" y="435006"/>
                  </a:cubicBezTo>
                  <a:cubicBezTo>
                    <a:pt x="437964" y="426128"/>
                    <a:pt x="438444" y="415988"/>
                    <a:pt x="443883" y="408373"/>
                  </a:cubicBezTo>
                  <a:cubicBezTo>
                    <a:pt x="453613" y="394751"/>
                    <a:pt x="479394" y="372862"/>
                    <a:pt x="479394" y="372862"/>
                  </a:cubicBezTo>
                  <a:cubicBezTo>
                    <a:pt x="485312" y="355107"/>
                    <a:pt x="498844" y="338235"/>
                    <a:pt x="497149" y="319596"/>
                  </a:cubicBezTo>
                  <a:cubicBezTo>
                    <a:pt x="497012" y="318092"/>
                    <a:pt x="495861" y="222755"/>
                    <a:pt x="479394" y="195309"/>
                  </a:cubicBezTo>
                  <a:cubicBezTo>
                    <a:pt x="475088" y="188132"/>
                    <a:pt x="467557" y="183472"/>
                    <a:pt x="461638" y="177553"/>
                  </a:cubicBezTo>
                  <a:cubicBezTo>
                    <a:pt x="471014" y="149425"/>
                    <a:pt x="468604" y="148870"/>
                    <a:pt x="488271" y="124287"/>
                  </a:cubicBezTo>
                  <a:cubicBezTo>
                    <a:pt x="508120" y="99477"/>
                    <a:pt x="510466" y="90256"/>
                    <a:pt x="506027" y="79899"/>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chemeClr val="bg1"/>
                </a:solidFill>
              </a:endParaRPr>
            </a:p>
          </p:txBody>
        </p:sp>
        <p:sp>
          <p:nvSpPr>
            <p:cNvPr id="25" name="61 Forma libre"/>
            <p:cNvSpPr/>
            <p:nvPr/>
          </p:nvSpPr>
          <p:spPr>
            <a:xfrm>
              <a:off x="9106003" y="4691892"/>
              <a:ext cx="783131" cy="1108798"/>
            </a:xfrm>
            <a:custGeom>
              <a:avLst/>
              <a:gdLst>
                <a:gd name="connsiteX0" fmla="*/ 276121 w 782468"/>
                <a:gd name="connsiteY0" fmla="*/ 26633 h 1109709"/>
                <a:gd name="connsiteX1" fmla="*/ 240611 w 782468"/>
                <a:gd name="connsiteY1" fmla="*/ 71021 h 1109709"/>
                <a:gd name="connsiteX2" fmla="*/ 222855 w 782468"/>
                <a:gd name="connsiteY2" fmla="*/ 88777 h 1109709"/>
                <a:gd name="connsiteX3" fmla="*/ 213978 w 782468"/>
                <a:gd name="connsiteY3" fmla="*/ 115410 h 1109709"/>
                <a:gd name="connsiteX4" fmla="*/ 240611 w 782468"/>
                <a:gd name="connsiteY4" fmla="*/ 124287 h 1109709"/>
                <a:gd name="connsiteX5" fmla="*/ 276121 w 782468"/>
                <a:gd name="connsiteY5" fmla="*/ 168676 h 1109709"/>
                <a:gd name="connsiteX6" fmla="*/ 249488 w 782468"/>
                <a:gd name="connsiteY6" fmla="*/ 328474 h 1109709"/>
                <a:gd name="connsiteX7" fmla="*/ 222855 w 782468"/>
                <a:gd name="connsiteY7" fmla="*/ 346229 h 1109709"/>
                <a:gd name="connsiteX8" fmla="*/ 178467 w 782468"/>
                <a:gd name="connsiteY8" fmla="*/ 390617 h 1109709"/>
                <a:gd name="connsiteX9" fmla="*/ 116323 w 782468"/>
                <a:gd name="connsiteY9" fmla="*/ 435006 h 1109709"/>
                <a:gd name="connsiteX10" fmla="*/ 116323 w 782468"/>
                <a:gd name="connsiteY10" fmla="*/ 506027 h 1109709"/>
                <a:gd name="connsiteX11" fmla="*/ 134079 w 782468"/>
                <a:gd name="connsiteY11" fmla="*/ 523782 h 1109709"/>
                <a:gd name="connsiteX12" fmla="*/ 116323 w 782468"/>
                <a:gd name="connsiteY12" fmla="*/ 594804 h 1109709"/>
                <a:gd name="connsiteX13" fmla="*/ 71935 w 782468"/>
                <a:gd name="connsiteY13" fmla="*/ 639192 h 1109709"/>
                <a:gd name="connsiteX14" fmla="*/ 27547 w 782468"/>
                <a:gd name="connsiteY14" fmla="*/ 665825 h 1109709"/>
                <a:gd name="connsiteX15" fmla="*/ 914 w 782468"/>
                <a:gd name="connsiteY15" fmla="*/ 683581 h 1109709"/>
                <a:gd name="connsiteX16" fmla="*/ 9791 w 782468"/>
                <a:gd name="connsiteY16" fmla="*/ 719091 h 1109709"/>
                <a:gd name="connsiteX17" fmla="*/ 45302 w 782468"/>
                <a:gd name="connsiteY17" fmla="*/ 763480 h 1109709"/>
                <a:gd name="connsiteX18" fmla="*/ 98568 w 782468"/>
                <a:gd name="connsiteY18" fmla="*/ 807868 h 1109709"/>
                <a:gd name="connsiteX19" fmla="*/ 107446 w 782468"/>
                <a:gd name="connsiteY19" fmla="*/ 834501 h 1109709"/>
                <a:gd name="connsiteX20" fmla="*/ 142956 w 782468"/>
                <a:gd name="connsiteY20" fmla="*/ 870012 h 1109709"/>
                <a:gd name="connsiteX21" fmla="*/ 151834 w 782468"/>
                <a:gd name="connsiteY21" fmla="*/ 941033 h 1109709"/>
                <a:gd name="connsiteX22" fmla="*/ 187345 w 782468"/>
                <a:gd name="connsiteY22" fmla="*/ 985421 h 1109709"/>
                <a:gd name="connsiteX23" fmla="*/ 213978 w 782468"/>
                <a:gd name="connsiteY23" fmla="*/ 994299 h 1109709"/>
                <a:gd name="connsiteX24" fmla="*/ 240611 w 782468"/>
                <a:gd name="connsiteY24" fmla="*/ 1012054 h 1109709"/>
                <a:gd name="connsiteX25" fmla="*/ 249488 w 782468"/>
                <a:gd name="connsiteY25" fmla="*/ 1038687 h 1109709"/>
                <a:gd name="connsiteX26" fmla="*/ 293877 w 782468"/>
                <a:gd name="connsiteY26" fmla="*/ 1065320 h 1109709"/>
                <a:gd name="connsiteX27" fmla="*/ 311632 w 782468"/>
                <a:gd name="connsiteY27" fmla="*/ 1083076 h 1109709"/>
                <a:gd name="connsiteX28" fmla="*/ 356021 w 782468"/>
                <a:gd name="connsiteY28" fmla="*/ 1109709 h 1109709"/>
                <a:gd name="connsiteX29" fmla="*/ 418164 w 782468"/>
                <a:gd name="connsiteY29" fmla="*/ 1100831 h 1109709"/>
                <a:gd name="connsiteX30" fmla="*/ 498063 w 782468"/>
                <a:gd name="connsiteY30" fmla="*/ 1074198 h 1109709"/>
                <a:gd name="connsiteX31" fmla="*/ 551329 w 782468"/>
                <a:gd name="connsiteY31" fmla="*/ 1056443 h 1109709"/>
                <a:gd name="connsiteX32" fmla="*/ 613473 w 782468"/>
                <a:gd name="connsiteY32" fmla="*/ 1038687 h 1109709"/>
                <a:gd name="connsiteX33" fmla="*/ 666739 w 782468"/>
                <a:gd name="connsiteY33" fmla="*/ 1003177 h 1109709"/>
                <a:gd name="connsiteX34" fmla="*/ 684494 w 782468"/>
                <a:gd name="connsiteY34" fmla="*/ 976544 h 1109709"/>
                <a:gd name="connsiteX35" fmla="*/ 693372 w 782468"/>
                <a:gd name="connsiteY35" fmla="*/ 914400 h 1109709"/>
                <a:gd name="connsiteX36" fmla="*/ 702250 w 782468"/>
                <a:gd name="connsiteY36" fmla="*/ 887767 h 1109709"/>
                <a:gd name="connsiteX37" fmla="*/ 764393 w 782468"/>
                <a:gd name="connsiteY37" fmla="*/ 870012 h 1109709"/>
                <a:gd name="connsiteX38" fmla="*/ 782149 w 782468"/>
                <a:gd name="connsiteY38" fmla="*/ 852256 h 1109709"/>
                <a:gd name="connsiteX39" fmla="*/ 755516 w 782468"/>
                <a:gd name="connsiteY39" fmla="*/ 843379 h 1109709"/>
                <a:gd name="connsiteX40" fmla="*/ 613473 w 782468"/>
                <a:gd name="connsiteY40" fmla="*/ 852256 h 1109709"/>
                <a:gd name="connsiteX41" fmla="*/ 533574 w 782468"/>
                <a:gd name="connsiteY41" fmla="*/ 852256 h 1109709"/>
                <a:gd name="connsiteX42" fmla="*/ 569085 w 782468"/>
                <a:gd name="connsiteY42" fmla="*/ 807868 h 1109709"/>
                <a:gd name="connsiteX43" fmla="*/ 542452 w 782468"/>
                <a:gd name="connsiteY43" fmla="*/ 656948 h 1109709"/>
                <a:gd name="connsiteX44" fmla="*/ 524696 w 782468"/>
                <a:gd name="connsiteY44" fmla="*/ 639192 h 1109709"/>
                <a:gd name="connsiteX45" fmla="*/ 515819 w 782468"/>
                <a:gd name="connsiteY45" fmla="*/ 612559 h 1109709"/>
                <a:gd name="connsiteX46" fmla="*/ 498063 w 782468"/>
                <a:gd name="connsiteY46" fmla="*/ 594804 h 1109709"/>
                <a:gd name="connsiteX47" fmla="*/ 480308 w 782468"/>
                <a:gd name="connsiteY47" fmla="*/ 541538 h 1109709"/>
                <a:gd name="connsiteX48" fmla="*/ 471430 w 782468"/>
                <a:gd name="connsiteY48" fmla="*/ 514905 h 1109709"/>
                <a:gd name="connsiteX49" fmla="*/ 462553 w 782468"/>
                <a:gd name="connsiteY49" fmla="*/ 488272 h 1109709"/>
                <a:gd name="connsiteX50" fmla="*/ 471430 w 782468"/>
                <a:gd name="connsiteY50" fmla="*/ 363984 h 1109709"/>
                <a:gd name="connsiteX51" fmla="*/ 498063 w 782468"/>
                <a:gd name="connsiteY51" fmla="*/ 372862 h 1109709"/>
                <a:gd name="connsiteX52" fmla="*/ 506941 w 782468"/>
                <a:gd name="connsiteY52" fmla="*/ 399495 h 1109709"/>
                <a:gd name="connsiteX53" fmla="*/ 533574 w 782468"/>
                <a:gd name="connsiteY53" fmla="*/ 408373 h 1109709"/>
                <a:gd name="connsiteX54" fmla="*/ 560207 w 782468"/>
                <a:gd name="connsiteY54" fmla="*/ 426128 h 1109709"/>
                <a:gd name="connsiteX55" fmla="*/ 586840 w 782468"/>
                <a:gd name="connsiteY55" fmla="*/ 435006 h 1109709"/>
                <a:gd name="connsiteX56" fmla="*/ 640106 w 782468"/>
                <a:gd name="connsiteY56" fmla="*/ 461639 h 1109709"/>
                <a:gd name="connsiteX57" fmla="*/ 728883 w 782468"/>
                <a:gd name="connsiteY57" fmla="*/ 452761 h 1109709"/>
                <a:gd name="connsiteX58" fmla="*/ 711127 w 782468"/>
                <a:gd name="connsiteY58" fmla="*/ 435006 h 1109709"/>
                <a:gd name="connsiteX59" fmla="*/ 684494 w 782468"/>
                <a:gd name="connsiteY59" fmla="*/ 426128 h 1109709"/>
                <a:gd name="connsiteX60" fmla="*/ 657861 w 782468"/>
                <a:gd name="connsiteY60" fmla="*/ 408373 h 1109709"/>
                <a:gd name="connsiteX61" fmla="*/ 648984 w 782468"/>
                <a:gd name="connsiteY61" fmla="*/ 381740 h 1109709"/>
                <a:gd name="connsiteX62" fmla="*/ 622351 w 782468"/>
                <a:gd name="connsiteY62" fmla="*/ 372862 h 1109709"/>
                <a:gd name="connsiteX63" fmla="*/ 569085 w 782468"/>
                <a:gd name="connsiteY63" fmla="*/ 310718 h 1109709"/>
                <a:gd name="connsiteX64" fmla="*/ 551329 w 782468"/>
                <a:gd name="connsiteY64" fmla="*/ 257452 h 1109709"/>
                <a:gd name="connsiteX65" fmla="*/ 533574 w 782468"/>
                <a:gd name="connsiteY65" fmla="*/ 204186 h 1109709"/>
                <a:gd name="connsiteX66" fmla="*/ 524696 w 782468"/>
                <a:gd name="connsiteY66" fmla="*/ 177553 h 1109709"/>
                <a:gd name="connsiteX67" fmla="*/ 515819 w 782468"/>
                <a:gd name="connsiteY67" fmla="*/ 150920 h 1109709"/>
                <a:gd name="connsiteX68" fmla="*/ 471430 w 782468"/>
                <a:gd name="connsiteY68" fmla="*/ 115410 h 1109709"/>
                <a:gd name="connsiteX69" fmla="*/ 462553 w 782468"/>
                <a:gd name="connsiteY69" fmla="*/ 62144 h 1109709"/>
                <a:gd name="connsiteX70" fmla="*/ 435920 w 782468"/>
                <a:gd name="connsiteY70" fmla="*/ 53266 h 1109709"/>
                <a:gd name="connsiteX71" fmla="*/ 347143 w 782468"/>
                <a:gd name="connsiteY71" fmla="*/ 26633 h 1109709"/>
                <a:gd name="connsiteX72" fmla="*/ 293877 w 782468"/>
                <a:gd name="connsiteY72" fmla="*/ 8878 h 1109709"/>
                <a:gd name="connsiteX73" fmla="*/ 267244 w 782468"/>
                <a:gd name="connsiteY73" fmla="*/ 0 h 1109709"/>
                <a:gd name="connsiteX74" fmla="*/ 276121 w 782468"/>
                <a:gd name="connsiteY74" fmla="*/ 26633 h 110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782468" h="1109709">
                  <a:moveTo>
                    <a:pt x="276121" y="26633"/>
                  </a:moveTo>
                  <a:cubicBezTo>
                    <a:pt x="271682" y="38470"/>
                    <a:pt x="252942" y="56635"/>
                    <a:pt x="240611" y="71021"/>
                  </a:cubicBezTo>
                  <a:cubicBezTo>
                    <a:pt x="235164" y="77376"/>
                    <a:pt x="227161" y="81600"/>
                    <a:pt x="222855" y="88777"/>
                  </a:cubicBezTo>
                  <a:cubicBezTo>
                    <a:pt x="218040" y="96801"/>
                    <a:pt x="216937" y="106532"/>
                    <a:pt x="213978" y="115410"/>
                  </a:cubicBezTo>
                  <a:cubicBezTo>
                    <a:pt x="222856" y="118369"/>
                    <a:pt x="232587" y="119472"/>
                    <a:pt x="240611" y="124287"/>
                  </a:cubicBezTo>
                  <a:cubicBezTo>
                    <a:pt x="254665" y="132719"/>
                    <a:pt x="268058" y="156581"/>
                    <a:pt x="276121" y="168676"/>
                  </a:cubicBezTo>
                  <a:cubicBezTo>
                    <a:pt x="270547" y="257859"/>
                    <a:pt x="300114" y="287973"/>
                    <a:pt x="249488" y="328474"/>
                  </a:cubicBezTo>
                  <a:cubicBezTo>
                    <a:pt x="241156" y="335139"/>
                    <a:pt x="231733" y="340311"/>
                    <a:pt x="222855" y="346229"/>
                  </a:cubicBezTo>
                  <a:cubicBezTo>
                    <a:pt x="188660" y="397522"/>
                    <a:pt x="224499" y="351161"/>
                    <a:pt x="178467" y="390617"/>
                  </a:cubicBezTo>
                  <a:cubicBezTo>
                    <a:pt x="124849" y="436575"/>
                    <a:pt x="165260" y="418693"/>
                    <a:pt x="116323" y="435006"/>
                  </a:cubicBezTo>
                  <a:cubicBezTo>
                    <a:pt x="105997" y="465987"/>
                    <a:pt x="100254" y="468534"/>
                    <a:pt x="116323" y="506027"/>
                  </a:cubicBezTo>
                  <a:cubicBezTo>
                    <a:pt x="119620" y="513720"/>
                    <a:pt x="128160" y="517864"/>
                    <a:pt x="134079" y="523782"/>
                  </a:cubicBezTo>
                  <a:cubicBezTo>
                    <a:pt x="130702" y="540667"/>
                    <a:pt x="125423" y="576604"/>
                    <a:pt x="116323" y="594804"/>
                  </a:cubicBezTo>
                  <a:cubicBezTo>
                    <a:pt x="98567" y="630317"/>
                    <a:pt x="101529" y="615517"/>
                    <a:pt x="71935" y="639192"/>
                  </a:cubicBezTo>
                  <a:cubicBezTo>
                    <a:pt x="37117" y="667047"/>
                    <a:pt x="73800" y="650409"/>
                    <a:pt x="27547" y="665825"/>
                  </a:cubicBezTo>
                  <a:cubicBezTo>
                    <a:pt x="18669" y="671744"/>
                    <a:pt x="4288" y="673459"/>
                    <a:pt x="914" y="683581"/>
                  </a:cubicBezTo>
                  <a:cubicBezTo>
                    <a:pt x="-2944" y="695156"/>
                    <a:pt x="6439" y="707360"/>
                    <a:pt x="9791" y="719091"/>
                  </a:cubicBezTo>
                  <a:cubicBezTo>
                    <a:pt x="21632" y="760534"/>
                    <a:pt x="11352" y="735188"/>
                    <a:pt x="45302" y="763480"/>
                  </a:cubicBezTo>
                  <a:cubicBezTo>
                    <a:pt x="113649" y="820437"/>
                    <a:pt x="32450" y="763790"/>
                    <a:pt x="98568" y="807868"/>
                  </a:cubicBezTo>
                  <a:cubicBezTo>
                    <a:pt x="101527" y="816746"/>
                    <a:pt x="100829" y="827884"/>
                    <a:pt x="107446" y="834501"/>
                  </a:cubicBezTo>
                  <a:cubicBezTo>
                    <a:pt x="154792" y="881847"/>
                    <a:pt x="119285" y="798993"/>
                    <a:pt x="142956" y="870012"/>
                  </a:cubicBezTo>
                  <a:cubicBezTo>
                    <a:pt x="145915" y="893686"/>
                    <a:pt x="145557" y="918016"/>
                    <a:pt x="151834" y="941033"/>
                  </a:cubicBezTo>
                  <a:cubicBezTo>
                    <a:pt x="154201" y="949713"/>
                    <a:pt x="177758" y="979669"/>
                    <a:pt x="187345" y="985421"/>
                  </a:cubicBezTo>
                  <a:cubicBezTo>
                    <a:pt x="195369" y="990236"/>
                    <a:pt x="205608" y="990114"/>
                    <a:pt x="213978" y="994299"/>
                  </a:cubicBezTo>
                  <a:cubicBezTo>
                    <a:pt x="223521" y="999071"/>
                    <a:pt x="231733" y="1006136"/>
                    <a:pt x="240611" y="1012054"/>
                  </a:cubicBezTo>
                  <a:cubicBezTo>
                    <a:pt x="243570" y="1020932"/>
                    <a:pt x="244673" y="1030663"/>
                    <a:pt x="249488" y="1038687"/>
                  </a:cubicBezTo>
                  <a:cubicBezTo>
                    <a:pt x="261674" y="1058998"/>
                    <a:pt x="272928" y="1058337"/>
                    <a:pt x="293877" y="1065320"/>
                  </a:cubicBezTo>
                  <a:cubicBezTo>
                    <a:pt x="299795" y="1071239"/>
                    <a:pt x="304455" y="1078770"/>
                    <a:pt x="311632" y="1083076"/>
                  </a:cubicBezTo>
                  <a:cubicBezTo>
                    <a:pt x="369258" y="1117652"/>
                    <a:pt x="311029" y="1064717"/>
                    <a:pt x="356021" y="1109709"/>
                  </a:cubicBezTo>
                  <a:cubicBezTo>
                    <a:pt x="376735" y="1106750"/>
                    <a:pt x="397775" y="1105536"/>
                    <a:pt x="418164" y="1100831"/>
                  </a:cubicBezTo>
                  <a:cubicBezTo>
                    <a:pt x="418175" y="1100828"/>
                    <a:pt x="484741" y="1078639"/>
                    <a:pt x="498063" y="1074198"/>
                  </a:cubicBezTo>
                  <a:lnTo>
                    <a:pt x="551329" y="1056443"/>
                  </a:lnTo>
                  <a:cubicBezTo>
                    <a:pt x="595918" y="1045295"/>
                    <a:pt x="575265" y="1051424"/>
                    <a:pt x="613473" y="1038687"/>
                  </a:cubicBezTo>
                  <a:cubicBezTo>
                    <a:pt x="658048" y="971824"/>
                    <a:pt x="597947" y="1049038"/>
                    <a:pt x="666739" y="1003177"/>
                  </a:cubicBezTo>
                  <a:cubicBezTo>
                    <a:pt x="675617" y="997259"/>
                    <a:pt x="678576" y="985422"/>
                    <a:pt x="684494" y="976544"/>
                  </a:cubicBezTo>
                  <a:cubicBezTo>
                    <a:pt x="687453" y="955829"/>
                    <a:pt x="689268" y="934919"/>
                    <a:pt x="693372" y="914400"/>
                  </a:cubicBezTo>
                  <a:cubicBezTo>
                    <a:pt x="695207" y="905224"/>
                    <a:pt x="695633" y="894384"/>
                    <a:pt x="702250" y="887767"/>
                  </a:cubicBezTo>
                  <a:cubicBezTo>
                    <a:pt x="706497" y="883520"/>
                    <a:pt x="764083" y="870089"/>
                    <a:pt x="764393" y="870012"/>
                  </a:cubicBezTo>
                  <a:cubicBezTo>
                    <a:pt x="770312" y="864093"/>
                    <a:pt x="784796" y="860197"/>
                    <a:pt x="782149" y="852256"/>
                  </a:cubicBezTo>
                  <a:cubicBezTo>
                    <a:pt x="779190" y="843378"/>
                    <a:pt x="764874" y="843379"/>
                    <a:pt x="755516" y="843379"/>
                  </a:cubicBezTo>
                  <a:cubicBezTo>
                    <a:pt x="708076" y="843379"/>
                    <a:pt x="660821" y="849297"/>
                    <a:pt x="613473" y="852256"/>
                  </a:cubicBezTo>
                  <a:cubicBezTo>
                    <a:pt x="590070" y="860057"/>
                    <a:pt x="557011" y="875693"/>
                    <a:pt x="533574" y="852256"/>
                  </a:cubicBezTo>
                  <a:cubicBezTo>
                    <a:pt x="527973" y="846655"/>
                    <a:pt x="565748" y="811205"/>
                    <a:pt x="569085" y="807868"/>
                  </a:cubicBezTo>
                  <a:cubicBezTo>
                    <a:pt x="516321" y="755107"/>
                    <a:pt x="570755" y="817333"/>
                    <a:pt x="542452" y="656948"/>
                  </a:cubicBezTo>
                  <a:cubicBezTo>
                    <a:pt x="540997" y="648705"/>
                    <a:pt x="530615" y="645111"/>
                    <a:pt x="524696" y="639192"/>
                  </a:cubicBezTo>
                  <a:cubicBezTo>
                    <a:pt x="521737" y="630314"/>
                    <a:pt x="520634" y="620583"/>
                    <a:pt x="515819" y="612559"/>
                  </a:cubicBezTo>
                  <a:cubicBezTo>
                    <a:pt x="511513" y="605382"/>
                    <a:pt x="501806" y="602290"/>
                    <a:pt x="498063" y="594804"/>
                  </a:cubicBezTo>
                  <a:cubicBezTo>
                    <a:pt x="489693" y="578064"/>
                    <a:pt x="486226" y="559293"/>
                    <a:pt x="480308" y="541538"/>
                  </a:cubicBezTo>
                  <a:lnTo>
                    <a:pt x="471430" y="514905"/>
                  </a:lnTo>
                  <a:lnTo>
                    <a:pt x="462553" y="488272"/>
                  </a:lnTo>
                  <a:cubicBezTo>
                    <a:pt x="465512" y="446843"/>
                    <a:pt x="459215" y="403682"/>
                    <a:pt x="471430" y="363984"/>
                  </a:cubicBezTo>
                  <a:cubicBezTo>
                    <a:pt x="474182" y="355040"/>
                    <a:pt x="491446" y="366245"/>
                    <a:pt x="498063" y="372862"/>
                  </a:cubicBezTo>
                  <a:cubicBezTo>
                    <a:pt x="504680" y="379479"/>
                    <a:pt x="500324" y="392878"/>
                    <a:pt x="506941" y="399495"/>
                  </a:cubicBezTo>
                  <a:cubicBezTo>
                    <a:pt x="513558" y="406112"/>
                    <a:pt x="525204" y="404188"/>
                    <a:pt x="533574" y="408373"/>
                  </a:cubicBezTo>
                  <a:cubicBezTo>
                    <a:pt x="543117" y="413145"/>
                    <a:pt x="550664" y="421356"/>
                    <a:pt x="560207" y="426128"/>
                  </a:cubicBezTo>
                  <a:cubicBezTo>
                    <a:pt x="568577" y="430313"/>
                    <a:pt x="578470" y="430821"/>
                    <a:pt x="586840" y="435006"/>
                  </a:cubicBezTo>
                  <a:cubicBezTo>
                    <a:pt x="655679" y="469425"/>
                    <a:pt x="573163" y="439324"/>
                    <a:pt x="640106" y="461639"/>
                  </a:cubicBezTo>
                  <a:cubicBezTo>
                    <a:pt x="669698" y="458680"/>
                    <a:pt x="701037" y="463203"/>
                    <a:pt x="728883" y="452761"/>
                  </a:cubicBezTo>
                  <a:cubicBezTo>
                    <a:pt x="736720" y="449822"/>
                    <a:pt x="718304" y="439312"/>
                    <a:pt x="711127" y="435006"/>
                  </a:cubicBezTo>
                  <a:cubicBezTo>
                    <a:pt x="703103" y="430191"/>
                    <a:pt x="692864" y="430313"/>
                    <a:pt x="684494" y="426128"/>
                  </a:cubicBezTo>
                  <a:cubicBezTo>
                    <a:pt x="674951" y="421356"/>
                    <a:pt x="666739" y="414291"/>
                    <a:pt x="657861" y="408373"/>
                  </a:cubicBezTo>
                  <a:cubicBezTo>
                    <a:pt x="654902" y="399495"/>
                    <a:pt x="655601" y="388357"/>
                    <a:pt x="648984" y="381740"/>
                  </a:cubicBezTo>
                  <a:cubicBezTo>
                    <a:pt x="642367" y="375123"/>
                    <a:pt x="629966" y="378301"/>
                    <a:pt x="622351" y="372862"/>
                  </a:cubicBezTo>
                  <a:cubicBezTo>
                    <a:pt x="608024" y="362628"/>
                    <a:pt x="577815" y="330360"/>
                    <a:pt x="569085" y="310718"/>
                  </a:cubicBezTo>
                  <a:cubicBezTo>
                    <a:pt x="561484" y="293615"/>
                    <a:pt x="557247" y="275207"/>
                    <a:pt x="551329" y="257452"/>
                  </a:cubicBezTo>
                  <a:lnTo>
                    <a:pt x="533574" y="204186"/>
                  </a:lnTo>
                  <a:lnTo>
                    <a:pt x="524696" y="177553"/>
                  </a:lnTo>
                  <a:cubicBezTo>
                    <a:pt x="521737" y="168675"/>
                    <a:pt x="522436" y="157537"/>
                    <a:pt x="515819" y="150920"/>
                  </a:cubicBezTo>
                  <a:cubicBezTo>
                    <a:pt x="490518" y="125621"/>
                    <a:pt x="505027" y="137808"/>
                    <a:pt x="471430" y="115410"/>
                  </a:cubicBezTo>
                  <a:cubicBezTo>
                    <a:pt x="468471" y="97655"/>
                    <a:pt x="471483" y="77773"/>
                    <a:pt x="462553" y="62144"/>
                  </a:cubicBezTo>
                  <a:cubicBezTo>
                    <a:pt x="457910" y="54019"/>
                    <a:pt x="444918" y="55837"/>
                    <a:pt x="435920" y="53266"/>
                  </a:cubicBezTo>
                  <a:cubicBezTo>
                    <a:pt x="341997" y="26430"/>
                    <a:pt x="473733" y="68830"/>
                    <a:pt x="347143" y="26633"/>
                  </a:cubicBezTo>
                  <a:lnTo>
                    <a:pt x="293877" y="8878"/>
                  </a:lnTo>
                  <a:lnTo>
                    <a:pt x="267244" y="0"/>
                  </a:lnTo>
                  <a:cubicBezTo>
                    <a:pt x="256273" y="32910"/>
                    <a:pt x="280560" y="14796"/>
                    <a:pt x="276121" y="26633"/>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ysClr val="windowText" lastClr="000000"/>
                </a:solidFill>
              </a:endParaRPr>
            </a:p>
          </p:txBody>
        </p:sp>
        <p:sp>
          <p:nvSpPr>
            <p:cNvPr id="26" name="64 Forma libre"/>
            <p:cNvSpPr/>
            <p:nvPr/>
          </p:nvSpPr>
          <p:spPr>
            <a:xfrm>
              <a:off x="8308056" y="730250"/>
              <a:ext cx="2645713" cy="2779694"/>
            </a:xfrm>
            <a:custGeom>
              <a:avLst/>
              <a:gdLst>
                <a:gd name="connsiteX0" fmla="*/ 2610035 w 2647262"/>
                <a:gd name="connsiteY0" fmla="*/ 880439 h 2780261"/>
                <a:gd name="connsiteX1" fmla="*/ 2574525 w 2647262"/>
                <a:gd name="connsiteY1" fmla="*/ 924828 h 2780261"/>
                <a:gd name="connsiteX2" fmla="*/ 2556769 w 2647262"/>
                <a:gd name="connsiteY2" fmla="*/ 942583 h 2780261"/>
                <a:gd name="connsiteX3" fmla="*/ 2547892 w 2647262"/>
                <a:gd name="connsiteY3" fmla="*/ 978094 h 2780261"/>
                <a:gd name="connsiteX4" fmla="*/ 2539014 w 2647262"/>
                <a:gd name="connsiteY4" fmla="*/ 1004727 h 2780261"/>
                <a:gd name="connsiteX5" fmla="*/ 2503503 w 2647262"/>
                <a:gd name="connsiteY5" fmla="*/ 1049115 h 2780261"/>
                <a:gd name="connsiteX6" fmla="*/ 2459115 w 2647262"/>
                <a:gd name="connsiteY6" fmla="*/ 1111259 h 2780261"/>
                <a:gd name="connsiteX7" fmla="*/ 2441360 w 2647262"/>
                <a:gd name="connsiteY7" fmla="*/ 1137892 h 2780261"/>
                <a:gd name="connsiteX8" fmla="*/ 2396971 w 2647262"/>
                <a:gd name="connsiteY8" fmla="*/ 1173402 h 2780261"/>
                <a:gd name="connsiteX9" fmla="*/ 2396971 w 2647262"/>
                <a:gd name="connsiteY9" fmla="*/ 1244424 h 2780261"/>
                <a:gd name="connsiteX10" fmla="*/ 2423604 w 2647262"/>
                <a:gd name="connsiteY10" fmla="*/ 1253301 h 2780261"/>
                <a:gd name="connsiteX11" fmla="*/ 2547892 w 2647262"/>
                <a:gd name="connsiteY11" fmla="*/ 1253301 h 2780261"/>
                <a:gd name="connsiteX12" fmla="*/ 2556769 w 2647262"/>
                <a:gd name="connsiteY12" fmla="*/ 1279934 h 2780261"/>
                <a:gd name="connsiteX13" fmla="*/ 2574525 w 2647262"/>
                <a:gd name="connsiteY13" fmla="*/ 1297690 h 2780261"/>
                <a:gd name="connsiteX14" fmla="*/ 2583402 w 2647262"/>
                <a:gd name="connsiteY14" fmla="*/ 1324323 h 2780261"/>
                <a:gd name="connsiteX15" fmla="*/ 2627791 w 2647262"/>
                <a:gd name="connsiteY15" fmla="*/ 1359833 h 2780261"/>
                <a:gd name="connsiteX16" fmla="*/ 2627791 w 2647262"/>
                <a:gd name="connsiteY16" fmla="*/ 1430855 h 2780261"/>
                <a:gd name="connsiteX17" fmla="*/ 2539014 w 2647262"/>
                <a:gd name="connsiteY17" fmla="*/ 1421977 h 2780261"/>
                <a:gd name="connsiteX18" fmla="*/ 2485748 w 2647262"/>
                <a:gd name="connsiteY18" fmla="*/ 1395344 h 2780261"/>
                <a:gd name="connsiteX19" fmla="*/ 2459115 w 2647262"/>
                <a:gd name="connsiteY19" fmla="*/ 1386466 h 2780261"/>
                <a:gd name="connsiteX20" fmla="*/ 2317072 w 2647262"/>
                <a:gd name="connsiteY20" fmla="*/ 1395344 h 2780261"/>
                <a:gd name="connsiteX21" fmla="*/ 2308195 w 2647262"/>
                <a:gd name="connsiteY21" fmla="*/ 1439732 h 2780261"/>
                <a:gd name="connsiteX22" fmla="*/ 2281562 w 2647262"/>
                <a:gd name="connsiteY22" fmla="*/ 1448610 h 2780261"/>
                <a:gd name="connsiteX23" fmla="*/ 2175030 w 2647262"/>
                <a:gd name="connsiteY23" fmla="*/ 1457488 h 2780261"/>
                <a:gd name="connsiteX24" fmla="*/ 2086253 w 2647262"/>
                <a:gd name="connsiteY24" fmla="*/ 1484121 h 2780261"/>
                <a:gd name="connsiteX25" fmla="*/ 1953088 w 2647262"/>
                <a:gd name="connsiteY25" fmla="*/ 1492998 h 2780261"/>
                <a:gd name="connsiteX26" fmla="*/ 1908699 w 2647262"/>
                <a:gd name="connsiteY26" fmla="*/ 1519631 h 2780261"/>
                <a:gd name="connsiteX27" fmla="*/ 1864311 w 2647262"/>
                <a:gd name="connsiteY27" fmla="*/ 1546264 h 2780261"/>
                <a:gd name="connsiteX28" fmla="*/ 1846556 w 2647262"/>
                <a:gd name="connsiteY28" fmla="*/ 1564020 h 2780261"/>
                <a:gd name="connsiteX29" fmla="*/ 1793290 w 2647262"/>
                <a:gd name="connsiteY29" fmla="*/ 1581775 h 2780261"/>
                <a:gd name="connsiteX30" fmla="*/ 1748901 w 2647262"/>
                <a:gd name="connsiteY30" fmla="*/ 1608408 h 2780261"/>
                <a:gd name="connsiteX31" fmla="*/ 1722268 w 2647262"/>
                <a:gd name="connsiteY31" fmla="*/ 1626163 h 2780261"/>
                <a:gd name="connsiteX32" fmla="*/ 1695635 w 2647262"/>
                <a:gd name="connsiteY32" fmla="*/ 1635041 h 2780261"/>
                <a:gd name="connsiteX33" fmla="*/ 1651247 w 2647262"/>
                <a:gd name="connsiteY33" fmla="*/ 1670552 h 2780261"/>
                <a:gd name="connsiteX34" fmla="*/ 1633492 w 2647262"/>
                <a:gd name="connsiteY34" fmla="*/ 1697185 h 2780261"/>
                <a:gd name="connsiteX35" fmla="*/ 1615736 w 2647262"/>
                <a:gd name="connsiteY35" fmla="*/ 1856983 h 2780261"/>
                <a:gd name="connsiteX36" fmla="*/ 1597981 w 2647262"/>
                <a:gd name="connsiteY36" fmla="*/ 1883616 h 2780261"/>
                <a:gd name="connsiteX37" fmla="*/ 1571348 w 2647262"/>
                <a:gd name="connsiteY37" fmla="*/ 1892494 h 2780261"/>
                <a:gd name="connsiteX38" fmla="*/ 1553593 w 2647262"/>
                <a:gd name="connsiteY38" fmla="*/ 1919127 h 2780261"/>
                <a:gd name="connsiteX39" fmla="*/ 1553593 w 2647262"/>
                <a:gd name="connsiteY39" fmla="*/ 2052292 h 2780261"/>
                <a:gd name="connsiteX40" fmla="*/ 1562470 w 2647262"/>
                <a:gd name="connsiteY40" fmla="*/ 2078925 h 2780261"/>
                <a:gd name="connsiteX41" fmla="*/ 1580226 w 2647262"/>
                <a:gd name="connsiteY41" fmla="*/ 2096680 h 2780261"/>
                <a:gd name="connsiteX42" fmla="*/ 1589103 w 2647262"/>
                <a:gd name="connsiteY42" fmla="*/ 2123313 h 2780261"/>
                <a:gd name="connsiteX43" fmla="*/ 1509204 w 2647262"/>
                <a:gd name="connsiteY43" fmla="*/ 2149946 h 2780261"/>
                <a:gd name="connsiteX44" fmla="*/ 1482571 w 2647262"/>
                <a:gd name="connsiteY44" fmla="*/ 2167701 h 2780261"/>
                <a:gd name="connsiteX45" fmla="*/ 1464816 w 2647262"/>
                <a:gd name="connsiteY45" fmla="*/ 2185457 h 2780261"/>
                <a:gd name="connsiteX46" fmla="*/ 1438183 w 2647262"/>
                <a:gd name="connsiteY46" fmla="*/ 2194334 h 2780261"/>
                <a:gd name="connsiteX47" fmla="*/ 1358284 w 2647262"/>
                <a:gd name="connsiteY47" fmla="*/ 2229845 h 2780261"/>
                <a:gd name="connsiteX48" fmla="*/ 1331651 w 2647262"/>
                <a:gd name="connsiteY48" fmla="*/ 2238723 h 2780261"/>
                <a:gd name="connsiteX49" fmla="*/ 1331651 w 2647262"/>
                <a:gd name="connsiteY49" fmla="*/ 2354132 h 2780261"/>
                <a:gd name="connsiteX50" fmla="*/ 1322773 w 2647262"/>
                <a:gd name="connsiteY50" fmla="*/ 2380765 h 2780261"/>
                <a:gd name="connsiteX51" fmla="*/ 1269507 w 2647262"/>
                <a:gd name="connsiteY51" fmla="*/ 2398521 h 2780261"/>
                <a:gd name="connsiteX52" fmla="*/ 1251752 w 2647262"/>
                <a:gd name="connsiteY52" fmla="*/ 2425154 h 2780261"/>
                <a:gd name="connsiteX53" fmla="*/ 1100831 w 2647262"/>
                <a:gd name="connsiteY53" fmla="*/ 2487297 h 2780261"/>
                <a:gd name="connsiteX54" fmla="*/ 1083076 w 2647262"/>
                <a:gd name="connsiteY54" fmla="*/ 2505053 h 2780261"/>
                <a:gd name="connsiteX55" fmla="*/ 1065321 w 2647262"/>
                <a:gd name="connsiteY55" fmla="*/ 2531686 h 2780261"/>
                <a:gd name="connsiteX56" fmla="*/ 1012055 w 2647262"/>
                <a:gd name="connsiteY56" fmla="*/ 2549441 h 2780261"/>
                <a:gd name="connsiteX57" fmla="*/ 958789 w 2647262"/>
                <a:gd name="connsiteY57" fmla="*/ 2576074 h 2780261"/>
                <a:gd name="connsiteX58" fmla="*/ 941033 w 2647262"/>
                <a:gd name="connsiteY58" fmla="*/ 2593829 h 2780261"/>
                <a:gd name="connsiteX59" fmla="*/ 816746 w 2647262"/>
                <a:gd name="connsiteY59" fmla="*/ 2629340 h 2780261"/>
                <a:gd name="connsiteX60" fmla="*/ 763480 w 2647262"/>
                <a:gd name="connsiteY60" fmla="*/ 2647095 h 2780261"/>
                <a:gd name="connsiteX61" fmla="*/ 736847 w 2647262"/>
                <a:gd name="connsiteY61" fmla="*/ 2655973 h 2780261"/>
                <a:gd name="connsiteX62" fmla="*/ 683581 w 2647262"/>
                <a:gd name="connsiteY62" fmla="*/ 2700361 h 2780261"/>
                <a:gd name="connsiteX63" fmla="*/ 665826 w 2647262"/>
                <a:gd name="connsiteY63" fmla="*/ 2718117 h 2780261"/>
                <a:gd name="connsiteX64" fmla="*/ 639193 w 2647262"/>
                <a:gd name="connsiteY64" fmla="*/ 2726994 h 2780261"/>
                <a:gd name="connsiteX65" fmla="*/ 594804 w 2647262"/>
                <a:gd name="connsiteY65" fmla="*/ 2762505 h 2780261"/>
                <a:gd name="connsiteX66" fmla="*/ 577049 w 2647262"/>
                <a:gd name="connsiteY66" fmla="*/ 2780261 h 2780261"/>
                <a:gd name="connsiteX67" fmla="*/ 577049 w 2647262"/>
                <a:gd name="connsiteY67" fmla="*/ 2726994 h 2780261"/>
                <a:gd name="connsiteX68" fmla="*/ 568171 w 2647262"/>
                <a:gd name="connsiteY68" fmla="*/ 2682606 h 2780261"/>
                <a:gd name="connsiteX69" fmla="*/ 559294 w 2647262"/>
                <a:gd name="connsiteY69" fmla="*/ 2620462 h 2780261"/>
                <a:gd name="connsiteX70" fmla="*/ 550416 w 2647262"/>
                <a:gd name="connsiteY70" fmla="*/ 2513930 h 2780261"/>
                <a:gd name="connsiteX71" fmla="*/ 541538 w 2647262"/>
                <a:gd name="connsiteY71" fmla="*/ 2487297 h 2780261"/>
                <a:gd name="connsiteX72" fmla="*/ 523783 w 2647262"/>
                <a:gd name="connsiteY72" fmla="*/ 2407398 h 2780261"/>
                <a:gd name="connsiteX73" fmla="*/ 506028 w 2647262"/>
                <a:gd name="connsiteY73" fmla="*/ 2380765 h 2780261"/>
                <a:gd name="connsiteX74" fmla="*/ 514905 w 2647262"/>
                <a:gd name="connsiteY74" fmla="*/ 2336377 h 2780261"/>
                <a:gd name="connsiteX75" fmla="*/ 550416 w 2647262"/>
                <a:gd name="connsiteY75" fmla="*/ 2300866 h 2780261"/>
                <a:gd name="connsiteX76" fmla="*/ 559294 w 2647262"/>
                <a:gd name="connsiteY76" fmla="*/ 2247600 h 2780261"/>
                <a:gd name="connsiteX77" fmla="*/ 621437 w 2647262"/>
                <a:gd name="connsiteY77" fmla="*/ 2247600 h 2780261"/>
                <a:gd name="connsiteX78" fmla="*/ 639193 w 2647262"/>
                <a:gd name="connsiteY78" fmla="*/ 2265356 h 2780261"/>
                <a:gd name="connsiteX79" fmla="*/ 710214 w 2647262"/>
                <a:gd name="connsiteY79" fmla="*/ 2238723 h 2780261"/>
                <a:gd name="connsiteX80" fmla="*/ 719092 w 2647262"/>
                <a:gd name="connsiteY80" fmla="*/ 2212090 h 2780261"/>
                <a:gd name="connsiteX81" fmla="*/ 736847 w 2647262"/>
                <a:gd name="connsiteY81" fmla="*/ 2194334 h 2780261"/>
                <a:gd name="connsiteX82" fmla="*/ 727969 w 2647262"/>
                <a:gd name="connsiteY82" fmla="*/ 2149946 h 2780261"/>
                <a:gd name="connsiteX83" fmla="*/ 710214 w 2647262"/>
                <a:gd name="connsiteY83" fmla="*/ 2043414 h 2780261"/>
                <a:gd name="connsiteX84" fmla="*/ 692459 w 2647262"/>
                <a:gd name="connsiteY84" fmla="*/ 1990148 h 2780261"/>
                <a:gd name="connsiteX85" fmla="*/ 665826 w 2647262"/>
                <a:gd name="connsiteY85" fmla="*/ 1981270 h 2780261"/>
                <a:gd name="connsiteX86" fmla="*/ 594804 w 2647262"/>
                <a:gd name="connsiteY86" fmla="*/ 1945760 h 2780261"/>
                <a:gd name="connsiteX87" fmla="*/ 568171 w 2647262"/>
                <a:gd name="connsiteY87" fmla="*/ 1936882 h 2780261"/>
                <a:gd name="connsiteX88" fmla="*/ 541538 w 2647262"/>
                <a:gd name="connsiteY88" fmla="*/ 1928004 h 2780261"/>
                <a:gd name="connsiteX89" fmla="*/ 479395 w 2647262"/>
                <a:gd name="connsiteY89" fmla="*/ 1919127 h 2780261"/>
                <a:gd name="connsiteX90" fmla="*/ 346230 w 2647262"/>
                <a:gd name="connsiteY90" fmla="*/ 1874738 h 2780261"/>
                <a:gd name="connsiteX91" fmla="*/ 319597 w 2647262"/>
                <a:gd name="connsiteY91" fmla="*/ 1865861 h 2780261"/>
                <a:gd name="connsiteX92" fmla="*/ 292964 w 2647262"/>
                <a:gd name="connsiteY92" fmla="*/ 1856983 h 2780261"/>
                <a:gd name="connsiteX93" fmla="*/ 230820 w 2647262"/>
                <a:gd name="connsiteY93" fmla="*/ 1812594 h 2780261"/>
                <a:gd name="connsiteX94" fmla="*/ 195309 w 2647262"/>
                <a:gd name="connsiteY94" fmla="*/ 1768206 h 2780261"/>
                <a:gd name="connsiteX95" fmla="*/ 159798 w 2647262"/>
                <a:gd name="connsiteY95" fmla="*/ 1759328 h 2780261"/>
                <a:gd name="connsiteX96" fmla="*/ 44389 w 2647262"/>
                <a:gd name="connsiteY96" fmla="*/ 1741573 h 2780261"/>
                <a:gd name="connsiteX97" fmla="*/ 44389 w 2647262"/>
                <a:gd name="connsiteY97" fmla="*/ 1688307 h 2780261"/>
                <a:gd name="connsiteX98" fmla="*/ 26633 w 2647262"/>
                <a:gd name="connsiteY98" fmla="*/ 1581775 h 2780261"/>
                <a:gd name="connsiteX99" fmla="*/ 8878 w 2647262"/>
                <a:gd name="connsiteY99" fmla="*/ 1555142 h 2780261"/>
                <a:gd name="connsiteX100" fmla="*/ 17756 w 2647262"/>
                <a:gd name="connsiteY100" fmla="*/ 1519631 h 2780261"/>
                <a:gd name="connsiteX101" fmla="*/ 26633 w 2647262"/>
                <a:gd name="connsiteY101" fmla="*/ 1492998 h 2780261"/>
                <a:gd name="connsiteX102" fmla="*/ 35511 w 2647262"/>
                <a:gd name="connsiteY102" fmla="*/ 1413099 h 2780261"/>
                <a:gd name="connsiteX103" fmla="*/ 88777 w 2647262"/>
                <a:gd name="connsiteY103" fmla="*/ 1386466 h 2780261"/>
                <a:gd name="connsiteX104" fmla="*/ 97655 w 2647262"/>
                <a:gd name="connsiteY104" fmla="*/ 1350956 h 2780261"/>
                <a:gd name="connsiteX105" fmla="*/ 106532 w 2647262"/>
                <a:gd name="connsiteY105" fmla="*/ 1306567 h 2780261"/>
                <a:gd name="connsiteX106" fmla="*/ 115410 w 2647262"/>
                <a:gd name="connsiteY106" fmla="*/ 1279934 h 2780261"/>
                <a:gd name="connsiteX107" fmla="*/ 124288 w 2647262"/>
                <a:gd name="connsiteY107" fmla="*/ 1244424 h 2780261"/>
                <a:gd name="connsiteX108" fmla="*/ 115410 w 2647262"/>
                <a:gd name="connsiteY108" fmla="*/ 1208913 h 2780261"/>
                <a:gd name="connsiteX109" fmla="*/ 106532 w 2647262"/>
                <a:gd name="connsiteY109" fmla="*/ 1182280 h 2780261"/>
                <a:gd name="connsiteX110" fmla="*/ 115410 w 2647262"/>
                <a:gd name="connsiteY110" fmla="*/ 1137892 h 2780261"/>
                <a:gd name="connsiteX111" fmla="*/ 79899 w 2647262"/>
                <a:gd name="connsiteY111" fmla="*/ 1084626 h 2780261"/>
                <a:gd name="connsiteX112" fmla="*/ 71022 w 2647262"/>
                <a:gd name="connsiteY112" fmla="*/ 1057993 h 2780261"/>
                <a:gd name="connsiteX113" fmla="*/ 53266 w 2647262"/>
                <a:gd name="connsiteY113" fmla="*/ 986971 h 2780261"/>
                <a:gd name="connsiteX114" fmla="*/ 44389 w 2647262"/>
                <a:gd name="connsiteY114" fmla="*/ 960338 h 2780261"/>
                <a:gd name="connsiteX115" fmla="*/ 26633 w 2647262"/>
                <a:gd name="connsiteY115" fmla="*/ 942583 h 2780261"/>
                <a:gd name="connsiteX116" fmla="*/ 0 w 2647262"/>
                <a:gd name="connsiteY116" fmla="*/ 889317 h 2780261"/>
                <a:gd name="connsiteX117" fmla="*/ 88777 w 2647262"/>
                <a:gd name="connsiteY117" fmla="*/ 880439 h 2780261"/>
                <a:gd name="connsiteX118" fmla="*/ 115410 w 2647262"/>
                <a:gd name="connsiteY118" fmla="*/ 871561 h 2780261"/>
                <a:gd name="connsiteX119" fmla="*/ 150921 w 2647262"/>
                <a:gd name="connsiteY119" fmla="*/ 862684 h 2780261"/>
                <a:gd name="connsiteX120" fmla="*/ 230820 w 2647262"/>
                <a:gd name="connsiteY120" fmla="*/ 844928 h 2780261"/>
                <a:gd name="connsiteX121" fmla="*/ 284086 w 2647262"/>
                <a:gd name="connsiteY121" fmla="*/ 827173 h 2780261"/>
                <a:gd name="connsiteX122" fmla="*/ 310719 w 2647262"/>
                <a:gd name="connsiteY122" fmla="*/ 818295 h 2780261"/>
                <a:gd name="connsiteX123" fmla="*/ 363985 w 2647262"/>
                <a:gd name="connsiteY123" fmla="*/ 791662 h 2780261"/>
                <a:gd name="connsiteX124" fmla="*/ 408373 w 2647262"/>
                <a:gd name="connsiteY124" fmla="*/ 756152 h 2780261"/>
                <a:gd name="connsiteX125" fmla="*/ 443884 w 2647262"/>
                <a:gd name="connsiteY125" fmla="*/ 711763 h 2780261"/>
                <a:gd name="connsiteX126" fmla="*/ 470517 w 2647262"/>
                <a:gd name="connsiteY126" fmla="*/ 685130 h 2780261"/>
                <a:gd name="connsiteX127" fmla="*/ 523783 w 2647262"/>
                <a:gd name="connsiteY127" fmla="*/ 658497 h 2780261"/>
                <a:gd name="connsiteX128" fmla="*/ 550416 w 2647262"/>
                <a:gd name="connsiteY128" fmla="*/ 640742 h 2780261"/>
                <a:gd name="connsiteX129" fmla="*/ 568171 w 2647262"/>
                <a:gd name="connsiteY129" fmla="*/ 614109 h 2780261"/>
                <a:gd name="connsiteX130" fmla="*/ 612560 w 2647262"/>
                <a:gd name="connsiteY130" fmla="*/ 578598 h 2780261"/>
                <a:gd name="connsiteX131" fmla="*/ 630315 w 2647262"/>
                <a:gd name="connsiteY131" fmla="*/ 551965 h 2780261"/>
                <a:gd name="connsiteX132" fmla="*/ 639193 w 2647262"/>
                <a:gd name="connsiteY132" fmla="*/ 516455 h 2780261"/>
                <a:gd name="connsiteX133" fmla="*/ 665826 w 2647262"/>
                <a:gd name="connsiteY133" fmla="*/ 498699 h 2780261"/>
                <a:gd name="connsiteX134" fmla="*/ 683581 w 2647262"/>
                <a:gd name="connsiteY134" fmla="*/ 472066 h 2780261"/>
                <a:gd name="connsiteX135" fmla="*/ 719092 w 2647262"/>
                <a:gd name="connsiteY135" fmla="*/ 347779 h 2780261"/>
                <a:gd name="connsiteX136" fmla="*/ 745725 w 2647262"/>
                <a:gd name="connsiteY136" fmla="*/ 303391 h 2780261"/>
                <a:gd name="connsiteX137" fmla="*/ 772358 w 2647262"/>
                <a:gd name="connsiteY137" fmla="*/ 294513 h 2780261"/>
                <a:gd name="connsiteX138" fmla="*/ 790113 w 2647262"/>
                <a:gd name="connsiteY138" fmla="*/ 267880 h 2780261"/>
                <a:gd name="connsiteX139" fmla="*/ 763480 w 2647262"/>
                <a:gd name="connsiteY139" fmla="*/ 125837 h 2780261"/>
                <a:gd name="connsiteX140" fmla="*/ 754602 w 2647262"/>
                <a:gd name="connsiteY140" fmla="*/ 99204 h 2780261"/>
                <a:gd name="connsiteX141" fmla="*/ 727969 w 2647262"/>
                <a:gd name="connsiteY141" fmla="*/ 90327 h 2780261"/>
                <a:gd name="connsiteX142" fmla="*/ 710214 w 2647262"/>
                <a:gd name="connsiteY142" fmla="*/ 72571 h 2780261"/>
                <a:gd name="connsiteX143" fmla="*/ 683581 w 2647262"/>
                <a:gd name="connsiteY143" fmla="*/ 54816 h 2780261"/>
                <a:gd name="connsiteX144" fmla="*/ 665826 w 2647262"/>
                <a:gd name="connsiteY144" fmla="*/ 28183 h 2780261"/>
                <a:gd name="connsiteX145" fmla="*/ 674703 w 2647262"/>
                <a:gd name="connsiteY145" fmla="*/ 1550 h 2780261"/>
                <a:gd name="connsiteX146" fmla="*/ 914400 w 2647262"/>
                <a:gd name="connsiteY146" fmla="*/ 10428 h 2780261"/>
                <a:gd name="connsiteX147" fmla="*/ 958789 w 2647262"/>
                <a:gd name="connsiteY147" fmla="*/ 45938 h 2780261"/>
                <a:gd name="connsiteX148" fmla="*/ 1020932 w 2647262"/>
                <a:gd name="connsiteY148" fmla="*/ 54816 h 2780261"/>
                <a:gd name="connsiteX149" fmla="*/ 1047565 w 2647262"/>
                <a:gd name="connsiteY149" fmla="*/ 63694 h 2780261"/>
                <a:gd name="connsiteX150" fmla="*/ 1074198 w 2647262"/>
                <a:gd name="connsiteY150" fmla="*/ 108082 h 2780261"/>
                <a:gd name="connsiteX151" fmla="*/ 1091954 w 2647262"/>
                <a:gd name="connsiteY151" fmla="*/ 125837 h 2780261"/>
                <a:gd name="connsiteX152" fmla="*/ 1118587 w 2647262"/>
                <a:gd name="connsiteY152" fmla="*/ 170226 h 2780261"/>
                <a:gd name="connsiteX153" fmla="*/ 1171853 w 2647262"/>
                <a:gd name="connsiteY153" fmla="*/ 205736 h 2780261"/>
                <a:gd name="connsiteX154" fmla="*/ 1198486 w 2647262"/>
                <a:gd name="connsiteY154" fmla="*/ 250125 h 2780261"/>
                <a:gd name="connsiteX155" fmla="*/ 1233997 w 2647262"/>
                <a:gd name="connsiteY155" fmla="*/ 294513 h 2780261"/>
                <a:gd name="connsiteX156" fmla="*/ 1287263 w 2647262"/>
                <a:gd name="connsiteY156" fmla="*/ 312268 h 2780261"/>
                <a:gd name="connsiteX157" fmla="*/ 1313896 w 2647262"/>
                <a:gd name="connsiteY157" fmla="*/ 321146 h 2780261"/>
                <a:gd name="connsiteX158" fmla="*/ 1340529 w 2647262"/>
                <a:gd name="connsiteY158" fmla="*/ 374412 h 2780261"/>
                <a:gd name="connsiteX159" fmla="*/ 1367162 w 2647262"/>
                <a:gd name="connsiteY159" fmla="*/ 392167 h 2780261"/>
                <a:gd name="connsiteX160" fmla="*/ 1384917 w 2647262"/>
                <a:gd name="connsiteY160" fmla="*/ 409923 h 2780261"/>
                <a:gd name="connsiteX161" fmla="*/ 1420428 w 2647262"/>
                <a:gd name="connsiteY161" fmla="*/ 418800 h 2780261"/>
                <a:gd name="connsiteX162" fmla="*/ 1447061 w 2647262"/>
                <a:gd name="connsiteY162" fmla="*/ 463189 h 2780261"/>
                <a:gd name="connsiteX163" fmla="*/ 1464816 w 2647262"/>
                <a:gd name="connsiteY163" fmla="*/ 551965 h 2780261"/>
                <a:gd name="connsiteX164" fmla="*/ 1526960 w 2647262"/>
                <a:gd name="connsiteY164" fmla="*/ 560843 h 2780261"/>
                <a:gd name="connsiteX165" fmla="*/ 1571348 w 2647262"/>
                <a:gd name="connsiteY165" fmla="*/ 596354 h 2780261"/>
                <a:gd name="connsiteX166" fmla="*/ 1589103 w 2647262"/>
                <a:gd name="connsiteY166" fmla="*/ 649620 h 2780261"/>
                <a:gd name="connsiteX167" fmla="*/ 1597981 w 2647262"/>
                <a:gd name="connsiteY167" fmla="*/ 738396 h 2780261"/>
                <a:gd name="connsiteX168" fmla="*/ 1731146 w 2647262"/>
                <a:gd name="connsiteY168" fmla="*/ 747274 h 2780261"/>
                <a:gd name="connsiteX169" fmla="*/ 1757779 w 2647262"/>
                <a:gd name="connsiteY169" fmla="*/ 756152 h 2780261"/>
                <a:gd name="connsiteX170" fmla="*/ 1819923 w 2647262"/>
                <a:gd name="connsiteY170" fmla="*/ 773907 h 2780261"/>
                <a:gd name="connsiteX171" fmla="*/ 1908699 w 2647262"/>
                <a:gd name="connsiteY171" fmla="*/ 765029 h 2780261"/>
                <a:gd name="connsiteX172" fmla="*/ 1935332 w 2647262"/>
                <a:gd name="connsiteY172" fmla="*/ 756152 h 2780261"/>
                <a:gd name="connsiteX173" fmla="*/ 1944210 w 2647262"/>
                <a:gd name="connsiteY173" fmla="*/ 729519 h 2780261"/>
                <a:gd name="connsiteX174" fmla="*/ 1988598 w 2647262"/>
                <a:gd name="connsiteY174" fmla="*/ 702886 h 2780261"/>
                <a:gd name="connsiteX175" fmla="*/ 2006354 w 2647262"/>
                <a:gd name="connsiteY175" fmla="*/ 685130 h 2780261"/>
                <a:gd name="connsiteX176" fmla="*/ 2077375 w 2647262"/>
                <a:gd name="connsiteY176" fmla="*/ 685130 h 2780261"/>
                <a:gd name="connsiteX177" fmla="*/ 2095131 w 2647262"/>
                <a:gd name="connsiteY177" fmla="*/ 702886 h 2780261"/>
                <a:gd name="connsiteX178" fmla="*/ 2121764 w 2647262"/>
                <a:gd name="connsiteY178" fmla="*/ 747274 h 2780261"/>
                <a:gd name="connsiteX179" fmla="*/ 2148397 w 2647262"/>
                <a:gd name="connsiteY179" fmla="*/ 756152 h 2780261"/>
                <a:gd name="connsiteX180" fmla="*/ 2272684 w 2647262"/>
                <a:gd name="connsiteY180" fmla="*/ 738396 h 2780261"/>
                <a:gd name="connsiteX181" fmla="*/ 2299317 w 2647262"/>
                <a:gd name="connsiteY181" fmla="*/ 720641 h 2780261"/>
                <a:gd name="connsiteX182" fmla="*/ 2343705 w 2647262"/>
                <a:gd name="connsiteY182" fmla="*/ 756152 h 2780261"/>
                <a:gd name="connsiteX183" fmla="*/ 2405849 w 2647262"/>
                <a:gd name="connsiteY183" fmla="*/ 773907 h 2780261"/>
                <a:gd name="connsiteX184" fmla="*/ 2432482 w 2647262"/>
                <a:gd name="connsiteY184" fmla="*/ 791662 h 2780261"/>
                <a:gd name="connsiteX185" fmla="*/ 2450237 w 2647262"/>
                <a:gd name="connsiteY185" fmla="*/ 809418 h 2780261"/>
                <a:gd name="connsiteX186" fmla="*/ 2503503 w 2647262"/>
                <a:gd name="connsiteY186" fmla="*/ 827173 h 2780261"/>
                <a:gd name="connsiteX187" fmla="*/ 2556769 w 2647262"/>
                <a:gd name="connsiteY187" fmla="*/ 853806 h 2780261"/>
                <a:gd name="connsiteX188" fmla="*/ 2610035 w 2647262"/>
                <a:gd name="connsiteY188" fmla="*/ 880439 h 278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Lst>
              <a:rect l="l" t="t" r="r" b="b"/>
              <a:pathLst>
                <a:path w="2647262" h="2780261">
                  <a:moveTo>
                    <a:pt x="2610035" y="880439"/>
                  </a:moveTo>
                  <a:cubicBezTo>
                    <a:pt x="2612994" y="892276"/>
                    <a:pt x="2586856" y="910441"/>
                    <a:pt x="2574525" y="924828"/>
                  </a:cubicBezTo>
                  <a:cubicBezTo>
                    <a:pt x="2569078" y="931183"/>
                    <a:pt x="2560512" y="935097"/>
                    <a:pt x="2556769" y="942583"/>
                  </a:cubicBezTo>
                  <a:cubicBezTo>
                    <a:pt x="2551312" y="953496"/>
                    <a:pt x="2551244" y="966362"/>
                    <a:pt x="2547892" y="978094"/>
                  </a:cubicBezTo>
                  <a:cubicBezTo>
                    <a:pt x="2545321" y="987092"/>
                    <a:pt x="2543199" y="996357"/>
                    <a:pt x="2539014" y="1004727"/>
                  </a:cubicBezTo>
                  <a:cubicBezTo>
                    <a:pt x="2527814" y="1027127"/>
                    <a:pt x="2520019" y="1032599"/>
                    <a:pt x="2503503" y="1049115"/>
                  </a:cubicBezTo>
                  <a:cubicBezTo>
                    <a:pt x="2481483" y="1115179"/>
                    <a:pt x="2515285" y="1027003"/>
                    <a:pt x="2459115" y="1111259"/>
                  </a:cubicBezTo>
                  <a:cubicBezTo>
                    <a:pt x="2453197" y="1120137"/>
                    <a:pt x="2448025" y="1129561"/>
                    <a:pt x="2441360" y="1137892"/>
                  </a:cubicBezTo>
                  <a:cubicBezTo>
                    <a:pt x="2426904" y="1155962"/>
                    <a:pt x="2416744" y="1160220"/>
                    <a:pt x="2396971" y="1173402"/>
                  </a:cubicBezTo>
                  <a:cubicBezTo>
                    <a:pt x="2388490" y="1198847"/>
                    <a:pt x="2377927" y="1215857"/>
                    <a:pt x="2396971" y="1244424"/>
                  </a:cubicBezTo>
                  <a:cubicBezTo>
                    <a:pt x="2402162" y="1252210"/>
                    <a:pt x="2414726" y="1250342"/>
                    <a:pt x="2423604" y="1253301"/>
                  </a:cubicBezTo>
                  <a:cubicBezTo>
                    <a:pt x="2468540" y="1244315"/>
                    <a:pt x="2498689" y="1233620"/>
                    <a:pt x="2547892" y="1253301"/>
                  </a:cubicBezTo>
                  <a:cubicBezTo>
                    <a:pt x="2556581" y="1256776"/>
                    <a:pt x="2551954" y="1271910"/>
                    <a:pt x="2556769" y="1279934"/>
                  </a:cubicBezTo>
                  <a:cubicBezTo>
                    <a:pt x="2561075" y="1287111"/>
                    <a:pt x="2568606" y="1291771"/>
                    <a:pt x="2574525" y="1297690"/>
                  </a:cubicBezTo>
                  <a:cubicBezTo>
                    <a:pt x="2577484" y="1306568"/>
                    <a:pt x="2578587" y="1316299"/>
                    <a:pt x="2583402" y="1324323"/>
                  </a:cubicBezTo>
                  <a:cubicBezTo>
                    <a:pt x="2591834" y="1338377"/>
                    <a:pt x="2615696" y="1351770"/>
                    <a:pt x="2627791" y="1359833"/>
                  </a:cubicBezTo>
                  <a:cubicBezTo>
                    <a:pt x="2648193" y="1421040"/>
                    <a:pt x="2658780" y="1399865"/>
                    <a:pt x="2627791" y="1430855"/>
                  </a:cubicBezTo>
                  <a:cubicBezTo>
                    <a:pt x="2598199" y="1427896"/>
                    <a:pt x="2568408" y="1426499"/>
                    <a:pt x="2539014" y="1421977"/>
                  </a:cubicBezTo>
                  <a:cubicBezTo>
                    <a:pt x="2506784" y="1417018"/>
                    <a:pt x="2515008" y="1409974"/>
                    <a:pt x="2485748" y="1395344"/>
                  </a:cubicBezTo>
                  <a:cubicBezTo>
                    <a:pt x="2477378" y="1391159"/>
                    <a:pt x="2467993" y="1389425"/>
                    <a:pt x="2459115" y="1386466"/>
                  </a:cubicBezTo>
                  <a:lnTo>
                    <a:pt x="2317072" y="1395344"/>
                  </a:lnTo>
                  <a:cubicBezTo>
                    <a:pt x="2302843" y="1400366"/>
                    <a:pt x="2316565" y="1427177"/>
                    <a:pt x="2308195" y="1439732"/>
                  </a:cubicBezTo>
                  <a:cubicBezTo>
                    <a:pt x="2303004" y="1447518"/>
                    <a:pt x="2290838" y="1447373"/>
                    <a:pt x="2281562" y="1448610"/>
                  </a:cubicBezTo>
                  <a:cubicBezTo>
                    <a:pt x="2246241" y="1453320"/>
                    <a:pt x="2210541" y="1454529"/>
                    <a:pt x="2175030" y="1457488"/>
                  </a:cubicBezTo>
                  <a:cubicBezTo>
                    <a:pt x="2162436" y="1461686"/>
                    <a:pt x="2105860" y="1482057"/>
                    <a:pt x="2086253" y="1484121"/>
                  </a:cubicBezTo>
                  <a:cubicBezTo>
                    <a:pt x="2042011" y="1488778"/>
                    <a:pt x="1997476" y="1490039"/>
                    <a:pt x="1953088" y="1492998"/>
                  </a:cubicBezTo>
                  <a:cubicBezTo>
                    <a:pt x="1908096" y="1537990"/>
                    <a:pt x="1966325" y="1485055"/>
                    <a:pt x="1908699" y="1519631"/>
                  </a:cubicBezTo>
                  <a:cubicBezTo>
                    <a:pt x="1847769" y="1556189"/>
                    <a:pt x="1939757" y="1521117"/>
                    <a:pt x="1864311" y="1546264"/>
                  </a:cubicBezTo>
                  <a:cubicBezTo>
                    <a:pt x="1858393" y="1552183"/>
                    <a:pt x="1854042" y="1560277"/>
                    <a:pt x="1846556" y="1564020"/>
                  </a:cubicBezTo>
                  <a:cubicBezTo>
                    <a:pt x="1829816" y="1572390"/>
                    <a:pt x="1793290" y="1581775"/>
                    <a:pt x="1793290" y="1581775"/>
                  </a:cubicBezTo>
                  <a:cubicBezTo>
                    <a:pt x="1758609" y="1616455"/>
                    <a:pt x="1794999" y="1585359"/>
                    <a:pt x="1748901" y="1608408"/>
                  </a:cubicBezTo>
                  <a:cubicBezTo>
                    <a:pt x="1739358" y="1613180"/>
                    <a:pt x="1731811" y="1621391"/>
                    <a:pt x="1722268" y="1626163"/>
                  </a:cubicBezTo>
                  <a:cubicBezTo>
                    <a:pt x="1713898" y="1630348"/>
                    <a:pt x="1704005" y="1630856"/>
                    <a:pt x="1695635" y="1635041"/>
                  </a:cubicBezTo>
                  <a:cubicBezTo>
                    <a:pt x="1680252" y="1642733"/>
                    <a:pt x="1662258" y="1656788"/>
                    <a:pt x="1651247" y="1670552"/>
                  </a:cubicBezTo>
                  <a:cubicBezTo>
                    <a:pt x="1644582" y="1678884"/>
                    <a:pt x="1639410" y="1688307"/>
                    <a:pt x="1633492" y="1697185"/>
                  </a:cubicBezTo>
                  <a:cubicBezTo>
                    <a:pt x="1632382" y="1713832"/>
                    <a:pt x="1636917" y="1814620"/>
                    <a:pt x="1615736" y="1856983"/>
                  </a:cubicBezTo>
                  <a:cubicBezTo>
                    <a:pt x="1610964" y="1866526"/>
                    <a:pt x="1606312" y="1876951"/>
                    <a:pt x="1597981" y="1883616"/>
                  </a:cubicBezTo>
                  <a:cubicBezTo>
                    <a:pt x="1590674" y="1889462"/>
                    <a:pt x="1580226" y="1889535"/>
                    <a:pt x="1571348" y="1892494"/>
                  </a:cubicBezTo>
                  <a:cubicBezTo>
                    <a:pt x="1565430" y="1901372"/>
                    <a:pt x="1558365" y="1909584"/>
                    <a:pt x="1553593" y="1919127"/>
                  </a:cubicBezTo>
                  <a:cubicBezTo>
                    <a:pt x="1532527" y="1961260"/>
                    <a:pt x="1547439" y="2006139"/>
                    <a:pt x="1553593" y="2052292"/>
                  </a:cubicBezTo>
                  <a:cubicBezTo>
                    <a:pt x="1554830" y="2061568"/>
                    <a:pt x="1557655" y="2070901"/>
                    <a:pt x="1562470" y="2078925"/>
                  </a:cubicBezTo>
                  <a:cubicBezTo>
                    <a:pt x="1566776" y="2086102"/>
                    <a:pt x="1574307" y="2090762"/>
                    <a:pt x="1580226" y="2096680"/>
                  </a:cubicBezTo>
                  <a:cubicBezTo>
                    <a:pt x="1583185" y="2105558"/>
                    <a:pt x="1592579" y="2114625"/>
                    <a:pt x="1589103" y="2123313"/>
                  </a:cubicBezTo>
                  <a:cubicBezTo>
                    <a:pt x="1580186" y="2145603"/>
                    <a:pt x="1517838" y="2148507"/>
                    <a:pt x="1509204" y="2149946"/>
                  </a:cubicBezTo>
                  <a:cubicBezTo>
                    <a:pt x="1500326" y="2155864"/>
                    <a:pt x="1490902" y="2161036"/>
                    <a:pt x="1482571" y="2167701"/>
                  </a:cubicBezTo>
                  <a:cubicBezTo>
                    <a:pt x="1476035" y="2172930"/>
                    <a:pt x="1471993" y="2181151"/>
                    <a:pt x="1464816" y="2185457"/>
                  </a:cubicBezTo>
                  <a:cubicBezTo>
                    <a:pt x="1456792" y="2190272"/>
                    <a:pt x="1447061" y="2191375"/>
                    <a:pt x="1438183" y="2194334"/>
                  </a:cubicBezTo>
                  <a:cubicBezTo>
                    <a:pt x="1395977" y="2222472"/>
                    <a:pt x="1421673" y="2208715"/>
                    <a:pt x="1358284" y="2229845"/>
                  </a:cubicBezTo>
                  <a:lnTo>
                    <a:pt x="1331651" y="2238723"/>
                  </a:lnTo>
                  <a:cubicBezTo>
                    <a:pt x="1341207" y="2305612"/>
                    <a:pt x="1345576" y="2291473"/>
                    <a:pt x="1331651" y="2354132"/>
                  </a:cubicBezTo>
                  <a:cubicBezTo>
                    <a:pt x="1329621" y="2363267"/>
                    <a:pt x="1330388" y="2375326"/>
                    <a:pt x="1322773" y="2380765"/>
                  </a:cubicBezTo>
                  <a:cubicBezTo>
                    <a:pt x="1307543" y="2391643"/>
                    <a:pt x="1269507" y="2398521"/>
                    <a:pt x="1269507" y="2398521"/>
                  </a:cubicBezTo>
                  <a:cubicBezTo>
                    <a:pt x="1263589" y="2407399"/>
                    <a:pt x="1256085" y="2415404"/>
                    <a:pt x="1251752" y="2425154"/>
                  </a:cubicBezTo>
                  <a:cubicBezTo>
                    <a:pt x="1208998" y="2521353"/>
                    <a:pt x="1278655" y="2475443"/>
                    <a:pt x="1100831" y="2487297"/>
                  </a:cubicBezTo>
                  <a:cubicBezTo>
                    <a:pt x="1094913" y="2493216"/>
                    <a:pt x="1088305" y="2498517"/>
                    <a:pt x="1083076" y="2505053"/>
                  </a:cubicBezTo>
                  <a:cubicBezTo>
                    <a:pt x="1076411" y="2513385"/>
                    <a:pt x="1074369" y="2526031"/>
                    <a:pt x="1065321" y="2531686"/>
                  </a:cubicBezTo>
                  <a:cubicBezTo>
                    <a:pt x="1049450" y="2541605"/>
                    <a:pt x="1027628" y="2539060"/>
                    <a:pt x="1012055" y="2549441"/>
                  </a:cubicBezTo>
                  <a:cubicBezTo>
                    <a:pt x="977636" y="2572387"/>
                    <a:pt x="995544" y="2563822"/>
                    <a:pt x="958789" y="2576074"/>
                  </a:cubicBezTo>
                  <a:cubicBezTo>
                    <a:pt x="952870" y="2581992"/>
                    <a:pt x="948519" y="2590086"/>
                    <a:pt x="941033" y="2593829"/>
                  </a:cubicBezTo>
                  <a:cubicBezTo>
                    <a:pt x="906828" y="2610931"/>
                    <a:pt x="850888" y="2617960"/>
                    <a:pt x="816746" y="2629340"/>
                  </a:cubicBezTo>
                  <a:lnTo>
                    <a:pt x="763480" y="2647095"/>
                  </a:lnTo>
                  <a:lnTo>
                    <a:pt x="736847" y="2655973"/>
                  </a:lnTo>
                  <a:cubicBezTo>
                    <a:pt x="673574" y="2719246"/>
                    <a:pt x="745386" y="2650916"/>
                    <a:pt x="683581" y="2700361"/>
                  </a:cubicBezTo>
                  <a:cubicBezTo>
                    <a:pt x="677045" y="2705590"/>
                    <a:pt x="673003" y="2713811"/>
                    <a:pt x="665826" y="2718117"/>
                  </a:cubicBezTo>
                  <a:cubicBezTo>
                    <a:pt x="657802" y="2722932"/>
                    <a:pt x="648071" y="2724035"/>
                    <a:pt x="639193" y="2726994"/>
                  </a:cubicBezTo>
                  <a:cubicBezTo>
                    <a:pt x="596316" y="2769871"/>
                    <a:pt x="650806" y="2717703"/>
                    <a:pt x="594804" y="2762505"/>
                  </a:cubicBezTo>
                  <a:cubicBezTo>
                    <a:pt x="588268" y="2767734"/>
                    <a:pt x="582967" y="2774342"/>
                    <a:pt x="577049" y="2780261"/>
                  </a:cubicBezTo>
                  <a:cubicBezTo>
                    <a:pt x="553375" y="2709241"/>
                    <a:pt x="577049" y="2798016"/>
                    <a:pt x="577049" y="2726994"/>
                  </a:cubicBezTo>
                  <a:cubicBezTo>
                    <a:pt x="577049" y="2711905"/>
                    <a:pt x="570652" y="2697490"/>
                    <a:pt x="568171" y="2682606"/>
                  </a:cubicBezTo>
                  <a:cubicBezTo>
                    <a:pt x="564731" y="2661966"/>
                    <a:pt x="561484" y="2641272"/>
                    <a:pt x="559294" y="2620462"/>
                  </a:cubicBezTo>
                  <a:cubicBezTo>
                    <a:pt x="555564" y="2585024"/>
                    <a:pt x="555126" y="2549251"/>
                    <a:pt x="550416" y="2513930"/>
                  </a:cubicBezTo>
                  <a:cubicBezTo>
                    <a:pt x="549179" y="2504654"/>
                    <a:pt x="543808" y="2496376"/>
                    <a:pt x="541538" y="2487297"/>
                  </a:cubicBezTo>
                  <a:cubicBezTo>
                    <a:pt x="539008" y="2477177"/>
                    <a:pt x="529253" y="2420162"/>
                    <a:pt x="523783" y="2407398"/>
                  </a:cubicBezTo>
                  <a:cubicBezTo>
                    <a:pt x="519580" y="2397591"/>
                    <a:pt x="511946" y="2389643"/>
                    <a:pt x="506028" y="2380765"/>
                  </a:cubicBezTo>
                  <a:cubicBezTo>
                    <a:pt x="508987" y="2365969"/>
                    <a:pt x="507577" y="2349567"/>
                    <a:pt x="514905" y="2336377"/>
                  </a:cubicBezTo>
                  <a:cubicBezTo>
                    <a:pt x="523035" y="2321744"/>
                    <a:pt x="550416" y="2300866"/>
                    <a:pt x="550416" y="2300866"/>
                  </a:cubicBezTo>
                  <a:cubicBezTo>
                    <a:pt x="553375" y="2283111"/>
                    <a:pt x="550363" y="2263229"/>
                    <a:pt x="559294" y="2247600"/>
                  </a:cubicBezTo>
                  <a:cubicBezTo>
                    <a:pt x="570437" y="2228099"/>
                    <a:pt x="612136" y="2245275"/>
                    <a:pt x="621437" y="2247600"/>
                  </a:cubicBezTo>
                  <a:cubicBezTo>
                    <a:pt x="627356" y="2253519"/>
                    <a:pt x="630907" y="2264172"/>
                    <a:pt x="639193" y="2265356"/>
                  </a:cubicBezTo>
                  <a:cubicBezTo>
                    <a:pt x="670811" y="2269873"/>
                    <a:pt x="687454" y="2253896"/>
                    <a:pt x="710214" y="2238723"/>
                  </a:cubicBezTo>
                  <a:cubicBezTo>
                    <a:pt x="713173" y="2229845"/>
                    <a:pt x="714277" y="2220114"/>
                    <a:pt x="719092" y="2212090"/>
                  </a:cubicBezTo>
                  <a:cubicBezTo>
                    <a:pt x="723398" y="2204913"/>
                    <a:pt x="735663" y="2202620"/>
                    <a:pt x="736847" y="2194334"/>
                  </a:cubicBezTo>
                  <a:cubicBezTo>
                    <a:pt x="738981" y="2179397"/>
                    <a:pt x="730450" y="2164830"/>
                    <a:pt x="727969" y="2149946"/>
                  </a:cubicBezTo>
                  <a:cubicBezTo>
                    <a:pt x="722523" y="2117267"/>
                    <a:pt x="719183" y="2076302"/>
                    <a:pt x="710214" y="2043414"/>
                  </a:cubicBezTo>
                  <a:cubicBezTo>
                    <a:pt x="705290" y="2025358"/>
                    <a:pt x="710214" y="1996067"/>
                    <a:pt x="692459" y="1990148"/>
                  </a:cubicBezTo>
                  <a:lnTo>
                    <a:pt x="665826" y="1981270"/>
                  </a:lnTo>
                  <a:cubicBezTo>
                    <a:pt x="634835" y="1950281"/>
                    <a:pt x="656011" y="1966162"/>
                    <a:pt x="594804" y="1945760"/>
                  </a:cubicBezTo>
                  <a:lnTo>
                    <a:pt x="568171" y="1936882"/>
                  </a:lnTo>
                  <a:cubicBezTo>
                    <a:pt x="559293" y="1933923"/>
                    <a:pt x="550802" y="1929327"/>
                    <a:pt x="541538" y="1928004"/>
                  </a:cubicBezTo>
                  <a:lnTo>
                    <a:pt x="479395" y="1919127"/>
                  </a:lnTo>
                  <a:lnTo>
                    <a:pt x="346230" y="1874738"/>
                  </a:lnTo>
                  <a:lnTo>
                    <a:pt x="319597" y="1865861"/>
                  </a:lnTo>
                  <a:lnTo>
                    <a:pt x="292964" y="1856983"/>
                  </a:lnTo>
                  <a:cubicBezTo>
                    <a:pt x="250836" y="1814855"/>
                    <a:pt x="273334" y="1826766"/>
                    <a:pt x="230820" y="1812594"/>
                  </a:cubicBezTo>
                  <a:cubicBezTo>
                    <a:pt x="224546" y="1803183"/>
                    <a:pt x="207961" y="1774532"/>
                    <a:pt x="195309" y="1768206"/>
                  </a:cubicBezTo>
                  <a:cubicBezTo>
                    <a:pt x="184396" y="1762749"/>
                    <a:pt x="171530" y="1762680"/>
                    <a:pt x="159798" y="1759328"/>
                  </a:cubicBezTo>
                  <a:cubicBezTo>
                    <a:pt x="90893" y="1739641"/>
                    <a:pt x="187156" y="1755850"/>
                    <a:pt x="44389" y="1741573"/>
                  </a:cubicBezTo>
                  <a:cubicBezTo>
                    <a:pt x="60170" y="1694226"/>
                    <a:pt x="52280" y="1735654"/>
                    <a:pt x="44389" y="1688307"/>
                  </a:cubicBezTo>
                  <a:cubicBezTo>
                    <a:pt x="39466" y="1658767"/>
                    <a:pt x="42243" y="1612995"/>
                    <a:pt x="26633" y="1581775"/>
                  </a:cubicBezTo>
                  <a:cubicBezTo>
                    <a:pt x="21861" y="1572232"/>
                    <a:pt x="14796" y="1564020"/>
                    <a:pt x="8878" y="1555142"/>
                  </a:cubicBezTo>
                  <a:cubicBezTo>
                    <a:pt x="11837" y="1543305"/>
                    <a:pt x="14404" y="1531363"/>
                    <a:pt x="17756" y="1519631"/>
                  </a:cubicBezTo>
                  <a:cubicBezTo>
                    <a:pt x="20327" y="1510633"/>
                    <a:pt x="25095" y="1502228"/>
                    <a:pt x="26633" y="1492998"/>
                  </a:cubicBezTo>
                  <a:cubicBezTo>
                    <a:pt x="31038" y="1466566"/>
                    <a:pt x="26353" y="1438283"/>
                    <a:pt x="35511" y="1413099"/>
                  </a:cubicBezTo>
                  <a:cubicBezTo>
                    <a:pt x="40258" y="1400044"/>
                    <a:pt x="78046" y="1390043"/>
                    <a:pt x="88777" y="1386466"/>
                  </a:cubicBezTo>
                  <a:cubicBezTo>
                    <a:pt x="91736" y="1374629"/>
                    <a:pt x="95008" y="1362866"/>
                    <a:pt x="97655" y="1350956"/>
                  </a:cubicBezTo>
                  <a:cubicBezTo>
                    <a:pt x="100928" y="1336226"/>
                    <a:pt x="102872" y="1321206"/>
                    <a:pt x="106532" y="1306567"/>
                  </a:cubicBezTo>
                  <a:cubicBezTo>
                    <a:pt x="108802" y="1297488"/>
                    <a:pt x="112839" y="1288932"/>
                    <a:pt x="115410" y="1279934"/>
                  </a:cubicBezTo>
                  <a:cubicBezTo>
                    <a:pt x="118762" y="1268202"/>
                    <a:pt x="121329" y="1256261"/>
                    <a:pt x="124288" y="1244424"/>
                  </a:cubicBezTo>
                  <a:cubicBezTo>
                    <a:pt x="121329" y="1232587"/>
                    <a:pt x="118762" y="1220645"/>
                    <a:pt x="115410" y="1208913"/>
                  </a:cubicBezTo>
                  <a:cubicBezTo>
                    <a:pt x="112839" y="1199915"/>
                    <a:pt x="106532" y="1191638"/>
                    <a:pt x="106532" y="1182280"/>
                  </a:cubicBezTo>
                  <a:cubicBezTo>
                    <a:pt x="106532" y="1167191"/>
                    <a:pt x="112451" y="1152688"/>
                    <a:pt x="115410" y="1137892"/>
                  </a:cubicBezTo>
                  <a:cubicBezTo>
                    <a:pt x="93691" y="1029301"/>
                    <a:pt x="127672" y="1132399"/>
                    <a:pt x="79899" y="1084626"/>
                  </a:cubicBezTo>
                  <a:cubicBezTo>
                    <a:pt x="73282" y="1078009"/>
                    <a:pt x="73484" y="1067021"/>
                    <a:pt x="71022" y="1057993"/>
                  </a:cubicBezTo>
                  <a:cubicBezTo>
                    <a:pt x="64601" y="1034450"/>
                    <a:pt x="60982" y="1010122"/>
                    <a:pt x="53266" y="986971"/>
                  </a:cubicBezTo>
                  <a:cubicBezTo>
                    <a:pt x="50307" y="978093"/>
                    <a:pt x="49204" y="968362"/>
                    <a:pt x="44389" y="960338"/>
                  </a:cubicBezTo>
                  <a:cubicBezTo>
                    <a:pt x="40083" y="953161"/>
                    <a:pt x="31862" y="949119"/>
                    <a:pt x="26633" y="942583"/>
                  </a:cubicBezTo>
                  <a:cubicBezTo>
                    <a:pt x="6966" y="918000"/>
                    <a:pt x="9376" y="917445"/>
                    <a:pt x="0" y="889317"/>
                  </a:cubicBezTo>
                  <a:cubicBezTo>
                    <a:pt x="29592" y="886358"/>
                    <a:pt x="59383" y="884961"/>
                    <a:pt x="88777" y="880439"/>
                  </a:cubicBezTo>
                  <a:cubicBezTo>
                    <a:pt x="98026" y="879016"/>
                    <a:pt x="106412" y="874132"/>
                    <a:pt x="115410" y="871561"/>
                  </a:cubicBezTo>
                  <a:cubicBezTo>
                    <a:pt x="127142" y="868209"/>
                    <a:pt x="139010" y="865331"/>
                    <a:pt x="150921" y="862684"/>
                  </a:cubicBezTo>
                  <a:cubicBezTo>
                    <a:pt x="183503" y="855444"/>
                    <a:pt x="199892" y="854206"/>
                    <a:pt x="230820" y="844928"/>
                  </a:cubicBezTo>
                  <a:cubicBezTo>
                    <a:pt x="248746" y="839550"/>
                    <a:pt x="266331" y="833091"/>
                    <a:pt x="284086" y="827173"/>
                  </a:cubicBezTo>
                  <a:cubicBezTo>
                    <a:pt x="292964" y="824214"/>
                    <a:pt x="302933" y="823486"/>
                    <a:pt x="310719" y="818295"/>
                  </a:cubicBezTo>
                  <a:cubicBezTo>
                    <a:pt x="345138" y="795349"/>
                    <a:pt x="327230" y="803914"/>
                    <a:pt x="363985" y="791662"/>
                  </a:cubicBezTo>
                  <a:cubicBezTo>
                    <a:pt x="399348" y="738617"/>
                    <a:pt x="360727" y="784739"/>
                    <a:pt x="408373" y="756152"/>
                  </a:cubicBezTo>
                  <a:cubicBezTo>
                    <a:pt x="425593" y="745820"/>
                    <a:pt x="431787" y="726280"/>
                    <a:pt x="443884" y="711763"/>
                  </a:cubicBezTo>
                  <a:cubicBezTo>
                    <a:pt x="451921" y="702118"/>
                    <a:pt x="460872" y="693167"/>
                    <a:pt x="470517" y="685130"/>
                  </a:cubicBezTo>
                  <a:cubicBezTo>
                    <a:pt x="508678" y="653330"/>
                    <a:pt x="483746" y="678515"/>
                    <a:pt x="523783" y="658497"/>
                  </a:cubicBezTo>
                  <a:cubicBezTo>
                    <a:pt x="533326" y="653725"/>
                    <a:pt x="541538" y="646660"/>
                    <a:pt x="550416" y="640742"/>
                  </a:cubicBezTo>
                  <a:cubicBezTo>
                    <a:pt x="556334" y="631864"/>
                    <a:pt x="560626" y="621654"/>
                    <a:pt x="568171" y="614109"/>
                  </a:cubicBezTo>
                  <a:cubicBezTo>
                    <a:pt x="614315" y="567965"/>
                    <a:pt x="577417" y="622527"/>
                    <a:pt x="612560" y="578598"/>
                  </a:cubicBezTo>
                  <a:cubicBezTo>
                    <a:pt x="619225" y="570266"/>
                    <a:pt x="624397" y="560843"/>
                    <a:pt x="630315" y="551965"/>
                  </a:cubicBezTo>
                  <a:cubicBezTo>
                    <a:pt x="633274" y="540128"/>
                    <a:pt x="632425" y="526607"/>
                    <a:pt x="639193" y="516455"/>
                  </a:cubicBezTo>
                  <a:cubicBezTo>
                    <a:pt x="645112" y="507577"/>
                    <a:pt x="658281" y="506244"/>
                    <a:pt x="665826" y="498699"/>
                  </a:cubicBezTo>
                  <a:cubicBezTo>
                    <a:pt x="673370" y="491154"/>
                    <a:pt x="677663" y="480944"/>
                    <a:pt x="683581" y="472066"/>
                  </a:cubicBezTo>
                  <a:cubicBezTo>
                    <a:pt x="705879" y="382873"/>
                    <a:pt x="693616" y="424206"/>
                    <a:pt x="719092" y="347779"/>
                  </a:cubicBezTo>
                  <a:cubicBezTo>
                    <a:pt x="726076" y="326828"/>
                    <a:pt x="725413" y="315578"/>
                    <a:pt x="745725" y="303391"/>
                  </a:cubicBezTo>
                  <a:cubicBezTo>
                    <a:pt x="753749" y="298576"/>
                    <a:pt x="763480" y="297472"/>
                    <a:pt x="772358" y="294513"/>
                  </a:cubicBezTo>
                  <a:cubicBezTo>
                    <a:pt x="778276" y="285635"/>
                    <a:pt x="789487" y="278531"/>
                    <a:pt x="790113" y="267880"/>
                  </a:cubicBezTo>
                  <a:cubicBezTo>
                    <a:pt x="796955" y="151561"/>
                    <a:pt x="807316" y="169675"/>
                    <a:pt x="763480" y="125837"/>
                  </a:cubicBezTo>
                  <a:cubicBezTo>
                    <a:pt x="760521" y="116959"/>
                    <a:pt x="761219" y="105821"/>
                    <a:pt x="754602" y="99204"/>
                  </a:cubicBezTo>
                  <a:cubicBezTo>
                    <a:pt x="747985" y="92587"/>
                    <a:pt x="735993" y="95142"/>
                    <a:pt x="727969" y="90327"/>
                  </a:cubicBezTo>
                  <a:cubicBezTo>
                    <a:pt x="720792" y="86021"/>
                    <a:pt x="716750" y="77800"/>
                    <a:pt x="710214" y="72571"/>
                  </a:cubicBezTo>
                  <a:cubicBezTo>
                    <a:pt x="701883" y="65906"/>
                    <a:pt x="692459" y="60734"/>
                    <a:pt x="683581" y="54816"/>
                  </a:cubicBezTo>
                  <a:cubicBezTo>
                    <a:pt x="677663" y="45938"/>
                    <a:pt x="667580" y="38707"/>
                    <a:pt x="665826" y="28183"/>
                  </a:cubicBezTo>
                  <a:cubicBezTo>
                    <a:pt x="664288" y="18953"/>
                    <a:pt x="665369" y="2217"/>
                    <a:pt x="674703" y="1550"/>
                  </a:cubicBezTo>
                  <a:cubicBezTo>
                    <a:pt x="754454" y="-4146"/>
                    <a:pt x="834501" y="7469"/>
                    <a:pt x="914400" y="10428"/>
                  </a:cubicBezTo>
                  <a:cubicBezTo>
                    <a:pt x="925894" y="21922"/>
                    <a:pt x="942791" y="41139"/>
                    <a:pt x="958789" y="45938"/>
                  </a:cubicBezTo>
                  <a:cubicBezTo>
                    <a:pt x="978831" y="51951"/>
                    <a:pt x="1000218" y="51857"/>
                    <a:pt x="1020932" y="54816"/>
                  </a:cubicBezTo>
                  <a:cubicBezTo>
                    <a:pt x="1029810" y="57775"/>
                    <a:pt x="1039541" y="58879"/>
                    <a:pt x="1047565" y="63694"/>
                  </a:cubicBezTo>
                  <a:cubicBezTo>
                    <a:pt x="1075686" y="80566"/>
                    <a:pt x="1058485" y="81893"/>
                    <a:pt x="1074198" y="108082"/>
                  </a:cubicBezTo>
                  <a:cubicBezTo>
                    <a:pt x="1078504" y="115259"/>
                    <a:pt x="1086035" y="119919"/>
                    <a:pt x="1091954" y="125837"/>
                  </a:cubicBezTo>
                  <a:cubicBezTo>
                    <a:pt x="1100450" y="151328"/>
                    <a:pt x="1096922" y="153977"/>
                    <a:pt x="1118587" y="170226"/>
                  </a:cubicBezTo>
                  <a:cubicBezTo>
                    <a:pt x="1135658" y="183029"/>
                    <a:pt x="1171853" y="205736"/>
                    <a:pt x="1171853" y="205736"/>
                  </a:cubicBezTo>
                  <a:cubicBezTo>
                    <a:pt x="1197003" y="281183"/>
                    <a:pt x="1161928" y="189193"/>
                    <a:pt x="1198486" y="250125"/>
                  </a:cubicBezTo>
                  <a:cubicBezTo>
                    <a:pt x="1218614" y="283672"/>
                    <a:pt x="1190598" y="275225"/>
                    <a:pt x="1233997" y="294513"/>
                  </a:cubicBezTo>
                  <a:cubicBezTo>
                    <a:pt x="1251100" y="302114"/>
                    <a:pt x="1269508" y="306350"/>
                    <a:pt x="1287263" y="312268"/>
                  </a:cubicBezTo>
                  <a:lnTo>
                    <a:pt x="1313896" y="321146"/>
                  </a:lnTo>
                  <a:cubicBezTo>
                    <a:pt x="1321116" y="342809"/>
                    <a:pt x="1323318" y="357201"/>
                    <a:pt x="1340529" y="374412"/>
                  </a:cubicBezTo>
                  <a:cubicBezTo>
                    <a:pt x="1348074" y="381956"/>
                    <a:pt x="1358831" y="385502"/>
                    <a:pt x="1367162" y="392167"/>
                  </a:cubicBezTo>
                  <a:cubicBezTo>
                    <a:pt x="1373698" y="397396"/>
                    <a:pt x="1377431" y="406180"/>
                    <a:pt x="1384917" y="409923"/>
                  </a:cubicBezTo>
                  <a:cubicBezTo>
                    <a:pt x="1395830" y="415380"/>
                    <a:pt x="1408591" y="415841"/>
                    <a:pt x="1420428" y="418800"/>
                  </a:cubicBezTo>
                  <a:cubicBezTo>
                    <a:pt x="1440676" y="439049"/>
                    <a:pt x="1440146" y="433226"/>
                    <a:pt x="1447061" y="463189"/>
                  </a:cubicBezTo>
                  <a:cubicBezTo>
                    <a:pt x="1453847" y="492594"/>
                    <a:pt x="1434941" y="547697"/>
                    <a:pt x="1464816" y="551965"/>
                  </a:cubicBezTo>
                  <a:lnTo>
                    <a:pt x="1526960" y="560843"/>
                  </a:lnTo>
                  <a:cubicBezTo>
                    <a:pt x="1555840" y="570470"/>
                    <a:pt x="1557381" y="564928"/>
                    <a:pt x="1571348" y="596354"/>
                  </a:cubicBezTo>
                  <a:cubicBezTo>
                    <a:pt x="1578949" y="613457"/>
                    <a:pt x="1589103" y="649620"/>
                    <a:pt x="1589103" y="649620"/>
                  </a:cubicBezTo>
                  <a:cubicBezTo>
                    <a:pt x="1592062" y="679212"/>
                    <a:pt x="1573474" y="721548"/>
                    <a:pt x="1597981" y="738396"/>
                  </a:cubicBezTo>
                  <a:cubicBezTo>
                    <a:pt x="1634640" y="763599"/>
                    <a:pt x="1686931" y="742361"/>
                    <a:pt x="1731146" y="747274"/>
                  </a:cubicBezTo>
                  <a:cubicBezTo>
                    <a:pt x="1740447" y="748307"/>
                    <a:pt x="1748781" y="753581"/>
                    <a:pt x="1757779" y="756152"/>
                  </a:cubicBezTo>
                  <a:cubicBezTo>
                    <a:pt x="1835810" y="778446"/>
                    <a:pt x="1756066" y="752621"/>
                    <a:pt x="1819923" y="773907"/>
                  </a:cubicBezTo>
                  <a:cubicBezTo>
                    <a:pt x="1849515" y="770948"/>
                    <a:pt x="1879305" y="769551"/>
                    <a:pt x="1908699" y="765029"/>
                  </a:cubicBezTo>
                  <a:cubicBezTo>
                    <a:pt x="1917948" y="763606"/>
                    <a:pt x="1928715" y="762769"/>
                    <a:pt x="1935332" y="756152"/>
                  </a:cubicBezTo>
                  <a:cubicBezTo>
                    <a:pt x="1941949" y="749535"/>
                    <a:pt x="1939395" y="737543"/>
                    <a:pt x="1944210" y="729519"/>
                  </a:cubicBezTo>
                  <a:cubicBezTo>
                    <a:pt x="1956397" y="709207"/>
                    <a:pt x="1967647" y="709869"/>
                    <a:pt x="1988598" y="702886"/>
                  </a:cubicBezTo>
                  <a:cubicBezTo>
                    <a:pt x="1994517" y="696967"/>
                    <a:pt x="1999177" y="689436"/>
                    <a:pt x="2006354" y="685130"/>
                  </a:cubicBezTo>
                  <a:cubicBezTo>
                    <a:pt x="2033651" y="668752"/>
                    <a:pt x="2045822" y="678820"/>
                    <a:pt x="2077375" y="685130"/>
                  </a:cubicBezTo>
                  <a:cubicBezTo>
                    <a:pt x="2083294" y="691049"/>
                    <a:pt x="2090825" y="695709"/>
                    <a:pt x="2095131" y="702886"/>
                  </a:cubicBezTo>
                  <a:cubicBezTo>
                    <a:pt x="2110844" y="729075"/>
                    <a:pt x="2093644" y="730402"/>
                    <a:pt x="2121764" y="747274"/>
                  </a:cubicBezTo>
                  <a:cubicBezTo>
                    <a:pt x="2129788" y="752089"/>
                    <a:pt x="2139519" y="753193"/>
                    <a:pt x="2148397" y="756152"/>
                  </a:cubicBezTo>
                  <a:cubicBezTo>
                    <a:pt x="2173352" y="753883"/>
                    <a:pt x="2238525" y="755476"/>
                    <a:pt x="2272684" y="738396"/>
                  </a:cubicBezTo>
                  <a:cubicBezTo>
                    <a:pt x="2282227" y="733624"/>
                    <a:pt x="2290439" y="726559"/>
                    <a:pt x="2299317" y="720641"/>
                  </a:cubicBezTo>
                  <a:cubicBezTo>
                    <a:pt x="2366262" y="742957"/>
                    <a:pt x="2286337" y="710258"/>
                    <a:pt x="2343705" y="756152"/>
                  </a:cubicBezTo>
                  <a:cubicBezTo>
                    <a:pt x="2349492" y="760782"/>
                    <a:pt x="2403532" y="773328"/>
                    <a:pt x="2405849" y="773907"/>
                  </a:cubicBezTo>
                  <a:cubicBezTo>
                    <a:pt x="2414727" y="779825"/>
                    <a:pt x="2424151" y="784997"/>
                    <a:pt x="2432482" y="791662"/>
                  </a:cubicBezTo>
                  <a:cubicBezTo>
                    <a:pt x="2439018" y="796891"/>
                    <a:pt x="2442751" y="805675"/>
                    <a:pt x="2450237" y="809418"/>
                  </a:cubicBezTo>
                  <a:cubicBezTo>
                    <a:pt x="2466977" y="817788"/>
                    <a:pt x="2487930" y="816792"/>
                    <a:pt x="2503503" y="827173"/>
                  </a:cubicBezTo>
                  <a:cubicBezTo>
                    <a:pt x="2537922" y="850119"/>
                    <a:pt x="2520014" y="841554"/>
                    <a:pt x="2556769" y="853806"/>
                  </a:cubicBezTo>
                  <a:cubicBezTo>
                    <a:pt x="2594372" y="891409"/>
                    <a:pt x="2607076" y="868602"/>
                    <a:pt x="2610035" y="880439"/>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r>
                <a:rPr lang="es-PE" sz="675" b="1" dirty="0">
                  <a:solidFill>
                    <a:schemeClr val="bg1"/>
                  </a:solidFill>
                </a:rPr>
                <a:t>                                </a:t>
              </a:r>
              <a:r>
                <a:rPr lang="es-PE" sz="600" b="1" dirty="0">
                  <a:solidFill>
                    <a:schemeClr val="bg1"/>
                  </a:solidFill>
                </a:rPr>
                <a:t>LORETO</a:t>
              </a:r>
            </a:p>
          </p:txBody>
        </p:sp>
        <p:sp>
          <p:nvSpPr>
            <p:cNvPr id="27" name="68 Forma libre"/>
            <p:cNvSpPr/>
            <p:nvPr/>
          </p:nvSpPr>
          <p:spPr>
            <a:xfrm>
              <a:off x="8316523" y="2458897"/>
              <a:ext cx="728100" cy="1120348"/>
            </a:xfrm>
            <a:custGeom>
              <a:avLst/>
              <a:gdLst>
                <a:gd name="connsiteX0" fmla="*/ 719091 w 728621"/>
                <a:gd name="connsiteY0" fmla="*/ 338191 h 1119426"/>
                <a:gd name="connsiteX1" fmla="*/ 710214 w 728621"/>
                <a:gd name="connsiteY1" fmla="*/ 506867 h 1119426"/>
                <a:gd name="connsiteX2" fmla="*/ 692458 w 728621"/>
                <a:gd name="connsiteY2" fmla="*/ 524622 h 1119426"/>
                <a:gd name="connsiteX3" fmla="*/ 559293 w 728621"/>
                <a:gd name="connsiteY3" fmla="*/ 551255 h 1119426"/>
                <a:gd name="connsiteX4" fmla="*/ 550416 w 728621"/>
                <a:gd name="connsiteY4" fmla="*/ 577888 h 1119426"/>
                <a:gd name="connsiteX5" fmla="*/ 532660 w 728621"/>
                <a:gd name="connsiteY5" fmla="*/ 595643 h 1119426"/>
                <a:gd name="connsiteX6" fmla="*/ 514905 w 728621"/>
                <a:gd name="connsiteY6" fmla="*/ 648909 h 1119426"/>
                <a:gd name="connsiteX7" fmla="*/ 523783 w 728621"/>
                <a:gd name="connsiteY7" fmla="*/ 764319 h 1119426"/>
                <a:gd name="connsiteX8" fmla="*/ 541538 w 728621"/>
                <a:gd name="connsiteY8" fmla="*/ 790952 h 1119426"/>
                <a:gd name="connsiteX9" fmla="*/ 550416 w 728621"/>
                <a:gd name="connsiteY9" fmla="*/ 826463 h 1119426"/>
                <a:gd name="connsiteX10" fmla="*/ 559293 w 728621"/>
                <a:gd name="connsiteY10" fmla="*/ 870851 h 1119426"/>
                <a:gd name="connsiteX11" fmla="*/ 577049 w 728621"/>
                <a:gd name="connsiteY11" fmla="*/ 924117 h 1119426"/>
                <a:gd name="connsiteX12" fmla="*/ 568171 w 728621"/>
                <a:gd name="connsiteY12" fmla="*/ 1057282 h 1119426"/>
                <a:gd name="connsiteX13" fmla="*/ 559293 w 728621"/>
                <a:gd name="connsiteY13" fmla="*/ 1083915 h 1119426"/>
                <a:gd name="connsiteX14" fmla="*/ 514905 w 728621"/>
                <a:gd name="connsiteY14" fmla="*/ 1119426 h 1119426"/>
                <a:gd name="connsiteX15" fmla="*/ 470517 w 728621"/>
                <a:gd name="connsiteY15" fmla="*/ 1110548 h 1119426"/>
                <a:gd name="connsiteX16" fmla="*/ 443884 w 728621"/>
                <a:gd name="connsiteY16" fmla="*/ 1066160 h 1119426"/>
                <a:gd name="connsiteX17" fmla="*/ 426128 w 728621"/>
                <a:gd name="connsiteY17" fmla="*/ 1048405 h 1119426"/>
                <a:gd name="connsiteX18" fmla="*/ 399495 w 728621"/>
                <a:gd name="connsiteY18" fmla="*/ 1039527 h 1119426"/>
                <a:gd name="connsiteX19" fmla="*/ 275208 w 728621"/>
                <a:gd name="connsiteY19" fmla="*/ 1021772 h 1119426"/>
                <a:gd name="connsiteX20" fmla="*/ 239697 w 728621"/>
                <a:gd name="connsiteY20" fmla="*/ 1012894 h 1119426"/>
                <a:gd name="connsiteX21" fmla="*/ 213064 w 728621"/>
                <a:gd name="connsiteY21" fmla="*/ 950750 h 1119426"/>
                <a:gd name="connsiteX22" fmla="*/ 204187 w 728621"/>
                <a:gd name="connsiteY22" fmla="*/ 924117 h 1119426"/>
                <a:gd name="connsiteX23" fmla="*/ 168676 w 728621"/>
                <a:gd name="connsiteY23" fmla="*/ 888606 h 1119426"/>
                <a:gd name="connsiteX24" fmla="*/ 124287 w 728621"/>
                <a:gd name="connsiteY24" fmla="*/ 861973 h 1119426"/>
                <a:gd name="connsiteX25" fmla="*/ 71021 w 728621"/>
                <a:gd name="connsiteY25" fmla="*/ 826463 h 1119426"/>
                <a:gd name="connsiteX26" fmla="*/ 35511 w 728621"/>
                <a:gd name="connsiteY26" fmla="*/ 755441 h 1119426"/>
                <a:gd name="connsiteX27" fmla="*/ 8878 w 728621"/>
                <a:gd name="connsiteY27" fmla="*/ 675542 h 1119426"/>
                <a:gd name="connsiteX28" fmla="*/ 0 w 728621"/>
                <a:gd name="connsiteY28" fmla="*/ 648909 h 1119426"/>
                <a:gd name="connsiteX29" fmla="*/ 8878 w 728621"/>
                <a:gd name="connsiteY29" fmla="*/ 622276 h 1119426"/>
                <a:gd name="connsiteX30" fmla="*/ 17755 w 728621"/>
                <a:gd name="connsiteY30" fmla="*/ 560133 h 1119426"/>
                <a:gd name="connsiteX31" fmla="*/ 0 w 728621"/>
                <a:gd name="connsiteY31" fmla="*/ 542377 h 1119426"/>
                <a:gd name="connsiteX32" fmla="*/ 8878 w 728621"/>
                <a:gd name="connsiteY32" fmla="*/ 480234 h 1119426"/>
                <a:gd name="connsiteX33" fmla="*/ 17755 w 728621"/>
                <a:gd name="connsiteY33" fmla="*/ 453601 h 1119426"/>
                <a:gd name="connsiteX34" fmla="*/ 44388 w 728621"/>
                <a:gd name="connsiteY34" fmla="*/ 444723 h 1119426"/>
                <a:gd name="connsiteX35" fmla="*/ 62144 w 728621"/>
                <a:gd name="connsiteY35" fmla="*/ 426968 h 1119426"/>
                <a:gd name="connsiteX36" fmla="*/ 115410 w 728621"/>
                <a:gd name="connsiteY36" fmla="*/ 400335 h 1119426"/>
                <a:gd name="connsiteX37" fmla="*/ 133165 w 728621"/>
                <a:gd name="connsiteY37" fmla="*/ 382579 h 1119426"/>
                <a:gd name="connsiteX38" fmla="*/ 150920 w 728621"/>
                <a:gd name="connsiteY38" fmla="*/ 355946 h 1119426"/>
                <a:gd name="connsiteX39" fmla="*/ 186431 w 728621"/>
                <a:gd name="connsiteY39" fmla="*/ 347069 h 1119426"/>
                <a:gd name="connsiteX40" fmla="*/ 195309 w 728621"/>
                <a:gd name="connsiteY40" fmla="*/ 320436 h 1119426"/>
                <a:gd name="connsiteX41" fmla="*/ 159798 w 728621"/>
                <a:gd name="connsiteY41" fmla="*/ 249414 h 1119426"/>
                <a:gd name="connsiteX42" fmla="*/ 150920 w 728621"/>
                <a:gd name="connsiteY42" fmla="*/ 222781 h 1119426"/>
                <a:gd name="connsiteX43" fmla="*/ 97654 w 728621"/>
                <a:gd name="connsiteY43" fmla="*/ 151760 h 1119426"/>
                <a:gd name="connsiteX44" fmla="*/ 71021 w 728621"/>
                <a:gd name="connsiteY44" fmla="*/ 134005 h 1119426"/>
                <a:gd name="connsiteX45" fmla="*/ 53266 w 728621"/>
                <a:gd name="connsiteY45" fmla="*/ 80738 h 1119426"/>
                <a:gd name="connsiteX46" fmla="*/ 26633 w 728621"/>
                <a:gd name="connsiteY46" fmla="*/ 27472 h 1119426"/>
                <a:gd name="connsiteX47" fmla="*/ 168676 w 728621"/>
                <a:gd name="connsiteY47" fmla="*/ 18595 h 1119426"/>
                <a:gd name="connsiteX48" fmla="*/ 221942 w 728621"/>
                <a:gd name="connsiteY48" fmla="*/ 54105 h 1119426"/>
                <a:gd name="connsiteX49" fmla="*/ 310719 w 728621"/>
                <a:gd name="connsiteY49" fmla="*/ 125127 h 1119426"/>
                <a:gd name="connsiteX50" fmla="*/ 497150 w 728621"/>
                <a:gd name="connsiteY50" fmla="*/ 187271 h 1119426"/>
                <a:gd name="connsiteX51" fmla="*/ 577049 w 728621"/>
                <a:gd name="connsiteY51" fmla="*/ 213904 h 1119426"/>
                <a:gd name="connsiteX52" fmla="*/ 603682 w 728621"/>
                <a:gd name="connsiteY52" fmla="*/ 222781 h 1119426"/>
                <a:gd name="connsiteX53" fmla="*/ 639192 w 728621"/>
                <a:gd name="connsiteY53" fmla="*/ 231659 h 1119426"/>
                <a:gd name="connsiteX54" fmla="*/ 692458 w 728621"/>
                <a:gd name="connsiteY54" fmla="*/ 293803 h 1119426"/>
                <a:gd name="connsiteX55" fmla="*/ 701336 w 728621"/>
                <a:gd name="connsiteY55" fmla="*/ 320436 h 1119426"/>
                <a:gd name="connsiteX56" fmla="*/ 710214 w 728621"/>
                <a:gd name="connsiteY56" fmla="*/ 382579 h 1119426"/>
                <a:gd name="connsiteX57" fmla="*/ 727969 w 728621"/>
                <a:gd name="connsiteY57" fmla="*/ 444723 h 1119426"/>
                <a:gd name="connsiteX58" fmla="*/ 727969 w 728621"/>
                <a:gd name="connsiteY58" fmla="*/ 480234 h 111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28621" h="1119426">
                  <a:moveTo>
                    <a:pt x="719091" y="338191"/>
                  </a:moveTo>
                  <a:cubicBezTo>
                    <a:pt x="716132" y="394416"/>
                    <a:pt x="718176" y="451130"/>
                    <a:pt x="710214" y="506867"/>
                  </a:cubicBezTo>
                  <a:cubicBezTo>
                    <a:pt x="709030" y="515153"/>
                    <a:pt x="699944" y="520879"/>
                    <a:pt x="692458" y="524622"/>
                  </a:cubicBezTo>
                  <a:cubicBezTo>
                    <a:pt x="647494" y="547104"/>
                    <a:pt x="609509" y="545675"/>
                    <a:pt x="559293" y="551255"/>
                  </a:cubicBezTo>
                  <a:cubicBezTo>
                    <a:pt x="556334" y="560133"/>
                    <a:pt x="555231" y="569864"/>
                    <a:pt x="550416" y="577888"/>
                  </a:cubicBezTo>
                  <a:cubicBezTo>
                    <a:pt x="546110" y="585065"/>
                    <a:pt x="536403" y="588157"/>
                    <a:pt x="532660" y="595643"/>
                  </a:cubicBezTo>
                  <a:cubicBezTo>
                    <a:pt x="524290" y="612383"/>
                    <a:pt x="514905" y="648909"/>
                    <a:pt x="514905" y="648909"/>
                  </a:cubicBezTo>
                  <a:cubicBezTo>
                    <a:pt x="517864" y="687379"/>
                    <a:pt x="516672" y="726396"/>
                    <a:pt x="523783" y="764319"/>
                  </a:cubicBezTo>
                  <a:cubicBezTo>
                    <a:pt x="525749" y="774806"/>
                    <a:pt x="537335" y="781145"/>
                    <a:pt x="541538" y="790952"/>
                  </a:cubicBezTo>
                  <a:cubicBezTo>
                    <a:pt x="546344" y="802167"/>
                    <a:pt x="547769" y="814552"/>
                    <a:pt x="550416" y="826463"/>
                  </a:cubicBezTo>
                  <a:cubicBezTo>
                    <a:pt x="553689" y="841193"/>
                    <a:pt x="555323" y="856294"/>
                    <a:pt x="559293" y="870851"/>
                  </a:cubicBezTo>
                  <a:cubicBezTo>
                    <a:pt x="564217" y="888907"/>
                    <a:pt x="577049" y="924117"/>
                    <a:pt x="577049" y="924117"/>
                  </a:cubicBezTo>
                  <a:cubicBezTo>
                    <a:pt x="550819" y="1002805"/>
                    <a:pt x="557226" y="958782"/>
                    <a:pt x="568171" y="1057282"/>
                  </a:cubicBezTo>
                  <a:cubicBezTo>
                    <a:pt x="565212" y="1066160"/>
                    <a:pt x="564108" y="1075891"/>
                    <a:pt x="559293" y="1083915"/>
                  </a:cubicBezTo>
                  <a:cubicBezTo>
                    <a:pt x="550858" y="1097973"/>
                    <a:pt x="527004" y="1111360"/>
                    <a:pt x="514905" y="1119426"/>
                  </a:cubicBezTo>
                  <a:cubicBezTo>
                    <a:pt x="500109" y="1116467"/>
                    <a:pt x="484386" y="1116492"/>
                    <a:pt x="470517" y="1110548"/>
                  </a:cubicBezTo>
                  <a:cubicBezTo>
                    <a:pt x="446290" y="1100165"/>
                    <a:pt x="455244" y="1085094"/>
                    <a:pt x="443884" y="1066160"/>
                  </a:cubicBezTo>
                  <a:cubicBezTo>
                    <a:pt x="439578" y="1058983"/>
                    <a:pt x="433305" y="1052711"/>
                    <a:pt x="426128" y="1048405"/>
                  </a:cubicBezTo>
                  <a:cubicBezTo>
                    <a:pt x="418104" y="1043590"/>
                    <a:pt x="408493" y="1042098"/>
                    <a:pt x="399495" y="1039527"/>
                  </a:cubicBezTo>
                  <a:cubicBezTo>
                    <a:pt x="347509" y="1024673"/>
                    <a:pt x="345960" y="1028847"/>
                    <a:pt x="275208" y="1021772"/>
                  </a:cubicBezTo>
                  <a:cubicBezTo>
                    <a:pt x="263371" y="1018813"/>
                    <a:pt x="250610" y="1018351"/>
                    <a:pt x="239697" y="1012894"/>
                  </a:cubicBezTo>
                  <a:cubicBezTo>
                    <a:pt x="213667" y="999878"/>
                    <a:pt x="219268" y="975565"/>
                    <a:pt x="213064" y="950750"/>
                  </a:cubicBezTo>
                  <a:cubicBezTo>
                    <a:pt x="210794" y="941672"/>
                    <a:pt x="209626" y="931732"/>
                    <a:pt x="204187" y="924117"/>
                  </a:cubicBezTo>
                  <a:cubicBezTo>
                    <a:pt x="194457" y="910495"/>
                    <a:pt x="180513" y="900443"/>
                    <a:pt x="168676" y="888606"/>
                  </a:cubicBezTo>
                  <a:cubicBezTo>
                    <a:pt x="128844" y="848774"/>
                    <a:pt x="176144" y="890782"/>
                    <a:pt x="124287" y="861973"/>
                  </a:cubicBezTo>
                  <a:cubicBezTo>
                    <a:pt x="105633" y="851610"/>
                    <a:pt x="71021" y="826463"/>
                    <a:pt x="71021" y="826463"/>
                  </a:cubicBezTo>
                  <a:cubicBezTo>
                    <a:pt x="50619" y="765256"/>
                    <a:pt x="66500" y="786431"/>
                    <a:pt x="35511" y="755441"/>
                  </a:cubicBezTo>
                  <a:lnTo>
                    <a:pt x="8878" y="675542"/>
                  </a:lnTo>
                  <a:lnTo>
                    <a:pt x="0" y="648909"/>
                  </a:lnTo>
                  <a:cubicBezTo>
                    <a:pt x="2959" y="640031"/>
                    <a:pt x="4693" y="630646"/>
                    <a:pt x="8878" y="622276"/>
                  </a:cubicBezTo>
                  <a:cubicBezTo>
                    <a:pt x="25323" y="589386"/>
                    <a:pt x="38458" y="601540"/>
                    <a:pt x="17755" y="560133"/>
                  </a:cubicBezTo>
                  <a:cubicBezTo>
                    <a:pt x="14012" y="552647"/>
                    <a:pt x="5918" y="548296"/>
                    <a:pt x="0" y="542377"/>
                  </a:cubicBezTo>
                  <a:cubicBezTo>
                    <a:pt x="2959" y="521663"/>
                    <a:pt x="4774" y="500752"/>
                    <a:pt x="8878" y="480234"/>
                  </a:cubicBezTo>
                  <a:cubicBezTo>
                    <a:pt x="10713" y="471058"/>
                    <a:pt x="11138" y="460218"/>
                    <a:pt x="17755" y="453601"/>
                  </a:cubicBezTo>
                  <a:cubicBezTo>
                    <a:pt x="24372" y="446984"/>
                    <a:pt x="35510" y="447682"/>
                    <a:pt x="44388" y="444723"/>
                  </a:cubicBezTo>
                  <a:cubicBezTo>
                    <a:pt x="50307" y="438805"/>
                    <a:pt x="54967" y="431274"/>
                    <a:pt x="62144" y="426968"/>
                  </a:cubicBezTo>
                  <a:cubicBezTo>
                    <a:pt x="127769" y="387593"/>
                    <a:pt x="48074" y="454205"/>
                    <a:pt x="115410" y="400335"/>
                  </a:cubicBezTo>
                  <a:cubicBezTo>
                    <a:pt x="121946" y="395106"/>
                    <a:pt x="127936" y="389115"/>
                    <a:pt x="133165" y="382579"/>
                  </a:cubicBezTo>
                  <a:cubicBezTo>
                    <a:pt x="139830" y="374247"/>
                    <a:pt x="142042" y="361864"/>
                    <a:pt x="150920" y="355946"/>
                  </a:cubicBezTo>
                  <a:cubicBezTo>
                    <a:pt x="161072" y="349178"/>
                    <a:pt x="174594" y="350028"/>
                    <a:pt x="186431" y="347069"/>
                  </a:cubicBezTo>
                  <a:cubicBezTo>
                    <a:pt x="189390" y="338191"/>
                    <a:pt x="196342" y="329737"/>
                    <a:pt x="195309" y="320436"/>
                  </a:cubicBezTo>
                  <a:cubicBezTo>
                    <a:pt x="190208" y="274533"/>
                    <a:pt x="183943" y="273561"/>
                    <a:pt x="159798" y="249414"/>
                  </a:cubicBezTo>
                  <a:cubicBezTo>
                    <a:pt x="156839" y="240536"/>
                    <a:pt x="155465" y="230961"/>
                    <a:pt x="150920" y="222781"/>
                  </a:cubicBezTo>
                  <a:cubicBezTo>
                    <a:pt x="139557" y="202327"/>
                    <a:pt x="119207" y="169002"/>
                    <a:pt x="97654" y="151760"/>
                  </a:cubicBezTo>
                  <a:cubicBezTo>
                    <a:pt x="89322" y="145095"/>
                    <a:pt x="79899" y="139923"/>
                    <a:pt x="71021" y="134005"/>
                  </a:cubicBezTo>
                  <a:cubicBezTo>
                    <a:pt x="65103" y="116249"/>
                    <a:pt x="63648" y="96311"/>
                    <a:pt x="53266" y="80738"/>
                  </a:cubicBezTo>
                  <a:cubicBezTo>
                    <a:pt x="30320" y="46319"/>
                    <a:pt x="38885" y="64227"/>
                    <a:pt x="26633" y="27472"/>
                  </a:cubicBezTo>
                  <a:cubicBezTo>
                    <a:pt x="78388" y="-7031"/>
                    <a:pt x="67874" y="-7932"/>
                    <a:pt x="168676" y="18595"/>
                  </a:cubicBezTo>
                  <a:cubicBezTo>
                    <a:pt x="189313" y="24026"/>
                    <a:pt x="206853" y="39016"/>
                    <a:pt x="221942" y="54105"/>
                  </a:cubicBezTo>
                  <a:cubicBezTo>
                    <a:pt x="246185" y="78348"/>
                    <a:pt x="277123" y="113928"/>
                    <a:pt x="310719" y="125127"/>
                  </a:cubicBezTo>
                  <a:lnTo>
                    <a:pt x="497150" y="187271"/>
                  </a:lnTo>
                  <a:lnTo>
                    <a:pt x="577049" y="213904"/>
                  </a:lnTo>
                  <a:cubicBezTo>
                    <a:pt x="585927" y="216863"/>
                    <a:pt x="594604" y="220511"/>
                    <a:pt x="603682" y="222781"/>
                  </a:cubicBezTo>
                  <a:lnTo>
                    <a:pt x="639192" y="231659"/>
                  </a:lnTo>
                  <a:cubicBezTo>
                    <a:pt x="661036" y="253503"/>
                    <a:pt x="678937" y="266761"/>
                    <a:pt x="692458" y="293803"/>
                  </a:cubicBezTo>
                  <a:cubicBezTo>
                    <a:pt x="696643" y="302173"/>
                    <a:pt x="698377" y="311558"/>
                    <a:pt x="701336" y="320436"/>
                  </a:cubicBezTo>
                  <a:cubicBezTo>
                    <a:pt x="704295" y="341150"/>
                    <a:pt x="706110" y="362061"/>
                    <a:pt x="710214" y="382579"/>
                  </a:cubicBezTo>
                  <a:cubicBezTo>
                    <a:pt x="720039" y="431704"/>
                    <a:pt x="720616" y="385899"/>
                    <a:pt x="727969" y="444723"/>
                  </a:cubicBezTo>
                  <a:cubicBezTo>
                    <a:pt x="729437" y="456469"/>
                    <a:pt x="727969" y="468397"/>
                    <a:pt x="727969" y="480234"/>
                  </a:cubicBezTo>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r>
                <a:rPr lang="es-PE" sz="600" b="1">
                  <a:solidFill>
                    <a:schemeClr val="bg1"/>
                  </a:solidFill>
                </a:rPr>
                <a:t>    </a:t>
              </a:r>
            </a:p>
          </p:txBody>
        </p:sp>
        <p:sp>
          <p:nvSpPr>
            <p:cNvPr id="28" name="76 Forma libre"/>
            <p:cNvSpPr/>
            <p:nvPr/>
          </p:nvSpPr>
          <p:spPr>
            <a:xfrm>
              <a:off x="8813907" y="3199747"/>
              <a:ext cx="1890096" cy="1314773"/>
            </a:xfrm>
            <a:custGeom>
              <a:avLst/>
              <a:gdLst>
                <a:gd name="connsiteX0" fmla="*/ 1322773 w 1890944"/>
                <a:gd name="connsiteY0" fmla="*/ 772357 h 1313895"/>
                <a:gd name="connsiteX1" fmla="*/ 1651247 w 1890944"/>
                <a:gd name="connsiteY1" fmla="*/ 763480 h 1313895"/>
                <a:gd name="connsiteX2" fmla="*/ 1704513 w 1890944"/>
                <a:gd name="connsiteY2" fmla="*/ 736847 h 1313895"/>
                <a:gd name="connsiteX3" fmla="*/ 1731146 w 1890944"/>
                <a:gd name="connsiteY3" fmla="*/ 727969 h 1313895"/>
                <a:gd name="connsiteX4" fmla="*/ 1784412 w 1890944"/>
                <a:gd name="connsiteY4" fmla="*/ 692458 h 1313895"/>
                <a:gd name="connsiteX5" fmla="*/ 1811045 w 1890944"/>
                <a:gd name="connsiteY5" fmla="*/ 674703 h 1313895"/>
                <a:gd name="connsiteX6" fmla="*/ 1837678 w 1890944"/>
                <a:gd name="connsiteY6" fmla="*/ 665825 h 1313895"/>
                <a:gd name="connsiteX7" fmla="*/ 1890944 w 1890944"/>
                <a:gd name="connsiteY7" fmla="*/ 639192 h 1313895"/>
                <a:gd name="connsiteX8" fmla="*/ 1873188 w 1890944"/>
                <a:gd name="connsiteY8" fmla="*/ 656948 h 1313895"/>
                <a:gd name="connsiteX9" fmla="*/ 1873188 w 1890944"/>
                <a:gd name="connsiteY9" fmla="*/ 736847 h 1313895"/>
                <a:gd name="connsiteX10" fmla="*/ 1846555 w 1890944"/>
                <a:gd name="connsiteY10" fmla="*/ 781235 h 1313895"/>
                <a:gd name="connsiteX11" fmla="*/ 1802167 w 1890944"/>
                <a:gd name="connsiteY11" fmla="*/ 825623 h 1313895"/>
                <a:gd name="connsiteX12" fmla="*/ 1793289 w 1890944"/>
                <a:gd name="connsiteY12" fmla="*/ 852256 h 1313895"/>
                <a:gd name="connsiteX13" fmla="*/ 1775534 w 1890944"/>
                <a:gd name="connsiteY13" fmla="*/ 932155 h 1313895"/>
                <a:gd name="connsiteX14" fmla="*/ 1740023 w 1890944"/>
                <a:gd name="connsiteY14" fmla="*/ 967666 h 1313895"/>
                <a:gd name="connsiteX15" fmla="*/ 1713390 w 1890944"/>
                <a:gd name="connsiteY15" fmla="*/ 976544 h 1313895"/>
                <a:gd name="connsiteX16" fmla="*/ 1651247 w 1890944"/>
                <a:gd name="connsiteY16" fmla="*/ 1047565 h 1313895"/>
                <a:gd name="connsiteX17" fmla="*/ 1624614 w 1890944"/>
                <a:gd name="connsiteY17" fmla="*/ 1056443 h 1313895"/>
                <a:gd name="connsiteX18" fmla="*/ 1606858 w 1890944"/>
                <a:gd name="connsiteY18" fmla="*/ 1074198 h 1313895"/>
                <a:gd name="connsiteX19" fmla="*/ 1553592 w 1890944"/>
                <a:gd name="connsiteY19" fmla="*/ 1091953 h 1313895"/>
                <a:gd name="connsiteX20" fmla="*/ 1526959 w 1890944"/>
                <a:gd name="connsiteY20" fmla="*/ 1100831 h 1313895"/>
                <a:gd name="connsiteX21" fmla="*/ 1420427 w 1890944"/>
                <a:gd name="connsiteY21" fmla="*/ 1136342 h 1313895"/>
                <a:gd name="connsiteX22" fmla="*/ 1393794 w 1890944"/>
                <a:gd name="connsiteY22" fmla="*/ 1145219 h 1313895"/>
                <a:gd name="connsiteX23" fmla="*/ 1367161 w 1890944"/>
                <a:gd name="connsiteY23" fmla="*/ 1154097 h 1313895"/>
                <a:gd name="connsiteX24" fmla="*/ 1305017 w 1890944"/>
                <a:gd name="connsiteY24" fmla="*/ 1171852 h 1313895"/>
                <a:gd name="connsiteX25" fmla="*/ 1296140 w 1890944"/>
                <a:gd name="connsiteY25" fmla="*/ 1233996 h 1313895"/>
                <a:gd name="connsiteX26" fmla="*/ 1225118 w 1890944"/>
                <a:gd name="connsiteY26" fmla="*/ 1269507 h 1313895"/>
                <a:gd name="connsiteX27" fmla="*/ 1198485 w 1890944"/>
                <a:gd name="connsiteY27" fmla="*/ 1287262 h 1313895"/>
                <a:gd name="connsiteX28" fmla="*/ 1109709 w 1890944"/>
                <a:gd name="connsiteY28" fmla="*/ 1296140 h 1313895"/>
                <a:gd name="connsiteX29" fmla="*/ 1065320 w 1890944"/>
                <a:gd name="connsiteY29" fmla="*/ 1287262 h 1313895"/>
                <a:gd name="connsiteX30" fmla="*/ 1047565 w 1890944"/>
                <a:gd name="connsiteY30" fmla="*/ 1260629 h 1313895"/>
                <a:gd name="connsiteX31" fmla="*/ 994299 w 1890944"/>
                <a:gd name="connsiteY31" fmla="*/ 1242874 h 1313895"/>
                <a:gd name="connsiteX32" fmla="*/ 967666 w 1890944"/>
                <a:gd name="connsiteY32" fmla="*/ 1233996 h 1313895"/>
                <a:gd name="connsiteX33" fmla="*/ 887767 w 1890944"/>
                <a:gd name="connsiteY33" fmla="*/ 1242874 h 1313895"/>
                <a:gd name="connsiteX34" fmla="*/ 870012 w 1890944"/>
                <a:gd name="connsiteY34" fmla="*/ 1269507 h 1313895"/>
                <a:gd name="connsiteX35" fmla="*/ 834501 w 1890944"/>
                <a:gd name="connsiteY35" fmla="*/ 1278385 h 1313895"/>
                <a:gd name="connsiteX36" fmla="*/ 754602 w 1890944"/>
                <a:gd name="connsiteY36" fmla="*/ 1313895 h 1313895"/>
                <a:gd name="connsiteX37" fmla="*/ 736847 w 1890944"/>
                <a:gd name="connsiteY37" fmla="*/ 1198486 h 1313895"/>
                <a:gd name="connsiteX38" fmla="*/ 727969 w 1890944"/>
                <a:gd name="connsiteY38" fmla="*/ 1171852 h 1313895"/>
                <a:gd name="connsiteX39" fmla="*/ 674703 w 1890944"/>
                <a:gd name="connsiteY39" fmla="*/ 1145219 h 1313895"/>
                <a:gd name="connsiteX40" fmla="*/ 621437 w 1890944"/>
                <a:gd name="connsiteY40" fmla="*/ 1154097 h 1313895"/>
                <a:gd name="connsiteX41" fmla="*/ 594804 w 1890944"/>
                <a:gd name="connsiteY41" fmla="*/ 1162975 h 1313895"/>
                <a:gd name="connsiteX42" fmla="*/ 550415 w 1890944"/>
                <a:gd name="connsiteY42" fmla="*/ 1154097 h 1313895"/>
                <a:gd name="connsiteX43" fmla="*/ 497149 w 1890944"/>
                <a:gd name="connsiteY43" fmla="*/ 1136342 h 1313895"/>
                <a:gd name="connsiteX44" fmla="*/ 479394 w 1890944"/>
                <a:gd name="connsiteY44" fmla="*/ 1118586 h 1313895"/>
                <a:gd name="connsiteX45" fmla="*/ 514905 w 1890944"/>
                <a:gd name="connsiteY45" fmla="*/ 1074198 h 1313895"/>
                <a:gd name="connsiteX46" fmla="*/ 532660 w 1890944"/>
                <a:gd name="connsiteY46" fmla="*/ 1020932 h 1313895"/>
                <a:gd name="connsiteX47" fmla="*/ 514905 w 1890944"/>
                <a:gd name="connsiteY47" fmla="*/ 923278 h 1313895"/>
                <a:gd name="connsiteX48" fmla="*/ 497149 w 1890944"/>
                <a:gd name="connsiteY48" fmla="*/ 905522 h 1313895"/>
                <a:gd name="connsiteX49" fmla="*/ 479394 w 1890944"/>
                <a:gd name="connsiteY49" fmla="*/ 772357 h 1313895"/>
                <a:gd name="connsiteX50" fmla="*/ 461639 w 1890944"/>
                <a:gd name="connsiteY50" fmla="*/ 745724 h 1313895"/>
                <a:gd name="connsiteX51" fmla="*/ 443883 w 1890944"/>
                <a:gd name="connsiteY51" fmla="*/ 727969 h 1313895"/>
                <a:gd name="connsiteX52" fmla="*/ 426128 w 1890944"/>
                <a:gd name="connsiteY52" fmla="*/ 674703 h 1313895"/>
                <a:gd name="connsiteX53" fmla="*/ 443883 w 1890944"/>
                <a:gd name="connsiteY53" fmla="*/ 550416 h 1313895"/>
                <a:gd name="connsiteX54" fmla="*/ 426128 w 1890944"/>
                <a:gd name="connsiteY54" fmla="*/ 488272 h 1313895"/>
                <a:gd name="connsiteX55" fmla="*/ 417250 w 1890944"/>
                <a:gd name="connsiteY55" fmla="*/ 452761 h 1313895"/>
                <a:gd name="connsiteX56" fmla="*/ 408373 w 1890944"/>
                <a:gd name="connsiteY56" fmla="*/ 426128 h 1313895"/>
                <a:gd name="connsiteX57" fmla="*/ 381740 w 1890944"/>
                <a:gd name="connsiteY57" fmla="*/ 417251 h 1313895"/>
                <a:gd name="connsiteX58" fmla="*/ 310718 w 1890944"/>
                <a:gd name="connsiteY58" fmla="*/ 426128 h 1313895"/>
                <a:gd name="connsiteX59" fmla="*/ 275208 w 1890944"/>
                <a:gd name="connsiteY59" fmla="*/ 470517 h 1313895"/>
                <a:gd name="connsiteX60" fmla="*/ 266330 w 1890944"/>
                <a:gd name="connsiteY60" fmla="*/ 497150 h 1313895"/>
                <a:gd name="connsiteX61" fmla="*/ 213064 w 1890944"/>
                <a:gd name="connsiteY61" fmla="*/ 523783 h 1313895"/>
                <a:gd name="connsiteX62" fmla="*/ 159798 w 1890944"/>
                <a:gd name="connsiteY62" fmla="*/ 550416 h 1313895"/>
                <a:gd name="connsiteX63" fmla="*/ 115410 w 1890944"/>
                <a:gd name="connsiteY63" fmla="*/ 612559 h 1313895"/>
                <a:gd name="connsiteX64" fmla="*/ 88777 w 1890944"/>
                <a:gd name="connsiteY64" fmla="*/ 559293 h 1313895"/>
                <a:gd name="connsiteX65" fmla="*/ 53266 w 1890944"/>
                <a:gd name="connsiteY65" fmla="*/ 550416 h 1313895"/>
                <a:gd name="connsiteX66" fmla="*/ 44388 w 1890944"/>
                <a:gd name="connsiteY66" fmla="*/ 523783 h 1313895"/>
                <a:gd name="connsiteX67" fmla="*/ 26633 w 1890944"/>
                <a:gd name="connsiteY67" fmla="*/ 506027 h 1313895"/>
                <a:gd name="connsiteX68" fmla="*/ 8878 w 1890944"/>
                <a:gd name="connsiteY68" fmla="*/ 452761 h 1313895"/>
                <a:gd name="connsiteX69" fmla="*/ 0 w 1890944"/>
                <a:gd name="connsiteY69" fmla="*/ 426128 h 1313895"/>
                <a:gd name="connsiteX70" fmla="*/ 8878 w 1890944"/>
                <a:gd name="connsiteY70" fmla="*/ 355107 h 1313895"/>
                <a:gd name="connsiteX71" fmla="*/ 17755 w 1890944"/>
                <a:gd name="connsiteY71" fmla="*/ 328474 h 1313895"/>
                <a:gd name="connsiteX72" fmla="*/ 44388 w 1890944"/>
                <a:gd name="connsiteY72" fmla="*/ 319596 h 1313895"/>
                <a:gd name="connsiteX73" fmla="*/ 53266 w 1890944"/>
                <a:gd name="connsiteY73" fmla="*/ 292963 h 1313895"/>
                <a:gd name="connsiteX74" fmla="*/ 88777 w 1890944"/>
                <a:gd name="connsiteY74" fmla="*/ 248575 h 1313895"/>
                <a:gd name="connsiteX75" fmla="*/ 115410 w 1890944"/>
                <a:gd name="connsiteY75" fmla="*/ 230819 h 1313895"/>
                <a:gd name="connsiteX76" fmla="*/ 168676 w 1890944"/>
                <a:gd name="connsiteY76" fmla="*/ 213064 h 1313895"/>
                <a:gd name="connsiteX77" fmla="*/ 195309 w 1890944"/>
                <a:gd name="connsiteY77" fmla="*/ 204186 h 1313895"/>
                <a:gd name="connsiteX78" fmla="*/ 221942 w 1890944"/>
                <a:gd name="connsiteY78" fmla="*/ 195309 h 1313895"/>
                <a:gd name="connsiteX79" fmla="*/ 239697 w 1890944"/>
                <a:gd name="connsiteY79" fmla="*/ 177553 h 1313895"/>
                <a:gd name="connsiteX80" fmla="*/ 292963 w 1890944"/>
                <a:gd name="connsiteY80" fmla="*/ 159798 h 1313895"/>
                <a:gd name="connsiteX81" fmla="*/ 346229 w 1890944"/>
                <a:gd name="connsiteY81" fmla="*/ 142043 h 1313895"/>
                <a:gd name="connsiteX82" fmla="*/ 372862 w 1890944"/>
                <a:gd name="connsiteY82" fmla="*/ 133165 h 1313895"/>
                <a:gd name="connsiteX83" fmla="*/ 426128 w 1890944"/>
                <a:gd name="connsiteY83" fmla="*/ 106532 h 1313895"/>
                <a:gd name="connsiteX84" fmla="*/ 452761 w 1890944"/>
                <a:gd name="connsiteY84" fmla="*/ 88777 h 1313895"/>
                <a:gd name="connsiteX85" fmla="*/ 506027 w 1890944"/>
                <a:gd name="connsiteY85" fmla="*/ 71021 h 1313895"/>
                <a:gd name="connsiteX86" fmla="*/ 559293 w 1890944"/>
                <a:gd name="connsiteY86" fmla="*/ 35511 h 1313895"/>
                <a:gd name="connsiteX87" fmla="*/ 577049 w 1890944"/>
                <a:gd name="connsiteY87" fmla="*/ 17755 h 1313895"/>
                <a:gd name="connsiteX88" fmla="*/ 665825 w 1890944"/>
                <a:gd name="connsiteY88" fmla="*/ 0 h 1313895"/>
                <a:gd name="connsiteX89" fmla="*/ 736847 w 1890944"/>
                <a:gd name="connsiteY89" fmla="*/ 17755 h 1313895"/>
                <a:gd name="connsiteX90" fmla="*/ 781235 w 1890944"/>
                <a:gd name="connsiteY90" fmla="*/ 44388 h 1313895"/>
                <a:gd name="connsiteX91" fmla="*/ 798990 w 1890944"/>
                <a:gd name="connsiteY91" fmla="*/ 62144 h 1313895"/>
                <a:gd name="connsiteX92" fmla="*/ 816746 w 1890944"/>
                <a:gd name="connsiteY92" fmla="*/ 177553 h 1313895"/>
                <a:gd name="connsiteX93" fmla="*/ 834501 w 1890944"/>
                <a:gd name="connsiteY93" fmla="*/ 230819 h 1313895"/>
                <a:gd name="connsiteX94" fmla="*/ 887767 w 1890944"/>
                <a:gd name="connsiteY94" fmla="*/ 257452 h 1313895"/>
                <a:gd name="connsiteX95" fmla="*/ 923278 w 1890944"/>
                <a:gd name="connsiteY95" fmla="*/ 292963 h 1313895"/>
                <a:gd name="connsiteX96" fmla="*/ 932155 w 1890944"/>
                <a:gd name="connsiteY96" fmla="*/ 319596 h 1313895"/>
                <a:gd name="connsiteX97" fmla="*/ 949911 w 1890944"/>
                <a:gd name="connsiteY97" fmla="*/ 337352 h 1313895"/>
                <a:gd name="connsiteX98" fmla="*/ 985421 w 1890944"/>
                <a:gd name="connsiteY98" fmla="*/ 390618 h 1313895"/>
                <a:gd name="connsiteX99" fmla="*/ 1003177 w 1890944"/>
                <a:gd name="connsiteY99" fmla="*/ 408373 h 1313895"/>
                <a:gd name="connsiteX100" fmla="*/ 1020932 w 1890944"/>
                <a:gd name="connsiteY100" fmla="*/ 435006 h 1313895"/>
                <a:gd name="connsiteX101" fmla="*/ 1074198 w 1890944"/>
                <a:gd name="connsiteY101" fmla="*/ 452761 h 1313895"/>
                <a:gd name="connsiteX102" fmla="*/ 1083076 w 1890944"/>
                <a:gd name="connsiteY102" fmla="*/ 479394 h 1313895"/>
                <a:gd name="connsiteX103" fmla="*/ 1056443 w 1890944"/>
                <a:gd name="connsiteY103" fmla="*/ 488272 h 1313895"/>
                <a:gd name="connsiteX104" fmla="*/ 1038687 w 1890944"/>
                <a:gd name="connsiteY104" fmla="*/ 506027 h 1313895"/>
                <a:gd name="connsiteX105" fmla="*/ 1020932 w 1890944"/>
                <a:gd name="connsiteY105" fmla="*/ 559293 h 1313895"/>
                <a:gd name="connsiteX106" fmla="*/ 1012054 w 1890944"/>
                <a:gd name="connsiteY106" fmla="*/ 585926 h 1313895"/>
                <a:gd name="connsiteX107" fmla="*/ 1109709 w 1890944"/>
                <a:gd name="connsiteY107" fmla="*/ 585926 h 1313895"/>
                <a:gd name="connsiteX108" fmla="*/ 1180730 w 1890944"/>
                <a:gd name="connsiteY108" fmla="*/ 594804 h 1313895"/>
                <a:gd name="connsiteX109" fmla="*/ 1207363 w 1890944"/>
                <a:gd name="connsiteY109" fmla="*/ 612559 h 1313895"/>
                <a:gd name="connsiteX110" fmla="*/ 1225118 w 1890944"/>
                <a:gd name="connsiteY110" fmla="*/ 630315 h 1313895"/>
                <a:gd name="connsiteX111" fmla="*/ 1251751 w 1890944"/>
                <a:gd name="connsiteY111" fmla="*/ 639192 h 1313895"/>
                <a:gd name="connsiteX112" fmla="*/ 1287262 w 1890944"/>
                <a:gd name="connsiteY112" fmla="*/ 683581 h 1313895"/>
                <a:gd name="connsiteX113" fmla="*/ 1296140 w 1890944"/>
                <a:gd name="connsiteY113" fmla="*/ 745724 h 1313895"/>
                <a:gd name="connsiteX114" fmla="*/ 1340528 w 1890944"/>
                <a:gd name="connsiteY114" fmla="*/ 772357 h 1313895"/>
                <a:gd name="connsiteX115" fmla="*/ 1322773 w 1890944"/>
                <a:gd name="connsiteY115" fmla="*/ 772357 h 131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890944" h="1313895">
                  <a:moveTo>
                    <a:pt x="1322773" y="772357"/>
                  </a:moveTo>
                  <a:cubicBezTo>
                    <a:pt x="1374560" y="770877"/>
                    <a:pt x="1541846" y="768817"/>
                    <a:pt x="1651247" y="763480"/>
                  </a:cubicBezTo>
                  <a:cubicBezTo>
                    <a:pt x="1706855" y="760767"/>
                    <a:pt x="1669913" y="757607"/>
                    <a:pt x="1704513" y="736847"/>
                  </a:cubicBezTo>
                  <a:cubicBezTo>
                    <a:pt x="1712537" y="732032"/>
                    <a:pt x="1722966" y="732514"/>
                    <a:pt x="1731146" y="727969"/>
                  </a:cubicBezTo>
                  <a:cubicBezTo>
                    <a:pt x="1749800" y="717606"/>
                    <a:pt x="1766657" y="704295"/>
                    <a:pt x="1784412" y="692458"/>
                  </a:cubicBezTo>
                  <a:cubicBezTo>
                    <a:pt x="1793290" y="686540"/>
                    <a:pt x="1800923" y="678077"/>
                    <a:pt x="1811045" y="674703"/>
                  </a:cubicBezTo>
                  <a:cubicBezTo>
                    <a:pt x="1819923" y="671744"/>
                    <a:pt x="1829308" y="670010"/>
                    <a:pt x="1837678" y="665825"/>
                  </a:cubicBezTo>
                  <a:cubicBezTo>
                    <a:pt x="1906517" y="631406"/>
                    <a:pt x="1824001" y="661507"/>
                    <a:pt x="1890944" y="639192"/>
                  </a:cubicBezTo>
                  <a:cubicBezTo>
                    <a:pt x="1885025" y="645111"/>
                    <a:pt x="1876127" y="649111"/>
                    <a:pt x="1873188" y="656948"/>
                  </a:cubicBezTo>
                  <a:cubicBezTo>
                    <a:pt x="1856646" y="701062"/>
                    <a:pt x="1861805" y="702694"/>
                    <a:pt x="1873188" y="736847"/>
                  </a:cubicBezTo>
                  <a:cubicBezTo>
                    <a:pt x="1857772" y="783100"/>
                    <a:pt x="1874410" y="746417"/>
                    <a:pt x="1846555" y="781235"/>
                  </a:cubicBezTo>
                  <a:cubicBezTo>
                    <a:pt x="1812734" y="823511"/>
                    <a:pt x="1847826" y="795185"/>
                    <a:pt x="1802167" y="825623"/>
                  </a:cubicBezTo>
                  <a:cubicBezTo>
                    <a:pt x="1799208" y="834501"/>
                    <a:pt x="1795319" y="843121"/>
                    <a:pt x="1793289" y="852256"/>
                  </a:cubicBezTo>
                  <a:cubicBezTo>
                    <a:pt x="1792297" y="856721"/>
                    <a:pt x="1785205" y="918615"/>
                    <a:pt x="1775534" y="932155"/>
                  </a:cubicBezTo>
                  <a:cubicBezTo>
                    <a:pt x="1765804" y="945777"/>
                    <a:pt x="1755904" y="962372"/>
                    <a:pt x="1740023" y="967666"/>
                  </a:cubicBezTo>
                  <a:lnTo>
                    <a:pt x="1713390" y="976544"/>
                  </a:lnTo>
                  <a:cubicBezTo>
                    <a:pt x="1686756" y="1016495"/>
                    <a:pt x="1688238" y="1029069"/>
                    <a:pt x="1651247" y="1047565"/>
                  </a:cubicBezTo>
                  <a:cubicBezTo>
                    <a:pt x="1642877" y="1051750"/>
                    <a:pt x="1633492" y="1053484"/>
                    <a:pt x="1624614" y="1056443"/>
                  </a:cubicBezTo>
                  <a:cubicBezTo>
                    <a:pt x="1618695" y="1062361"/>
                    <a:pt x="1614344" y="1070455"/>
                    <a:pt x="1606858" y="1074198"/>
                  </a:cubicBezTo>
                  <a:cubicBezTo>
                    <a:pt x="1590118" y="1082568"/>
                    <a:pt x="1571347" y="1086035"/>
                    <a:pt x="1553592" y="1091953"/>
                  </a:cubicBezTo>
                  <a:lnTo>
                    <a:pt x="1526959" y="1100831"/>
                  </a:lnTo>
                  <a:lnTo>
                    <a:pt x="1420427" y="1136342"/>
                  </a:lnTo>
                  <a:lnTo>
                    <a:pt x="1393794" y="1145219"/>
                  </a:lnTo>
                  <a:cubicBezTo>
                    <a:pt x="1384916" y="1148178"/>
                    <a:pt x="1376239" y="1151827"/>
                    <a:pt x="1367161" y="1154097"/>
                  </a:cubicBezTo>
                  <a:cubicBezTo>
                    <a:pt x="1322572" y="1165245"/>
                    <a:pt x="1343225" y="1159117"/>
                    <a:pt x="1305017" y="1171852"/>
                  </a:cubicBezTo>
                  <a:cubicBezTo>
                    <a:pt x="1302058" y="1192567"/>
                    <a:pt x="1302757" y="1214145"/>
                    <a:pt x="1296140" y="1233996"/>
                  </a:cubicBezTo>
                  <a:cubicBezTo>
                    <a:pt x="1287802" y="1259009"/>
                    <a:pt x="1235674" y="1262470"/>
                    <a:pt x="1225118" y="1269507"/>
                  </a:cubicBezTo>
                  <a:cubicBezTo>
                    <a:pt x="1216240" y="1275425"/>
                    <a:pt x="1208881" y="1284863"/>
                    <a:pt x="1198485" y="1287262"/>
                  </a:cubicBezTo>
                  <a:cubicBezTo>
                    <a:pt x="1169507" y="1293949"/>
                    <a:pt x="1139301" y="1293181"/>
                    <a:pt x="1109709" y="1296140"/>
                  </a:cubicBezTo>
                  <a:cubicBezTo>
                    <a:pt x="1094913" y="1293181"/>
                    <a:pt x="1078421" y="1294748"/>
                    <a:pt x="1065320" y="1287262"/>
                  </a:cubicBezTo>
                  <a:cubicBezTo>
                    <a:pt x="1056056" y="1281968"/>
                    <a:pt x="1056613" y="1266284"/>
                    <a:pt x="1047565" y="1260629"/>
                  </a:cubicBezTo>
                  <a:cubicBezTo>
                    <a:pt x="1031694" y="1250710"/>
                    <a:pt x="1012054" y="1248792"/>
                    <a:pt x="994299" y="1242874"/>
                  </a:cubicBezTo>
                  <a:lnTo>
                    <a:pt x="967666" y="1233996"/>
                  </a:lnTo>
                  <a:cubicBezTo>
                    <a:pt x="941033" y="1236955"/>
                    <a:pt x="912951" y="1233716"/>
                    <a:pt x="887767" y="1242874"/>
                  </a:cubicBezTo>
                  <a:cubicBezTo>
                    <a:pt x="877740" y="1246520"/>
                    <a:pt x="878890" y="1263589"/>
                    <a:pt x="870012" y="1269507"/>
                  </a:cubicBezTo>
                  <a:cubicBezTo>
                    <a:pt x="859860" y="1276275"/>
                    <a:pt x="846188" y="1274879"/>
                    <a:pt x="834501" y="1278385"/>
                  </a:cubicBezTo>
                  <a:cubicBezTo>
                    <a:pt x="776875" y="1295673"/>
                    <a:pt x="793523" y="1287948"/>
                    <a:pt x="754602" y="1313895"/>
                  </a:cubicBezTo>
                  <a:cubicBezTo>
                    <a:pt x="733233" y="1249790"/>
                    <a:pt x="756464" y="1325999"/>
                    <a:pt x="736847" y="1198486"/>
                  </a:cubicBezTo>
                  <a:cubicBezTo>
                    <a:pt x="735424" y="1189237"/>
                    <a:pt x="733815" y="1179160"/>
                    <a:pt x="727969" y="1171852"/>
                  </a:cubicBezTo>
                  <a:cubicBezTo>
                    <a:pt x="715454" y="1156208"/>
                    <a:pt x="692247" y="1151067"/>
                    <a:pt x="674703" y="1145219"/>
                  </a:cubicBezTo>
                  <a:cubicBezTo>
                    <a:pt x="656948" y="1148178"/>
                    <a:pt x="639009" y="1150192"/>
                    <a:pt x="621437" y="1154097"/>
                  </a:cubicBezTo>
                  <a:cubicBezTo>
                    <a:pt x="612302" y="1156127"/>
                    <a:pt x="604162" y="1162975"/>
                    <a:pt x="594804" y="1162975"/>
                  </a:cubicBezTo>
                  <a:cubicBezTo>
                    <a:pt x="579715" y="1162975"/>
                    <a:pt x="564973" y="1158067"/>
                    <a:pt x="550415" y="1154097"/>
                  </a:cubicBezTo>
                  <a:cubicBezTo>
                    <a:pt x="532359" y="1149173"/>
                    <a:pt x="497149" y="1136342"/>
                    <a:pt x="497149" y="1136342"/>
                  </a:cubicBezTo>
                  <a:cubicBezTo>
                    <a:pt x="491231" y="1130423"/>
                    <a:pt x="480770" y="1126842"/>
                    <a:pt x="479394" y="1118586"/>
                  </a:cubicBezTo>
                  <a:cubicBezTo>
                    <a:pt x="472941" y="1079865"/>
                    <a:pt x="490197" y="1082434"/>
                    <a:pt x="514905" y="1074198"/>
                  </a:cubicBezTo>
                  <a:cubicBezTo>
                    <a:pt x="520823" y="1056443"/>
                    <a:pt x="534981" y="1039503"/>
                    <a:pt x="532660" y="1020932"/>
                  </a:cubicBezTo>
                  <a:cubicBezTo>
                    <a:pt x="531437" y="1011148"/>
                    <a:pt x="527868" y="944884"/>
                    <a:pt x="514905" y="923278"/>
                  </a:cubicBezTo>
                  <a:cubicBezTo>
                    <a:pt x="510599" y="916101"/>
                    <a:pt x="503068" y="911441"/>
                    <a:pt x="497149" y="905522"/>
                  </a:cubicBezTo>
                  <a:cubicBezTo>
                    <a:pt x="495165" y="881712"/>
                    <a:pt x="497526" y="808622"/>
                    <a:pt x="479394" y="772357"/>
                  </a:cubicBezTo>
                  <a:cubicBezTo>
                    <a:pt x="474622" y="762814"/>
                    <a:pt x="468304" y="754055"/>
                    <a:pt x="461639" y="745724"/>
                  </a:cubicBezTo>
                  <a:cubicBezTo>
                    <a:pt x="456410" y="739188"/>
                    <a:pt x="449802" y="733887"/>
                    <a:pt x="443883" y="727969"/>
                  </a:cubicBezTo>
                  <a:cubicBezTo>
                    <a:pt x="437965" y="710214"/>
                    <a:pt x="424433" y="693342"/>
                    <a:pt x="426128" y="674703"/>
                  </a:cubicBezTo>
                  <a:cubicBezTo>
                    <a:pt x="435853" y="567730"/>
                    <a:pt x="424671" y="608057"/>
                    <a:pt x="443883" y="550416"/>
                  </a:cubicBezTo>
                  <a:cubicBezTo>
                    <a:pt x="416145" y="439455"/>
                    <a:pt x="451590" y="577385"/>
                    <a:pt x="426128" y="488272"/>
                  </a:cubicBezTo>
                  <a:cubicBezTo>
                    <a:pt x="422776" y="476540"/>
                    <a:pt x="420602" y="464493"/>
                    <a:pt x="417250" y="452761"/>
                  </a:cubicBezTo>
                  <a:cubicBezTo>
                    <a:pt x="414679" y="443763"/>
                    <a:pt x="414990" y="432745"/>
                    <a:pt x="408373" y="426128"/>
                  </a:cubicBezTo>
                  <a:cubicBezTo>
                    <a:pt x="401756" y="419511"/>
                    <a:pt x="390618" y="420210"/>
                    <a:pt x="381740" y="417251"/>
                  </a:cubicBezTo>
                  <a:cubicBezTo>
                    <a:pt x="358066" y="420210"/>
                    <a:pt x="333570" y="419272"/>
                    <a:pt x="310718" y="426128"/>
                  </a:cubicBezTo>
                  <a:cubicBezTo>
                    <a:pt x="301004" y="429042"/>
                    <a:pt x="277738" y="465457"/>
                    <a:pt x="275208" y="470517"/>
                  </a:cubicBezTo>
                  <a:cubicBezTo>
                    <a:pt x="271023" y="478887"/>
                    <a:pt x="272176" y="489843"/>
                    <a:pt x="266330" y="497150"/>
                  </a:cubicBezTo>
                  <a:cubicBezTo>
                    <a:pt x="249369" y="518350"/>
                    <a:pt x="234507" y="513062"/>
                    <a:pt x="213064" y="523783"/>
                  </a:cubicBezTo>
                  <a:cubicBezTo>
                    <a:pt x="144225" y="558202"/>
                    <a:pt x="226741" y="528101"/>
                    <a:pt x="159798" y="550416"/>
                  </a:cubicBezTo>
                  <a:cubicBezTo>
                    <a:pt x="139084" y="612560"/>
                    <a:pt x="159798" y="597764"/>
                    <a:pt x="115410" y="612559"/>
                  </a:cubicBezTo>
                  <a:cubicBezTo>
                    <a:pt x="110346" y="597368"/>
                    <a:pt x="103527" y="569126"/>
                    <a:pt x="88777" y="559293"/>
                  </a:cubicBezTo>
                  <a:cubicBezTo>
                    <a:pt x="78625" y="552525"/>
                    <a:pt x="65103" y="553375"/>
                    <a:pt x="53266" y="550416"/>
                  </a:cubicBezTo>
                  <a:cubicBezTo>
                    <a:pt x="50307" y="541538"/>
                    <a:pt x="49203" y="531807"/>
                    <a:pt x="44388" y="523783"/>
                  </a:cubicBezTo>
                  <a:cubicBezTo>
                    <a:pt x="40082" y="516606"/>
                    <a:pt x="30376" y="513513"/>
                    <a:pt x="26633" y="506027"/>
                  </a:cubicBezTo>
                  <a:cubicBezTo>
                    <a:pt x="18263" y="489287"/>
                    <a:pt x="14796" y="470516"/>
                    <a:pt x="8878" y="452761"/>
                  </a:cubicBezTo>
                  <a:lnTo>
                    <a:pt x="0" y="426128"/>
                  </a:lnTo>
                  <a:cubicBezTo>
                    <a:pt x="2959" y="402454"/>
                    <a:pt x="4610" y="378580"/>
                    <a:pt x="8878" y="355107"/>
                  </a:cubicBezTo>
                  <a:cubicBezTo>
                    <a:pt x="10552" y="345900"/>
                    <a:pt x="11138" y="335091"/>
                    <a:pt x="17755" y="328474"/>
                  </a:cubicBezTo>
                  <a:cubicBezTo>
                    <a:pt x="24372" y="321857"/>
                    <a:pt x="35510" y="322555"/>
                    <a:pt x="44388" y="319596"/>
                  </a:cubicBezTo>
                  <a:cubicBezTo>
                    <a:pt x="47347" y="310718"/>
                    <a:pt x="49081" y="301333"/>
                    <a:pt x="53266" y="292963"/>
                  </a:cubicBezTo>
                  <a:cubicBezTo>
                    <a:pt x="60958" y="277579"/>
                    <a:pt x="75013" y="259586"/>
                    <a:pt x="88777" y="248575"/>
                  </a:cubicBezTo>
                  <a:cubicBezTo>
                    <a:pt x="97109" y="241910"/>
                    <a:pt x="105660" y="235152"/>
                    <a:pt x="115410" y="230819"/>
                  </a:cubicBezTo>
                  <a:cubicBezTo>
                    <a:pt x="132513" y="223218"/>
                    <a:pt x="150921" y="218982"/>
                    <a:pt x="168676" y="213064"/>
                  </a:cubicBezTo>
                  <a:lnTo>
                    <a:pt x="195309" y="204186"/>
                  </a:lnTo>
                  <a:lnTo>
                    <a:pt x="221942" y="195309"/>
                  </a:lnTo>
                  <a:cubicBezTo>
                    <a:pt x="227860" y="189390"/>
                    <a:pt x="232211" y="181296"/>
                    <a:pt x="239697" y="177553"/>
                  </a:cubicBezTo>
                  <a:cubicBezTo>
                    <a:pt x="256437" y="169183"/>
                    <a:pt x="275208" y="165716"/>
                    <a:pt x="292963" y="159798"/>
                  </a:cubicBezTo>
                  <a:lnTo>
                    <a:pt x="346229" y="142043"/>
                  </a:lnTo>
                  <a:cubicBezTo>
                    <a:pt x="355107" y="139084"/>
                    <a:pt x="365076" y="138356"/>
                    <a:pt x="372862" y="133165"/>
                  </a:cubicBezTo>
                  <a:cubicBezTo>
                    <a:pt x="449188" y="82282"/>
                    <a:pt x="352618" y="143287"/>
                    <a:pt x="426128" y="106532"/>
                  </a:cubicBezTo>
                  <a:cubicBezTo>
                    <a:pt x="435671" y="101760"/>
                    <a:pt x="443011" y="93110"/>
                    <a:pt x="452761" y="88777"/>
                  </a:cubicBezTo>
                  <a:cubicBezTo>
                    <a:pt x="469864" y="81176"/>
                    <a:pt x="490454" y="81403"/>
                    <a:pt x="506027" y="71021"/>
                  </a:cubicBezTo>
                  <a:cubicBezTo>
                    <a:pt x="523782" y="59184"/>
                    <a:pt x="544204" y="50600"/>
                    <a:pt x="559293" y="35511"/>
                  </a:cubicBezTo>
                  <a:cubicBezTo>
                    <a:pt x="565212" y="29592"/>
                    <a:pt x="569872" y="22061"/>
                    <a:pt x="577049" y="17755"/>
                  </a:cubicBezTo>
                  <a:cubicBezTo>
                    <a:pt x="596415" y="6136"/>
                    <a:pt x="655056" y="1538"/>
                    <a:pt x="665825" y="0"/>
                  </a:cubicBezTo>
                  <a:cubicBezTo>
                    <a:pt x="675366" y="1908"/>
                    <a:pt x="723201" y="9567"/>
                    <a:pt x="736847" y="17755"/>
                  </a:cubicBezTo>
                  <a:cubicBezTo>
                    <a:pt x="797777" y="54313"/>
                    <a:pt x="705789" y="19241"/>
                    <a:pt x="781235" y="44388"/>
                  </a:cubicBezTo>
                  <a:cubicBezTo>
                    <a:pt x="787153" y="50307"/>
                    <a:pt x="794684" y="54967"/>
                    <a:pt x="798990" y="62144"/>
                  </a:cubicBezTo>
                  <a:cubicBezTo>
                    <a:pt x="814553" y="88083"/>
                    <a:pt x="815580" y="171334"/>
                    <a:pt x="816746" y="177553"/>
                  </a:cubicBezTo>
                  <a:cubicBezTo>
                    <a:pt x="820195" y="195948"/>
                    <a:pt x="816746" y="224900"/>
                    <a:pt x="834501" y="230819"/>
                  </a:cubicBezTo>
                  <a:cubicBezTo>
                    <a:pt x="871256" y="243071"/>
                    <a:pt x="853348" y="234506"/>
                    <a:pt x="887767" y="257452"/>
                  </a:cubicBezTo>
                  <a:cubicBezTo>
                    <a:pt x="911442" y="328478"/>
                    <a:pt x="875929" y="245614"/>
                    <a:pt x="923278" y="292963"/>
                  </a:cubicBezTo>
                  <a:cubicBezTo>
                    <a:pt x="929895" y="299580"/>
                    <a:pt x="927340" y="311572"/>
                    <a:pt x="932155" y="319596"/>
                  </a:cubicBezTo>
                  <a:cubicBezTo>
                    <a:pt x="936461" y="326773"/>
                    <a:pt x="944889" y="330656"/>
                    <a:pt x="949911" y="337352"/>
                  </a:cubicBezTo>
                  <a:cubicBezTo>
                    <a:pt x="962714" y="354423"/>
                    <a:pt x="970332" y="375529"/>
                    <a:pt x="985421" y="390618"/>
                  </a:cubicBezTo>
                  <a:cubicBezTo>
                    <a:pt x="991340" y="396536"/>
                    <a:pt x="997948" y="401837"/>
                    <a:pt x="1003177" y="408373"/>
                  </a:cubicBezTo>
                  <a:cubicBezTo>
                    <a:pt x="1009842" y="416704"/>
                    <a:pt x="1011884" y="429351"/>
                    <a:pt x="1020932" y="435006"/>
                  </a:cubicBezTo>
                  <a:cubicBezTo>
                    <a:pt x="1036803" y="444925"/>
                    <a:pt x="1074198" y="452761"/>
                    <a:pt x="1074198" y="452761"/>
                  </a:cubicBezTo>
                  <a:cubicBezTo>
                    <a:pt x="1077157" y="461639"/>
                    <a:pt x="1087261" y="471024"/>
                    <a:pt x="1083076" y="479394"/>
                  </a:cubicBezTo>
                  <a:cubicBezTo>
                    <a:pt x="1078891" y="487764"/>
                    <a:pt x="1064467" y="483457"/>
                    <a:pt x="1056443" y="488272"/>
                  </a:cubicBezTo>
                  <a:cubicBezTo>
                    <a:pt x="1049266" y="492578"/>
                    <a:pt x="1044606" y="500109"/>
                    <a:pt x="1038687" y="506027"/>
                  </a:cubicBezTo>
                  <a:lnTo>
                    <a:pt x="1020932" y="559293"/>
                  </a:lnTo>
                  <a:lnTo>
                    <a:pt x="1012054" y="585926"/>
                  </a:lnTo>
                  <a:cubicBezTo>
                    <a:pt x="1073133" y="606286"/>
                    <a:pt x="999286" y="585926"/>
                    <a:pt x="1109709" y="585926"/>
                  </a:cubicBezTo>
                  <a:cubicBezTo>
                    <a:pt x="1133567" y="585926"/>
                    <a:pt x="1157056" y="591845"/>
                    <a:pt x="1180730" y="594804"/>
                  </a:cubicBezTo>
                  <a:cubicBezTo>
                    <a:pt x="1189608" y="600722"/>
                    <a:pt x="1199032" y="605894"/>
                    <a:pt x="1207363" y="612559"/>
                  </a:cubicBezTo>
                  <a:cubicBezTo>
                    <a:pt x="1213899" y="617788"/>
                    <a:pt x="1217941" y="626009"/>
                    <a:pt x="1225118" y="630315"/>
                  </a:cubicBezTo>
                  <a:cubicBezTo>
                    <a:pt x="1233142" y="635130"/>
                    <a:pt x="1242873" y="636233"/>
                    <a:pt x="1251751" y="639192"/>
                  </a:cubicBezTo>
                  <a:cubicBezTo>
                    <a:pt x="1263246" y="650687"/>
                    <a:pt x="1282462" y="667582"/>
                    <a:pt x="1287262" y="683581"/>
                  </a:cubicBezTo>
                  <a:cubicBezTo>
                    <a:pt x="1293275" y="703623"/>
                    <a:pt x="1289523" y="725873"/>
                    <a:pt x="1296140" y="745724"/>
                  </a:cubicBezTo>
                  <a:cubicBezTo>
                    <a:pt x="1303077" y="766534"/>
                    <a:pt x="1325447" y="764817"/>
                    <a:pt x="1340528" y="772357"/>
                  </a:cubicBezTo>
                  <a:cubicBezTo>
                    <a:pt x="1344271" y="774229"/>
                    <a:pt x="1270986" y="773837"/>
                    <a:pt x="1322773" y="772357"/>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r>
                <a:rPr lang="es-PE" sz="600" b="1" dirty="0">
                  <a:solidFill>
                    <a:schemeClr val="bg1"/>
                  </a:solidFill>
                </a:rPr>
                <a:t>                       </a:t>
              </a:r>
            </a:p>
            <a:p>
              <a:pPr fontAlgn="auto">
                <a:spcBef>
                  <a:spcPts val="0"/>
                </a:spcBef>
                <a:spcAft>
                  <a:spcPts val="0"/>
                </a:spcAft>
                <a:defRPr/>
              </a:pPr>
              <a:r>
                <a:rPr lang="es-PE" sz="600" b="1" dirty="0">
                  <a:solidFill>
                    <a:schemeClr val="bg1"/>
                  </a:solidFill>
                </a:rPr>
                <a:t>                           UCAYALI</a:t>
              </a:r>
            </a:p>
          </p:txBody>
        </p:sp>
        <p:sp>
          <p:nvSpPr>
            <p:cNvPr id="29" name="89 Forma libre"/>
            <p:cNvSpPr/>
            <p:nvPr/>
          </p:nvSpPr>
          <p:spPr>
            <a:xfrm>
              <a:off x="8354621" y="3457970"/>
              <a:ext cx="963039" cy="656423"/>
            </a:xfrm>
            <a:custGeom>
              <a:avLst/>
              <a:gdLst>
                <a:gd name="connsiteX0" fmla="*/ 164518 w 963508"/>
                <a:gd name="connsiteY0" fmla="*/ 639192 h 656947"/>
                <a:gd name="connsiteX1" fmla="*/ 208906 w 963508"/>
                <a:gd name="connsiteY1" fmla="*/ 648070 h 656947"/>
                <a:gd name="connsiteX2" fmla="*/ 235539 w 963508"/>
                <a:gd name="connsiteY2" fmla="*/ 656947 h 656947"/>
                <a:gd name="connsiteX3" fmla="*/ 271050 w 963508"/>
                <a:gd name="connsiteY3" fmla="*/ 648070 h 656947"/>
                <a:gd name="connsiteX4" fmla="*/ 350949 w 963508"/>
                <a:gd name="connsiteY4" fmla="*/ 612559 h 656947"/>
                <a:gd name="connsiteX5" fmla="*/ 430848 w 963508"/>
                <a:gd name="connsiteY5" fmla="*/ 648070 h 656947"/>
                <a:gd name="connsiteX6" fmla="*/ 457481 w 963508"/>
                <a:gd name="connsiteY6" fmla="*/ 656947 h 656947"/>
                <a:gd name="connsiteX7" fmla="*/ 501869 w 963508"/>
                <a:gd name="connsiteY7" fmla="*/ 648070 h 656947"/>
                <a:gd name="connsiteX8" fmla="*/ 555135 w 963508"/>
                <a:gd name="connsiteY8" fmla="*/ 630314 h 656947"/>
                <a:gd name="connsiteX9" fmla="*/ 572890 w 963508"/>
                <a:gd name="connsiteY9" fmla="*/ 577048 h 656947"/>
                <a:gd name="connsiteX10" fmla="*/ 590646 w 963508"/>
                <a:gd name="connsiteY10" fmla="*/ 559293 h 656947"/>
                <a:gd name="connsiteX11" fmla="*/ 626156 w 963508"/>
                <a:gd name="connsiteY11" fmla="*/ 506027 h 656947"/>
                <a:gd name="connsiteX12" fmla="*/ 839220 w 963508"/>
                <a:gd name="connsiteY12" fmla="*/ 479394 h 656947"/>
                <a:gd name="connsiteX13" fmla="*/ 901364 w 963508"/>
                <a:gd name="connsiteY13" fmla="*/ 470516 h 656947"/>
                <a:gd name="connsiteX14" fmla="*/ 963508 w 963508"/>
                <a:gd name="connsiteY14" fmla="*/ 452761 h 656947"/>
                <a:gd name="connsiteX15" fmla="*/ 954630 w 963508"/>
                <a:gd name="connsiteY15" fmla="*/ 390617 h 656947"/>
                <a:gd name="connsiteX16" fmla="*/ 945752 w 963508"/>
                <a:gd name="connsiteY16" fmla="*/ 363984 h 656947"/>
                <a:gd name="connsiteX17" fmla="*/ 927997 w 963508"/>
                <a:gd name="connsiteY17" fmla="*/ 213064 h 656947"/>
                <a:gd name="connsiteX18" fmla="*/ 910242 w 963508"/>
                <a:gd name="connsiteY18" fmla="*/ 150920 h 656947"/>
                <a:gd name="connsiteX19" fmla="*/ 865853 w 963508"/>
                <a:gd name="connsiteY19" fmla="*/ 124287 h 656947"/>
                <a:gd name="connsiteX20" fmla="*/ 830343 w 963508"/>
                <a:gd name="connsiteY20" fmla="*/ 133165 h 656947"/>
                <a:gd name="connsiteX21" fmla="*/ 812587 w 963508"/>
                <a:gd name="connsiteY21" fmla="*/ 150920 h 656947"/>
                <a:gd name="connsiteX22" fmla="*/ 759321 w 963508"/>
                <a:gd name="connsiteY22" fmla="*/ 168676 h 656947"/>
                <a:gd name="connsiteX23" fmla="*/ 750444 w 963508"/>
                <a:gd name="connsiteY23" fmla="*/ 195309 h 656947"/>
                <a:gd name="connsiteX24" fmla="*/ 706055 w 963508"/>
                <a:gd name="connsiteY24" fmla="*/ 230819 h 656947"/>
                <a:gd name="connsiteX25" fmla="*/ 688300 w 963508"/>
                <a:gd name="connsiteY25" fmla="*/ 248575 h 656947"/>
                <a:gd name="connsiteX26" fmla="*/ 635034 w 963508"/>
                <a:gd name="connsiteY26" fmla="*/ 266330 h 656947"/>
                <a:gd name="connsiteX27" fmla="*/ 617279 w 963508"/>
                <a:gd name="connsiteY27" fmla="*/ 292963 h 656947"/>
                <a:gd name="connsiteX28" fmla="*/ 590646 w 963508"/>
                <a:gd name="connsiteY28" fmla="*/ 301841 h 656947"/>
                <a:gd name="connsiteX29" fmla="*/ 555135 w 963508"/>
                <a:gd name="connsiteY29" fmla="*/ 257452 h 656947"/>
                <a:gd name="connsiteX30" fmla="*/ 528502 w 963508"/>
                <a:gd name="connsiteY30" fmla="*/ 239697 h 656947"/>
                <a:gd name="connsiteX31" fmla="*/ 501869 w 963508"/>
                <a:gd name="connsiteY31" fmla="*/ 186431 h 656947"/>
                <a:gd name="connsiteX32" fmla="*/ 492991 w 963508"/>
                <a:gd name="connsiteY32" fmla="*/ 150920 h 656947"/>
                <a:gd name="connsiteX33" fmla="*/ 439725 w 963508"/>
                <a:gd name="connsiteY33" fmla="*/ 79899 h 656947"/>
                <a:gd name="connsiteX34" fmla="*/ 413092 w 963508"/>
                <a:gd name="connsiteY34" fmla="*/ 71021 h 656947"/>
                <a:gd name="connsiteX35" fmla="*/ 359826 w 963508"/>
                <a:gd name="connsiteY35" fmla="*/ 35511 h 656947"/>
                <a:gd name="connsiteX36" fmla="*/ 315438 w 963508"/>
                <a:gd name="connsiteY36" fmla="*/ 8878 h 656947"/>
                <a:gd name="connsiteX37" fmla="*/ 244417 w 963508"/>
                <a:gd name="connsiteY37" fmla="*/ 0 h 656947"/>
                <a:gd name="connsiteX38" fmla="*/ 182273 w 963508"/>
                <a:gd name="connsiteY38" fmla="*/ 8878 h 656947"/>
                <a:gd name="connsiteX39" fmla="*/ 164518 w 963508"/>
                <a:gd name="connsiteY39" fmla="*/ 35511 h 656947"/>
                <a:gd name="connsiteX40" fmla="*/ 111251 w 963508"/>
                <a:gd name="connsiteY40" fmla="*/ 8878 h 656947"/>
                <a:gd name="connsiteX41" fmla="*/ 4719 w 963508"/>
                <a:gd name="connsiteY41" fmla="*/ 17755 h 656947"/>
                <a:gd name="connsiteX42" fmla="*/ 13597 w 963508"/>
                <a:gd name="connsiteY42" fmla="*/ 62144 h 656947"/>
                <a:gd name="connsiteX43" fmla="*/ 22475 w 963508"/>
                <a:gd name="connsiteY43" fmla="*/ 88777 h 656947"/>
                <a:gd name="connsiteX44" fmla="*/ 49108 w 963508"/>
                <a:gd name="connsiteY44" fmla="*/ 97654 h 656947"/>
                <a:gd name="connsiteX45" fmla="*/ 84618 w 963508"/>
                <a:gd name="connsiteY45" fmla="*/ 142043 h 656947"/>
                <a:gd name="connsiteX46" fmla="*/ 111251 w 963508"/>
                <a:gd name="connsiteY46" fmla="*/ 195309 h 656947"/>
                <a:gd name="connsiteX47" fmla="*/ 155640 w 963508"/>
                <a:gd name="connsiteY47" fmla="*/ 221942 h 656947"/>
                <a:gd name="connsiteX48" fmla="*/ 182273 w 963508"/>
                <a:gd name="connsiteY48" fmla="*/ 239697 h 656947"/>
                <a:gd name="connsiteX49" fmla="*/ 208906 w 963508"/>
                <a:gd name="connsiteY49" fmla="*/ 292963 h 656947"/>
                <a:gd name="connsiteX50" fmla="*/ 200028 w 963508"/>
                <a:gd name="connsiteY50" fmla="*/ 328474 h 656947"/>
                <a:gd name="connsiteX51" fmla="*/ 146762 w 963508"/>
                <a:gd name="connsiteY51" fmla="*/ 399495 h 656947"/>
                <a:gd name="connsiteX52" fmla="*/ 120129 w 963508"/>
                <a:gd name="connsiteY52" fmla="*/ 417250 h 656947"/>
                <a:gd name="connsiteX53" fmla="*/ 146762 w 963508"/>
                <a:gd name="connsiteY53" fmla="*/ 461639 h 656947"/>
                <a:gd name="connsiteX54" fmla="*/ 173395 w 963508"/>
                <a:gd name="connsiteY54" fmla="*/ 470516 h 656947"/>
                <a:gd name="connsiteX55" fmla="*/ 182273 w 963508"/>
                <a:gd name="connsiteY55" fmla="*/ 497149 h 656947"/>
                <a:gd name="connsiteX56" fmla="*/ 164518 w 963508"/>
                <a:gd name="connsiteY56" fmla="*/ 568171 h 656947"/>
                <a:gd name="connsiteX57" fmla="*/ 164518 w 963508"/>
                <a:gd name="connsiteY57" fmla="*/ 639192 h 65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963508" h="656947">
                  <a:moveTo>
                    <a:pt x="164518" y="639192"/>
                  </a:moveTo>
                  <a:cubicBezTo>
                    <a:pt x="171916" y="652508"/>
                    <a:pt x="194267" y="644410"/>
                    <a:pt x="208906" y="648070"/>
                  </a:cubicBezTo>
                  <a:cubicBezTo>
                    <a:pt x="217984" y="650340"/>
                    <a:pt x="226181" y="656947"/>
                    <a:pt x="235539" y="656947"/>
                  </a:cubicBezTo>
                  <a:cubicBezTo>
                    <a:pt x="247740" y="656947"/>
                    <a:pt x="259363" y="651576"/>
                    <a:pt x="271050" y="648070"/>
                  </a:cubicBezTo>
                  <a:cubicBezTo>
                    <a:pt x="328673" y="630783"/>
                    <a:pt x="312030" y="638505"/>
                    <a:pt x="350949" y="612559"/>
                  </a:cubicBezTo>
                  <a:cubicBezTo>
                    <a:pt x="393153" y="640695"/>
                    <a:pt x="367462" y="626941"/>
                    <a:pt x="430848" y="648070"/>
                  </a:cubicBezTo>
                  <a:lnTo>
                    <a:pt x="457481" y="656947"/>
                  </a:lnTo>
                  <a:cubicBezTo>
                    <a:pt x="472277" y="653988"/>
                    <a:pt x="487312" y="652040"/>
                    <a:pt x="501869" y="648070"/>
                  </a:cubicBezTo>
                  <a:cubicBezTo>
                    <a:pt x="519925" y="643146"/>
                    <a:pt x="555135" y="630314"/>
                    <a:pt x="555135" y="630314"/>
                  </a:cubicBezTo>
                  <a:cubicBezTo>
                    <a:pt x="561053" y="612559"/>
                    <a:pt x="559656" y="590282"/>
                    <a:pt x="572890" y="577048"/>
                  </a:cubicBezTo>
                  <a:cubicBezTo>
                    <a:pt x="578809" y="571130"/>
                    <a:pt x="585624" y="565989"/>
                    <a:pt x="590646" y="559293"/>
                  </a:cubicBezTo>
                  <a:cubicBezTo>
                    <a:pt x="603450" y="542222"/>
                    <a:pt x="605912" y="512775"/>
                    <a:pt x="626156" y="506027"/>
                  </a:cubicBezTo>
                  <a:cubicBezTo>
                    <a:pt x="730033" y="471402"/>
                    <a:pt x="660735" y="489310"/>
                    <a:pt x="839220" y="479394"/>
                  </a:cubicBezTo>
                  <a:cubicBezTo>
                    <a:pt x="859935" y="476435"/>
                    <a:pt x="880777" y="474259"/>
                    <a:pt x="901364" y="470516"/>
                  </a:cubicBezTo>
                  <a:cubicBezTo>
                    <a:pt x="925895" y="466056"/>
                    <a:pt x="940684" y="460369"/>
                    <a:pt x="963508" y="452761"/>
                  </a:cubicBezTo>
                  <a:cubicBezTo>
                    <a:pt x="960549" y="432046"/>
                    <a:pt x="958734" y="411136"/>
                    <a:pt x="954630" y="390617"/>
                  </a:cubicBezTo>
                  <a:cubicBezTo>
                    <a:pt x="952795" y="381441"/>
                    <a:pt x="947075" y="373248"/>
                    <a:pt x="945752" y="363984"/>
                  </a:cubicBezTo>
                  <a:cubicBezTo>
                    <a:pt x="927169" y="233898"/>
                    <a:pt x="946697" y="306559"/>
                    <a:pt x="927997" y="213064"/>
                  </a:cubicBezTo>
                  <a:cubicBezTo>
                    <a:pt x="926837" y="207264"/>
                    <a:pt x="915317" y="159378"/>
                    <a:pt x="910242" y="150920"/>
                  </a:cubicBezTo>
                  <a:cubicBezTo>
                    <a:pt x="898056" y="130611"/>
                    <a:pt x="886800" y="131270"/>
                    <a:pt x="865853" y="124287"/>
                  </a:cubicBezTo>
                  <a:cubicBezTo>
                    <a:pt x="854016" y="127246"/>
                    <a:pt x="841256" y="127709"/>
                    <a:pt x="830343" y="133165"/>
                  </a:cubicBezTo>
                  <a:cubicBezTo>
                    <a:pt x="822857" y="136908"/>
                    <a:pt x="820073" y="147177"/>
                    <a:pt x="812587" y="150920"/>
                  </a:cubicBezTo>
                  <a:cubicBezTo>
                    <a:pt x="795847" y="159290"/>
                    <a:pt x="759321" y="168676"/>
                    <a:pt x="759321" y="168676"/>
                  </a:cubicBezTo>
                  <a:cubicBezTo>
                    <a:pt x="756362" y="177554"/>
                    <a:pt x="755259" y="187285"/>
                    <a:pt x="750444" y="195309"/>
                  </a:cubicBezTo>
                  <a:cubicBezTo>
                    <a:pt x="740552" y="211796"/>
                    <a:pt x="720011" y="219654"/>
                    <a:pt x="706055" y="230819"/>
                  </a:cubicBezTo>
                  <a:cubicBezTo>
                    <a:pt x="699519" y="236048"/>
                    <a:pt x="695786" y="244832"/>
                    <a:pt x="688300" y="248575"/>
                  </a:cubicBezTo>
                  <a:cubicBezTo>
                    <a:pt x="671560" y="256945"/>
                    <a:pt x="635034" y="266330"/>
                    <a:pt x="635034" y="266330"/>
                  </a:cubicBezTo>
                  <a:cubicBezTo>
                    <a:pt x="629116" y="275208"/>
                    <a:pt x="625610" y="286298"/>
                    <a:pt x="617279" y="292963"/>
                  </a:cubicBezTo>
                  <a:cubicBezTo>
                    <a:pt x="609972" y="298809"/>
                    <a:pt x="599822" y="303676"/>
                    <a:pt x="590646" y="301841"/>
                  </a:cubicBezTo>
                  <a:cubicBezTo>
                    <a:pt x="579663" y="299644"/>
                    <a:pt x="559282" y="261599"/>
                    <a:pt x="555135" y="257452"/>
                  </a:cubicBezTo>
                  <a:cubicBezTo>
                    <a:pt x="547590" y="249907"/>
                    <a:pt x="537380" y="245615"/>
                    <a:pt x="528502" y="239697"/>
                  </a:cubicBezTo>
                  <a:cubicBezTo>
                    <a:pt x="509049" y="210517"/>
                    <a:pt x="511058" y="218591"/>
                    <a:pt x="501869" y="186431"/>
                  </a:cubicBezTo>
                  <a:cubicBezTo>
                    <a:pt x="498517" y="174699"/>
                    <a:pt x="498448" y="161833"/>
                    <a:pt x="492991" y="150920"/>
                  </a:cubicBezTo>
                  <a:cubicBezTo>
                    <a:pt x="491100" y="147138"/>
                    <a:pt x="457563" y="90601"/>
                    <a:pt x="439725" y="79899"/>
                  </a:cubicBezTo>
                  <a:cubicBezTo>
                    <a:pt x="431701" y="75084"/>
                    <a:pt x="421272" y="75566"/>
                    <a:pt x="413092" y="71021"/>
                  </a:cubicBezTo>
                  <a:cubicBezTo>
                    <a:pt x="394438" y="60658"/>
                    <a:pt x="374915" y="50600"/>
                    <a:pt x="359826" y="35511"/>
                  </a:cubicBezTo>
                  <a:cubicBezTo>
                    <a:pt x="341180" y="16864"/>
                    <a:pt x="343610" y="14000"/>
                    <a:pt x="315438" y="8878"/>
                  </a:cubicBezTo>
                  <a:cubicBezTo>
                    <a:pt x="291965" y="4610"/>
                    <a:pt x="268091" y="2959"/>
                    <a:pt x="244417" y="0"/>
                  </a:cubicBezTo>
                  <a:cubicBezTo>
                    <a:pt x="223702" y="2959"/>
                    <a:pt x="201394" y="379"/>
                    <a:pt x="182273" y="8878"/>
                  </a:cubicBezTo>
                  <a:cubicBezTo>
                    <a:pt x="172523" y="13211"/>
                    <a:pt x="174424" y="31549"/>
                    <a:pt x="164518" y="35511"/>
                  </a:cubicBezTo>
                  <a:cubicBezTo>
                    <a:pt x="153032" y="40105"/>
                    <a:pt x="116860" y="12617"/>
                    <a:pt x="111251" y="8878"/>
                  </a:cubicBezTo>
                  <a:cubicBezTo>
                    <a:pt x="75740" y="11837"/>
                    <a:pt x="36002" y="692"/>
                    <a:pt x="4719" y="17755"/>
                  </a:cubicBezTo>
                  <a:cubicBezTo>
                    <a:pt x="-8528" y="24981"/>
                    <a:pt x="9937" y="47505"/>
                    <a:pt x="13597" y="62144"/>
                  </a:cubicBezTo>
                  <a:cubicBezTo>
                    <a:pt x="15867" y="71222"/>
                    <a:pt x="15858" y="82160"/>
                    <a:pt x="22475" y="88777"/>
                  </a:cubicBezTo>
                  <a:cubicBezTo>
                    <a:pt x="29092" y="95394"/>
                    <a:pt x="40230" y="94695"/>
                    <a:pt x="49108" y="97654"/>
                  </a:cubicBezTo>
                  <a:cubicBezTo>
                    <a:pt x="65622" y="114169"/>
                    <a:pt x="73419" y="119645"/>
                    <a:pt x="84618" y="142043"/>
                  </a:cubicBezTo>
                  <a:cubicBezTo>
                    <a:pt x="106495" y="185796"/>
                    <a:pt x="77332" y="152911"/>
                    <a:pt x="111251" y="195309"/>
                  </a:cubicBezTo>
                  <a:cubicBezTo>
                    <a:pt x="134370" y="224207"/>
                    <a:pt x="122469" y="205356"/>
                    <a:pt x="155640" y="221942"/>
                  </a:cubicBezTo>
                  <a:cubicBezTo>
                    <a:pt x="165183" y="226714"/>
                    <a:pt x="173395" y="233779"/>
                    <a:pt x="182273" y="239697"/>
                  </a:cubicBezTo>
                  <a:cubicBezTo>
                    <a:pt x="191249" y="253162"/>
                    <a:pt x="208906" y="274587"/>
                    <a:pt x="208906" y="292963"/>
                  </a:cubicBezTo>
                  <a:cubicBezTo>
                    <a:pt x="208906" y="305164"/>
                    <a:pt x="205485" y="317561"/>
                    <a:pt x="200028" y="328474"/>
                  </a:cubicBezTo>
                  <a:cubicBezTo>
                    <a:pt x="190558" y="347413"/>
                    <a:pt x="167572" y="382847"/>
                    <a:pt x="146762" y="399495"/>
                  </a:cubicBezTo>
                  <a:cubicBezTo>
                    <a:pt x="138430" y="406160"/>
                    <a:pt x="129007" y="411332"/>
                    <a:pt x="120129" y="417250"/>
                  </a:cubicBezTo>
                  <a:cubicBezTo>
                    <a:pt x="127112" y="438197"/>
                    <a:pt x="126453" y="449453"/>
                    <a:pt x="146762" y="461639"/>
                  </a:cubicBezTo>
                  <a:cubicBezTo>
                    <a:pt x="154786" y="466454"/>
                    <a:pt x="164517" y="467557"/>
                    <a:pt x="173395" y="470516"/>
                  </a:cubicBezTo>
                  <a:cubicBezTo>
                    <a:pt x="176354" y="479394"/>
                    <a:pt x="182273" y="487791"/>
                    <a:pt x="182273" y="497149"/>
                  </a:cubicBezTo>
                  <a:cubicBezTo>
                    <a:pt x="182273" y="518572"/>
                    <a:pt x="171522" y="547156"/>
                    <a:pt x="164518" y="568171"/>
                  </a:cubicBezTo>
                  <a:cubicBezTo>
                    <a:pt x="174331" y="636865"/>
                    <a:pt x="157120" y="625876"/>
                    <a:pt x="164518" y="639192"/>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75" b="1">
                <a:solidFill>
                  <a:schemeClr val="bg1"/>
                </a:solidFill>
              </a:endParaRPr>
            </a:p>
            <a:p>
              <a:pPr algn="ctr" fontAlgn="auto">
                <a:spcBef>
                  <a:spcPts val="0"/>
                </a:spcBef>
                <a:spcAft>
                  <a:spcPts val="0"/>
                </a:spcAft>
                <a:defRPr/>
              </a:pPr>
              <a:r>
                <a:rPr lang="es-PE" sz="600" b="1">
                  <a:solidFill>
                    <a:schemeClr val="bg1"/>
                  </a:solidFill>
                </a:rPr>
                <a:t>PASCO</a:t>
              </a:r>
            </a:p>
          </p:txBody>
        </p:sp>
        <p:sp>
          <p:nvSpPr>
            <p:cNvPr id="30" name="94 Forma libre"/>
            <p:cNvSpPr/>
            <p:nvPr/>
          </p:nvSpPr>
          <p:spPr>
            <a:xfrm>
              <a:off x="10293399" y="5933515"/>
              <a:ext cx="533376" cy="631399"/>
            </a:xfrm>
            <a:custGeom>
              <a:avLst/>
              <a:gdLst>
                <a:gd name="connsiteX0" fmla="*/ 248575 w 532845"/>
                <a:gd name="connsiteY0" fmla="*/ 2043 h 632357"/>
                <a:gd name="connsiteX1" fmla="*/ 292963 w 532845"/>
                <a:gd name="connsiteY1" fmla="*/ 10920 h 632357"/>
                <a:gd name="connsiteX2" fmla="*/ 390618 w 532845"/>
                <a:gd name="connsiteY2" fmla="*/ 28676 h 632357"/>
                <a:gd name="connsiteX3" fmla="*/ 399495 w 532845"/>
                <a:gd name="connsiteY3" fmla="*/ 55309 h 632357"/>
                <a:gd name="connsiteX4" fmla="*/ 417251 w 532845"/>
                <a:gd name="connsiteY4" fmla="*/ 73064 h 632357"/>
                <a:gd name="connsiteX5" fmla="*/ 435006 w 532845"/>
                <a:gd name="connsiteY5" fmla="*/ 126330 h 632357"/>
                <a:gd name="connsiteX6" fmla="*/ 443884 w 532845"/>
                <a:gd name="connsiteY6" fmla="*/ 152963 h 632357"/>
                <a:gd name="connsiteX7" fmla="*/ 470517 w 532845"/>
                <a:gd name="connsiteY7" fmla="*/ 197351 h 632357"/>
                <a:gd name="connsiteX8" fmla="*/ 497150 w 532845"/>
                <a:gd name="connsiteY8" fmla="*/ 206229 h 632357"/>
                <a:gd name="connsiteX9" fmla="*/ 532660 w 532845"/>
                <a:gd name="connsiteY9" fmla="*/ 259495 h 632357"/>
                <a:gd name="connsiteX10" fmla="*/ 523783 w 532845"/>
                <a:gd name="connsiteY10" fmla="*/ 330517 h 632357"/>
                <a:gd name="connsiteX11" fmla="*/ 479394 w 532845"/>
                <a:gd name="connsiteY11" fmla="*/ 366027 h 632357"/>
                <a:gd name="connsiteX12" fmla="*/ 470517 w 532845"/>
                <a:gd name="connsiteY12" fmla="*/ 339394 h 632357"/>
                <a:gd name="connsiteX13" fmla="*/ 399495 w 532845"/>
                <a:gd name="connsiteY13" fmla="*/ 339394 h 632357"/>
                <a:gd name="connsiteX14" fmla="*/ 372862 w 532845"/>
                <a:gd name="connsiteY14" fmla="*/ 401538 h 632357"/>
                <a:gd name="connsiteX15" fmla="*/ 310719 w 532845"/>
                <a:gd name="connsiteY15" fmla="*/ 463682 h 632357"/>
                <a:gd name="connsiteX16" fmla="*/ 301841 w 532845"/>
                <a:gd name="connsiteY16" fmla="*/ 508070 h 632357"/>
                <a:gd name="connsiteX17" fmla="*/ 275208 w 532845"/>
                <a:gd name="connsiteY17" fmla="*/ 525825 h 632357"/>
                <a:gd name="connsiteX18" fmla="*/ 230820 w 532845"/>
                <a:gd name="connsiteY18" fmla="*/ 552458 h 632357"/>
                <a:gd name="connsiteX19" fmla="*/ 213064 w 532845"/>
                <a:gd name="connsiteY19" fmla="*/ 570214 h 632357"/>
                <a:gd name="connsiteX20" fmla="*/ 177554 w 532845"/>
                <a:gd name="connsiteY20" fmla="*/ 623480 h 632357"/>
                <a:gd name="connsiteX21" fmla="*/ 150921 w 532845"/>
                <a:gd name="connsiteY21" fmla="*/ 632357 h 632357"/>
                <a:gd name="connsiteX22" fmla="*/ 124288 w 532845"/>
                <a:gd name="connsiteY22" fmla="*/ 623480 h 632357"/>
                <a:gd name="connsiteX23" fmla="*/ 97655 w 532845"/>
                <a:gd name="connsiteY23" fmla="*/ 579091 h 632357"/>
                <a:gd name="connsiteX24" fmla="*/ 8878 w 532845"/>
                <a:gd name="connsiteY24" fmla="*/ 561336 h 632357"/>
                <a:gd name="connsiteX25" fmla="*/ 17755 w 532845"/>
                <a:gd name="connsiteY25" fmla="*/ 534703 h 632357"/>
                <a:gd name="connsiteX26" fmla="*/ 0 w 532845"/>
                <a:gd name="connsiteY26" fmla="*/ 463682 h 632357"/>
                <a:gd name="connsiteX27" fmla="*/ 8878 w 532845"/>
                <a:gd name="connsiteY27" fmla="*/ 437049 h 632357"/>
                <a:gd name="connsiteX28" fmla="*/ 26633 w 532845"/>
                <a:gd name="connsiteY28" fmla="*/ 419293 h 632357"/>
                <a:gd name="connsiteX29" fmla="*/ 8878 w 532845"/>
                <a:gd name="connsiteY29" fmla="*/ 303884 h 632357"/>
                <a:gd name="connsiteX30" fmla="*/ 53266 w 532845"/>
                <a:gd name="connsiteY30" fmla="*/ 241740 h 632357"/>
                <a:gd name="connsiteX31" fmla="*/ 88777 w 532845"/>
                <a:gd name="connsiteY31" fmla="*/ 206229 h 632357"/>
                <a:gd name="connsiteX32" fmla="*/ 124288 w 532845"/>
                <a:gd name="connsiteY32" fmla="*/ 161841 h 632357"/>
                <a:gd name="connsiteX33" fmla="*/ 204187 w 532845"/>
                <a:gd name="connsiteY33" fmla="*/ 126330 h 632357"/>
                <a:gd name="connsiteX34" fmla="*/ 221942 w 532845"/>
                <a:gd name="connsiteY34" fmla="*/ 73064 h 632357"/>
                <a:gd name="connsiteX35" fmla="*/ 239697 w 532845"/>
                <a:gd name="connsiteY35" fmla="*/ 2043 h 632357"/>
                <a:gd name="connsiteX36" fmla="*/ 248575 w 532845"/>
                <a:gd name="connsiteY36" fmla="*/ 2043 h 632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32845" h="632357">
                  <a:moveTo>
                    <a:pt x="248575" y="2043"/>
                  </a:moveTo>
                  <a:cubicBezTo>
                    <a:pt x="257453" y="3522"/>
                    <a:pt x="278049" y="8626"/>
                    <a:pt x="292963" y="10920"/>
                  </a:cubicBezTo>
                  <a:cubicBezTo>
                    <a:pt x="386173" y="25260"/>
                    <a:pt x="336290" y="10566"/>
                    <a:pt x="390618" y="28676"/>
                  </a:cubicBezTo>
                  <a:cubicBezTo>
                    <a:pt x="393577" y="37554"/>
                    <a:pt x="394680" y="47285"/>
                    <a:pt x="399495" y="55309"/>
                  </a:cubicBezTo>
                  <a:cubicBezTo>
                    <a:pt x="403801" y="62486"/>
                    <a:pt x="413508" y="65578"/>
                    <a:pt x="417251" y="73064"/>
                  </a:cubicBezTo>
                  <a:cubicBezTo>
                    <a:pt x="425621" y="89804"/>
                    <a:pt x="429088" y="108575"/>
                    <a:pt x="435006" y="126330"/>
                  </a:cubicBezTo>
                  <a:lnTo>
                    <a:pt x="443884" y="152963"/>
                  </a:lnTo>
                  <a:cubicBezTo>
                    <a:pt x="450868" y="173914"/>
                    <a:pt x="450205" y="185164"/>
                    <a:pt x="470517" y="197351"/>
                  </a:cubicBezTo>
                  <a:cubicBezTo>
                    <a:pt x="478541" y="202166"/>
                    <a:pt x="488272" y="203270"/>
                    <a:pt x="497150" y="206229"/>
                  </a:cubicBezTo>
                  <a:cubicBezTo>
                    <a:pt x="508987" y="223984"/>
                    <a:pt x="535307" y="238321"/>
                    <a:pt x="532660" y="259495"/>
                  </a:cubicBezTo>
                  <a:cubicBezTo>
                    <a:pt x="529701" y="283169"/>
                    <a:pt x="530639" y="307665"/>
                    <a:pt x="523783" y="330517"/>
                  </a:cubicBezTo>
                  <a:cubicBezTo>
                    <a:pt x="520621" y="341058"/>
                    <a:pt x="484770" y="362443"/>
                    <a:pt x="479394" y="366027"/>
                  </a:cubicBezTo>
                  <a:cubicBezTo>
                    <a:pt x="476435" y="357149"/>
                    <a:pt x="477134" y="346011"/>
                    <a:pt x="470517" y="339394"/>
                  </a:cubicBezTo>
                  <a:cubicBezTo>
                    <a:pt x="452319" y="321196"/>
                    <a:pt x="416376" y="336018"/>
                    <a:pt x="399495" y="339394"/>
                  </a:cubicBezTo>
                  <a:cubicBezTo>
                    <a:pt x="357456" y="381436"/>
                    <a:pt x="407926" y="324397"/>
                    <a:pt x="372862" y="401538"/>
                  </a:cubicBezTo>
                  <a:cubicBezTo>
                    <a:pt x="347424" y="457503"/>
                    <a:pt x="350903" y="450287"/>
                    <a:pt x="310719" y="463682"/>
                  </a:cubicBezTo>
                  <a:cubicBezTo>
                    <a:pt x="307760" y="478478"/>
                    <a:pt x="309327" y="494969"/>
                    <a:pt x="301841" y="508070"/>
                  </a:cubicBezTo>
                  <a:cubicBezTo>
                    <a:pt x="296547" y="517334"/>
                    <a:pt x="283539" y="519160"/>
                    <a:pt x="275208" y="525825"/>
                  </a:cubicBezTo>
                  <a:cubicBezTo>
                    <a:pt x="240390" y="553680"/>
                    <a:pt x="277073" y="537042"/>
                    <a:pt x="230820" y="552458"/>
                  </a:cubicBezTo>
                  <a:cubicBezTo>
                    <a:pt x="224901" y="558377"/>
                    <a:pt x="218086" y="563518"/>
                    <a:pt x="213064" y="570214"/>
                  </a:cubicBezTo>
                  <a:cubicBezTo>
                    <a:pt x="200261" y="587285"/>
                    <a:pt x="197798" y="616732"/>
                    <a:pt x="177554" y="623480"/>
                  </a:cubicBezTo>
                  <a:lnTo>
                    <a:pt x="150921" y="632357"/>
                  </a:lnTo>
                  <a:cubicBezTo>
                    <a:pt x="142043" y="629398"/>
                    <a:pt x="130905" y="630097"/>
                    <a:pt x="124288" y="623480"/>
                  </a:cubicBezTo>
                  <a:cubicBezTo>
                    <a:pt x="82392" y="581585"/>
                    <a:pt x="149191" y="610012"/>
                    <a:pt x="97655" y="579091"/>
                  </a:cubicBezTo>
                  <a:cubicBezTo>
                    <a:pt x="78290" y="567472"/>
                    <a:pt x="19645" y="562874"/>
                    <a:pt x="8878" y="561336"/>
                  </a:cubicBezTo>
                  <a:cubicBezTo>
                    <a:pt x="11837" y="552458"/>
                    <a:pt x="17755" y="544061"/>
                    <a:pt x="17755" y="534703"/>
                  </a:cubicBezTo>
                  <a:cubicBezTo>
                    <a:pt x="17755" y="513274"/>
                    <a:pt x="7006" y="484700"/>
                    <a:pt x="0" y="463682"/>
                  </a:cubicBezTo>
                  <a:cubicBezTo>
                    <a:pt x="2959" y="454804"/>
                    <a:pt x="4063" y="445073"/>
                    <a:pt x="8878" y="437049"/>
                  </a:cubicBezTo>
                  <a:cubicBezTo>
                    <a:pt x="13184" y="429872"/>
                    <a:pt x="25938" y="427634"/>
                    <a:pt x="26633" y="419293"/>
                  </a:cubicBezTo>
                  <a:cubicBezTo>
                    <a:pt x="31210" y="364367"/>
                    <a:pt x="22632" y="345150"/>
                    <a:pt x="8878" y="303884"/>
                  </a:cubicBezTo>
                  <a:cubicBezTo>
                    <a:pt x="29592" y="241739"/>
                    <a:pt x="8877" y="256535"/>
                    <a:pt x="53266" y="241740"/>
                  </a:cubicBezTo>
                  <a:cubicBezTo>
                    <a:pt x="65103" y="229903"/>
                    <a:pt x="79491" y="220158"/>
                    <a:pt x="88777" y="206229"/>
                  </a:cubicBezTo>
                  <a:cubicBezTo>
                    <a:pt x="95051" y="196818"/>
                    <a:pt x="111636" y="168167"/>
                    <a:pt x="124288" y="161841"/>
                  </a:cubicBezTo>
                  <a:cubicBezTo>
                    <a:pt x="251064" y="98453"/>
                    <a:pt x="125845" y="178557"/>
                    <a:pt x="204187" y="126330"/>
                  </a:cubicBezTo>
                  <a:cubicBezTo>
                    <a:pt x="210105" y="108575"/>
                    <a:pt x="218271" y="91416"/>
                    <a:pt x="221942" y="73064"/>
                  </a:cubicBezTo>
                  <a:cubicBezTo>
                    <a:pt x="225318" y="56187"/>
                    <a:pt x="230599" y="20239"/>
                    <a:pt x="239697" y="2043"/>
                  </a:cubicBezTo>
                  <a:cubicBezTo>
                    <a:pt x="241569" y="-1700"/>
                    <a:pt x="239697" y="564"/>
                    <a:pt x="248575" y="2043"/>
                  </a:cubicBezTo>
                  <a:close/>
                </a:path>
              </a:pathLst>
            </a:custGeom>
            <a:solidFill>
              <a:srgbClr val="FFC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00">
                <a:solidFill>
                  <a:sysClr val="windowText" lastClr="000000"/>
                </a:solidFill>
              </a:endParaRPr>
            </a:p>
          </p:txBody>
        </p:sp>
        <p:sp>
          <p:nvSpPr>
            <p:cNvPr id="31" name="99 Forma libre"/>
            <p:cNvSpPr/>
            <p:nvPr/>
          </p:nvSpPr>
          <p:spPr>
            <a:xfrm>
              <a:off x="10483889" y="6270389"/>
              <a:ext cx="755615" cy="481249"/>
            </a:xfrm>
            <a:custGeom>
              <a:avLst/>
              <a:gdLst>
                <a:gd name="connsiteX0" fmla="*/ 532660 w 559293"/>
                <a:gd name="connsiteY0" fmla="*/ 88777 h 479394"/>
                <a:gd name="connsiteX1" fmla="*/ 399495 w 559293"/>
                <a:gd name="connsiteY1" fmla="*/ 88777 h 479394"/>
                <a:gd name="connsiteX2" fmla="*/ 328474 w 559293"/>
                <a:gd name="connsiteY2" fmla="*/ 26633 h 479394"/>
                <a:gd name="connsiteX3" fmla="*/ 275208 w 559293"/>
                <a:gd name="connsiteY3" fmla="*/ 0 h 479394"/>
                <a:gd name="connsiteX4" fmla="*/ 213064 w 559293"/>
                <a:gd name="connsiteY4" fmla="*/ 8878 h 479394"/>
                <a:gd name="connsiteX5" fmla="*/ 195309 w 559293"/>
                <a:gd name="connsiteY5" fmla="*/ 62144 h 479394"/>
                <a:gd name="connsiteX6" fmla="*/ 168676 w 559293"/>
                <a:gd name="connsiteY6" fmla="*/ 115410 h 479394"/>
                <a:gd name="connsiteX7" fmla="*/ 142043 w 559293"/>
                <a:gd name="connsiteY7" fmla="*/ 133165 h 479394"/>
                <a:gd name="connsiteX8" fmla="*/ 115410 w 559293"/>
                <a:gd name="connsiteY8" fmla="*/ 142043 h 479394"/>
                <a:gd name="connsiteX9" fmla="*/ 79899 w 559293"/>
                <a:gd name="connsiteY9" fmla="*/ 195309 h 479394"/>
                <a:gd name="connsiteX10" fmla="*/ 53266 w 559293"/>
                <a:gd name="connsiteY10" fmla="*/ 204187 h 479394"/>
                <a:gd name="connsiteX11" fmla="*/ 44389 w 559293"/>
                <a:gd name="connsiteY11" fmla="*/ 230820 h 479394"/>
                <a:gd name="connsiteX12" fmla="*/ 26633 w 559293"/>
                <a:gd name="connsiteY12" fmla="*/ 248575 h 479394"/>
                <a:gd name="connsiteX13" fmla="*/ 0 w 559293"/>
                <a:gd name="connsiteY13" fmla="*/ 301841 h 479394"/>
                <a:gd name="connsiteX14" fmla="*/ 8878 w 559293"/>
                <a:gd name="connsiteY14" fmla="*/ 337352 h 479394"/>
                <a:gd name="connsiteX15" fmla="*/ 35511 w 559293"/>
                <a:gd name="connsiteY15" fmla="*/ 390618 h 479394"/>
                <a:gd name="connsiteX16" fmla="*/ 62144 w 559293"/>
                <a:gd name="connsiteY16" fmla="*/ 408373 h 479394"/>
                <a:gd name="connsiteX17" fmla="*/ 150921 w 559293"/>
                <a:gd name="connsiteY17" fmla="*/ 435006 h 479394"/>
                <a:gd name="connsiteX18" fmla="*/ 168676 w 559293"/>
                <a:gd name="connsiteY18" fmla="*/ 461639 h 479394"/>
                <a:gd name="connsiteX19" fmla="*/ 221942 w 559293"/>
                <a:gd name="connsiteY19" fmla="*/ 479394 h 479394"/>
                <a:gd name="connsiteX20" fmla="*/ 328474 w 559293"/>
                <a:gd name="connsiteY20" fmla="*/ 470517 h 479394"/>
                <a:gd name="connsiteX21" fmla="*/ 363985 w 559293"/>
                <a:gd name="connsiteY21" fmla="*/ 435006 h 479394"/>
                <a:gd name="connsiteX22" fmla="*/ 390618 w 559293"/>
                <a:gd name="connsiteY22" fmla="*/ 426128 h 479394"/>
                <a:gd name="connsiteX23" fmla="*/ 408373 w 559293"/>
                <a:gd name="connsiteY23" fmla="*/ 399495 h 479394"/>
                <a:gd name="connsiteX24" fmla="*/ 417251 w 559293"/>
                <a:gd name="connsiteY24" fmla="*/ 372862 h 479394"/>
                <a:gd name="connsiteX25" fmla="*/ 443884 w 559293"/>
                <a:gd name="connsiteY25" fmla="*/ 355107 h 479394"/>
                <a:gd name="connsiteX26" fmla="*/ 506027 w 559293"/>
                <a:gd name="connsiteY26" fmla="*/ 292963 h 479394"/>
                <a:gd name="connsiteX27" fmla="*/ 541538 w 559293"/>
                <a:gd name="connsiteY27" fmla="*/ 248575 h 479394"/>
                <a:gd name="connsiteX28" fmla="*/ 559293 w 559293"/>
                <a:gd name="connsiteY28" fmla="*/ 186431 h 479394"/>
                <a:gd name="connsiteX29" fmla="*/ 532660 w 559293"/>
                <a:gd name="connsiteY29" fmla="*/ 88777 h 4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9293" h="479394">
                  <a:moveTo>
                    <a:pt x="532660" y="88777"/>
                  </a:moveTo>
                  <a:cubicBezTo>
                    <a:pt x="506027" y="72501"/>
                    <a:pt x="471780" y="105458"/>
                    <a:pt x="399495" y="88777"/>
                  </a:cubicBezTo>
                  <a:cubicBezTo>
                    <a:pt x="379243" y="84103"/>
                    <a:pt x="333747" y="30148"/>
                    <a:pt x="328474" y="26633"/>
                  </a:cubicBezTo>
                  <a:cubicBezTo>
                    <a:pt x="294055" y="3687"/>
                    <a:pt x="311963" y="12252"/>
                    <a:pt x="275208" y="0"/>
                  </a:cubicBezTo>
                  <a:cubicBezTo>
                    <a:pt x="254493" y="2959"/>
                    <a:pt x="229581" y="-3969"/>
                    <a:pt x="213064" y="8878"/>
                  </a:cubicBezTo>
                  <a:cubicBezTo>
                    <a:pt x="198291" y="20368"/>
                    <a:pt x="201227" y="44389"/>
                    <a:pt x="195309" y="62144"/>
                  </a:cubicBezTo>
                  <a:cubicBezTo>
                    <a:pt x="188089" y="83804"/>
                    <a:pt x="185884" y="98202"/>
                    <a:pt x="168676" y="115410"/>
                  </a:cubicBezTo>
                  <a:cubicBezTo>
                    <a:pt x="161131" y="122955"/>
                    <a:pt x="151586" y="128393"/>
                    <a:pt x="142043" y="133165"/>
                  </a:cubicBezTo>
                  <a:cubicBezTo>
                    <a:pt x="133673" y="137350"/>
                    <a:pt x="124288" y="139084"/>
                    <a:pt x="115410" y="142043"/>
                  </a:cubicBezTo>
                  <a:cubicBezTo>
                    <a:pt x="106102" y="169965"/>
                    <a:pt x="108399" y="176309"/>
                    <a:pt x="79899" y="195309"/>
                  </a:cubicBezTo>
                  <a:cubicBezTo>
                    <a:pt x="72113" y="200500"/>
                    <a:pt x="62144" y="201228"/>
                    <a:pt x="53266" y="204187"/>
                  </a:cubicBezTo>
                  <a:cubicBezTo>
                    <a:pt x="50307" y="213065"/>
                    <a:pt x="49204" y="222796"/>
                    <a:pt x="44389" y="230820"/>
                  </a:cubicBezTo>
                  <a:cubicBezTo>
                    <a:pt x="40083" y="237997"/>
                    <a:pt x="31862" y="242039"/>
                    <a:pt x="26633" y="248575"/>
                  </a:cubicBezTo>
                  <a:cubicBezTo>
                    <a:pt x="6966" y="273158"/>
                    <a:pt x="9376" y="273713"/>
                    <a:pt x="0" y="301841"/>
                  </a:cubicBezTo>
                  <a:cubicBezTo>
                    <a:pt x="2959" y="313678"/>
                    <a:pt x="5526" y="325620"/>
                    <a:pt x="8878" y="337352"/>
                  </a:cubicBezTo>
                  <a:cubicBezTo>
                    <a:pt x="14654" y="357568"/>
                    <a:pt x="19949" y="375056"/>
                    <a:pt x="35511" y="390618"/>
                  </a:cubicBezTo>
                  <a:cubicBezTo>
                    <a:pt x="43056" y="398163"/>
                    <a:pt x="52394" y="404040"/>
                    <a:pt x="62144" y="408373"/>
                  </a:cubicBezTo>
                  <a:cubicBezTo>
                    <a:pt x="89931" y="420722"/>
                    <a:pt x="121410" y="427628"/>
                    <a:pt x="150921" y="435006"/>
                  </a:cubicBezTo>
                  <a:cubicBezTo>
                    <a:pt x="156839" y="443884"/>
                    <a:pt x="159628" y="455984"/>
                    <a:pt x="168676" y="461639"/>
                  </a:cubicBezTo>
                  <a:cubicBezTo>
                    <a:pt x="184547" y="471558"/>
                    <a:pt x="221942" y="479394"/>
                    <a:pt x="221942" y="479394"/>
                  </a:cubicBezTo>
                  <a:cubicBezTo>
                    <a:pt x="257453" y="476435"/>
                    <a:pt x="294462" y="481146"/>
                    <a:pt x="328474" y="470517"/>
                  </a:cubicBezTo>
                  <a:cubicBezTo>
                    <a:pt x="344452" y="465524"/>
                    <a:pt x="348104" y="440300"/>
                    <a:pt x="363985" y="435006"/>
                  </a:cubicBezTo>
                  <a:lnTo>
                    <a:pt x="390618" y="426128"/>
                  </a:lnTo>
                  <a:cubicBezTo>
                    <a:pt x="396536" y="417250"/>
                    <a:pt x="403601" y="409038"/>
                    <a:pt x="408373" y="399495"/>
                  </a:cubicBezTo>
                  <a:cubicBezTo>
                    <a:pt x="412558" y="391125"/>
                    <a:pt x="411405" y="380169"/>
                    <a:pt x="417251" y="372862"/>
                  </a:cubicBezTo>
                  <a:cubicBezTo>
                    <a:pt x="423916" y="364531"/>
                    <a:pt x="435006" y="361025"/>
                    <a:pt x="443884" y="355107"/>
                  </a:cubicBezTo>
                  <a:cubicBezTo>
                    <a:pt x="484585" y="294055"/>
                    <a:pt x="459150" y="308589"/>
                    <a:pt x="506027" y="292963"/>
                  </a:cubicBezTo>
                  <a:cubicBezTo>
                    <a:pt x="522543" y="276447"/>
                    <a:pt x="530338" y="270975"/>
                    <a:pt x="541538" y="248575"/>
                  </a:cubicBezTo>
                  <a:cubicBezTo>
                    <a:pt x="547908" y="235835"/>
                    <a:pt x="556447" y="197814"/>
                    <a:pt x="559293" y="186431"/>
                  </a:cubicBezTo>
                  <a:cubicBezTo>
                    <a:pt x="549836" y="139141"/>
                    <a:pt x="559293" y="105053"/>
                    <a:pt x="532660" y="88777"/>
                  </a:cubicBezTo>
                  <a:close/>
                </a:path>
              </a:pathLst>
            </a:custGeom>
            <a:solidFill>
              <a:srgbClr val="FF0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r>
                <a:rPr lang="es-PE" sz="600" b="1">
                  <a:solidFill>
                    <a:schemeClr val="bg1"/>
                  </a:solidFill>
                </a:rPr>
                <a:t> TACNA</a:t>
              </a:r>
            </a:p>
          </p:txBody>
        </p:sp>
        <p:sp>
          <p:nvSpPr>
            <p:cNvPr id="32" name="101 Forma libre"/>
            <p:cNvSpPr/>
            <p:nvPr/>
          </p:nvSpPr>
          <p:spPr>
            <a:xfrm>
              <a:off x="9565299" y="5048017"/>
              <a:ext cx="605339" cy="513973"/>
            </a:xfrm>
            <a:custGeom>
              <a:avLst/>
              <a:gdLst>
                <a:gd name="connsiteX0" fmla="*/ 35511 w 603681"/>
                <a:gd name="connsiteY0" fmla="*/ 0 h 514905"/>
                <a:gd name="connsiteX1" fmla="*/ 71021 w 603681"/>
                <a:gd name="connsiteY1" fmla="*/ 44388 h 514905"/>
                <a:gd name="connsiteX2" fmla="*/ 124287 w 603681"/>
                <a:gd name="connsiteY2" fmla="*/ 62143 h 514905"/>
                <a:gd name="connsiteX3" fmla="*/ 150920 w 603681"/>
                <a:gd name="connsiteY3" fmla="*/ 71021 h 514905"/>
                <a:gd name="connsiteX4" fmla="*/ 177553 w 603681"/>
                <a:gd name="connsiteY4" fmla="*/ 79899 h 514905"/>
                <a:gd name="connsiteX5" fmla="*/ 204186 w 603681"/>
                <a:gd name="connsiteY5" fmla="*/ 88776 h 514905"/>
                <a:gd name="connsiteX6" fmla="*/ 221942 w 603681"/>
                <a:gd name="connsiteY6" fmla="*/ 106532 h 514905"/>
                <a:gd name="connsiteX7" fmla="*/ 275208 w 603681"/>
                <a:gd name="connsiteY7" fmla="*/ 115409 h 514905"/>
                <a:gd name="connsiteX8" fmla="*/ 417250 w 603681"/>
                <a:gd name="connsiteY8" fmla="*/ 124287 h 514905"/>
                <a:gd name="connsiteX9" fmla="*/ 470516 w 603681"/>
                <a:gd name="connsiteY9" fmla="*/ 142042 h 514905"/>
                <a:gd name="connsiteX10" fmla="*/ 497149 w 603681"/>
                <a:gd name="connsiteY10" fmla="*/ 150920 h 514905"/>
                <a:gd name="connsiteX11" fmla="*/ 541538 w 603681"/>
                <a:gd name="connsiteY11" fmla="*/ 177553 h 514905"/>
                <a:gd name="connsiteX12" fmla="*/ 585926 w 603681"/>
                <a:gd name="connsiteY12" fmla="*/ 213064 h 514905"/>
                <a:gd name="connsiteX13" fmla="*/ 603681 w 603681"/>
                <a:gd name="connsiteY13" fmla="*/ 275208 h 514905"/>
                <a:gd name="connsiteX14" fmla="*/ 594804 w 603681"/>
                <a:gd name="connsiteY14" fmla="*/ 328474 h 514905"/>
                <a:gd name="connsiteX15" fmla="*/ 585926 w 603681"/>
                <a:gd name="connsiteY15" fmla="*/ 355107 h 514905"/>
                <a:gd name="connsiteX16" fmla="*/ 532660 w 603681"/>
                <a:gd name="connsiteY16" fmla="*/ 372862 h 514905"/>
                <a:gd name="connsiteX17" fmla="*/ 506027 w 603681"/>
                <a:gd name="connsiteY17" fmla="*/ 381740 h 514905"/>
                <a:gd name="connsiteX18" fmla="*/ 479394 w 603681"/>
                <a:gd name="connsiteY18" fmla="*/ 390617 h 514905"/>
                <a:gd name="connsiteX19" fmla="*/ 470516 w 603681"/>
                <a:gd name="connsiteY19" fmla="*/ 443883 h 514905"/>
                <a:gd name="connsiteX20" fmla="*/ 417250 w 603681"/>
                <a:gd name="connsiteY20" fmla="*/ 461639 h 514905"/>
                <a:gd name="connsiteX21" fmla="*/ 408373 w 603681"/>
                <a:gd name="connsiteY21" fmla="*/ 488272 h 514905"/>
                <a:gd name="connsiteX22" fmla="*/ 355107 w 603681"/>
                <a:gd name="connsiteY22" fmla="*/ 488272 h 514905"/>
                <a:gd name="connsiteX23" fmla="*/ 168676 w 603681"/>
                <a:gd name="connsiteY23" fmla="*/ 497149 h 514905"/>
                <a:gd name="connsiteX24" fmla="*/ 115410 w 603681"/>
                <a:gd name="connsiteY24" fmla="*/ 514905 h 514905"/>
                <a:gd name="connsiteX25" fmla="*/ 62144 w 603681"/>
                <a:gd name="connsiteY25" fmla="*/ 506027 h 514905"/>
                <a:gd name="connsiteX26" fmla="*/ 97654 w 603681"/>
                <a:gd name="connsiteY26" fmla="*/ 461639 h 514905"/>
                <a:gd name="connsiteX27" fmla="*/ 88777 w 603681"/>
                <a:gd name="connsiteY27" fmla="*/ 417250 h 514905"/>
                <a:gd name="connsiteX28" fmla="*/ 62144 w 603681"/>
                <a:gd name="connsiteY28" fmla="*/ 257452 h 514905"/>
                <a:gd name="connsiteX29" fmla="*/ 53266 w 603681"/>
                <a:gd name="connsiteY29" fmla="*/ 230819 h 514905"/>
                <a:gd name="connsiteX30" fmla="*/ 35511 w 603681"/>
                <a:gd name="connsiteY30" fmla="*/ 204186 h 514905"/>
                <a:gd name="connsiteX31" fmla="*/ 17755 w 603681"/>
                <a:gd name="connsiteY31" fmla="*/ 150920 h 514905"/>
                <a:gd name="connsiteX32" fmla="*/ 8878 w 603681"/>
                <a:gd name="connsiteY32" fmla="*/ 124287 h 514905"/>
                <a:gd name="connsiteX33" fmla="*/ 0 w 603681"/>
                <a:gd name="connsiteY33" fmla="*/ 97654 h 514905"/>
                <a:gd name="connsiteX34" fmla="*/ 8878 w 603681"/>
                <a:gd name="connsiteY34" fmla="*/ 8877 h 514905"/>
                <a:gd name="connsiteX35" fmla="*/ 35511 w 603681"/>
                <a:gd name="connsiteY35" fmla="*/ 17755 h 514905"/>
                <a:gd name="connsiteX36" fmla="*/ 44388 w 603681"/>
                <a:gd name="connsiteY36" fmla="*/ 44388 h 514905"/>
                <a:gd name="connsiteX37" fmla="*/ 97654 w 603681"/>
                <a:gd name="connsiteY37" fmla="*/ 71021 h 514905"/>
                <a:gd name="connsiteX38" fmla="*/ 106532 w 603681"/>
                <a:gd name="connsiteY38" fmla="*/ 71021 h 514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3681" h="514905">
                  <a:moveTo>
                    <a:pt x="35511" y="0"/>
                  </a:moveTo>
                  <a:cubicBezTo>
                    <a:pt x="47348" y="14796"/>
                    <a:pt x="55498" y="33522"/>
                    <a:pt x="71021" y="44388"/>
                  </a:cubicBezTo>
                  <a:cubicBezTo>
                    <a:pt x="86354" y="55121"/>
                    <a:pt x="106532" y="56225"/>
                    <a:pt x="124287" y="62143"/>
                  </a:cubicBezTo>
                  <a:lnTo>
                    <a:pt x="150920" y="71021"/>
                  </a:lnTo>
                  <a:lnTo>
                    <a:pt x="177553" y="79899"/>
                  </a:lnTo>
                  <a:lnTo>
                    <a:pt x="204186" y="88776"/>
                  </a:lnTo>
                  <a:cubicBezTo>
                    <a:pt x="210105" y="94695"/>
                    <a:pt x="214105" y="103593"/>
                    <a:pt x="221942" y="106532"/>
                  </a:cubicBezTo>
                  <a:cubicBezTo>
                    <a:pt x="238796" y="112852"/>
                    <a:pt x="257282" y="113779"/>
                    <a:pt x="275208" y="115409"/>
                  </a:cubicBezTo>
                  <a:cubicBezTo>
                    <a:pt x="322453" y="119704"/>
                    <a:pt x="369903" y="121328"/>
                    <a:pt x="417250" y="124287"/>
                  </a:cubicBezTo>
                  <a:lnTo>
                    <a:pt x="470516" y="142042"/>
                  </a:lnTo>
                  <a:lnTo>
                    <a:pt x="497149" y="150920"/>
                  </a:lnTo>
                  <a:cubicBezTo>
                    <a:pt x="531830" y="185600"/>
                    <a:pt x="495440" y="154504"/>
                    <a:pt x="541538" y="177553"/>
                  </a:cubicBezTo>
                  <a:cubicBezTo>
                    <a:pt x="563938" y="188753"/>
                    <a:pt x="569410" y="196548"/>
                    <a:pt x="585926" y="213064"/>
                  </a:cubicBezTo>
                  <a:cubicBezTo>
                    <a:pt x="590114" y="225626"/>
                    <a:pt x="603681" y="264057"/>
                    <a:pt x="603681" y="275208"/>
                  </a:cubicBezTo>
                  <a:cubicBezTo>
                    <a:pt x="603681" y="293208"/>
                    <a:pt x="598709" y="310902"/>
                    <a:pt x="594804" y="328474"/>
                  </a:cubicBezTo>
                  <a:cubicBezTo>
                    <a:pt x="592774" y="337609"/>
                    <a:pt x="593541" y="349668"/>
                    <a:pt x="585926" y="355107"/>
                  </a:cubicBezTo>
                  <a:cubicBezTo>
                    <a:pt x="570696" y="365985"/>
                    <a:pt x="550415" y="366944"/>
                    <a:pt x="532660" y="372862"/>
                  </a:cubicBezTo>
                  <a:lnTo>
                    <a:pt x="506027" y="381740"/>
                  </a:lnTo>
                  <a:lnTo>
                    <a:pt x="479394" y="390617"/>
                  </a:lnTo>
                  <a:cubicBezTo>
                    <a:pt x="486029" y="417156"/>
                    <a:pt x="499831" y="429225"/>
                    <a:pt x="470516" y="443883"/>
                  </a:cubicBezTo>
                  <a:cubicBezTo>
                    <a:pt x="453776" y="452253"/>
                    <a:pt x="417250" y="461639"/>
                    <a:pt x="417250" y="461639"/>
                  </a:cubicBezTo>
                  <a:cubicBezTo>
                    <a:pt x="414291" y="470517"/>
                    <a:pt x="414990" y="481655"/>
                    <a:pt x="408373" y="488272"/>
                  </a:cubicBezTo>
                  <a:cubicBezTo>
                    <a:pt x="390619" y="506026"/>
                    <a:pt x="372861" y="494190"/>
                    <a:pt x="355107" y="488272"/>
                  </a:cubicBezTo>
                  <a:cubicBezTo>
                    <a:pt x="292963" y="491231"/>
                    <a:pt x="230510" y="490279"/>
                    <a:pt x="168676" y="497149"/>
                  </a:cubicBezTo>
                  <a:cubicBezTo>
                    <a:pt x="150075" y="499216"/>
                    <a:pt x="115410" y="514905"/>
                    <a:pt x="115410" y="514905"/>
                  </a:cubicBezTo>
                  <a:cubicBezTo>
                    <a:pt x="97655" y="511946"/>
                    <a:pt x="74872" y="518755"/>
                    <a:pt x="62144" y="506027"/>
                  </a:cubicBezTo>
                  <a:cubicBezTo>
                    <a:pt x="31488" y="475371"/>
                    <a:pt x="91507" y="463688"/>
                    <a:pt x="97654" y="461639"/>
                  </a:cubicBezTo>
                  <a:cubicBezTo>
                    <a:pt x="124317" y="381653"/>
                    <a:pt x="99609" y="482242"/>
                    <a:pt x="88777" y="417250"/>
                  </a:cubicBezTo>
                  <a:cubicBezTo>
                    <a:pt x="60578" y="248054"/>
                    <a:pt x="116760" y="312071"/>
                    <a:pt x="62144" y="257452"/>
                  </a:cubicBezTo>
                  <a:cubicBezTo>
                    <a:pt x="59185" y="248574"/>
                    <a:pt x="57451" y="239189"/>
                    <a:pt x="53266" y="230819"/>
                  </a:cubicBezTo>
                  <a:cubicBezTo>
                    <a:pt x="48494" y="221276"/>
                    <a:pt x="39844" y="213936"/>
                    <a:pt x="35511" y="204186"/>
                  </a:cubicBezTo>
                  <a:cubicBezTo>
                    <a:pt x="27910" y="187083"/>
                    <a:pt x="23673" y="168675"/>
                    <a:pt x="17755" y="150920"/>
                  </a:cubicBezTo>
                  <a:lnTo>
                    <a:pt x="8878" y="124287"/>
                  </a:lnTo>
                  <a:lnTo>
                    <a:pt x="0" y="97654"/>
                  </a:lnTo>
                  <a:cubicBezTo>
                    <a:pt x="2959" y="68062"/>
                    <a:pt x="-3201" y="36054"/>
                    <a:pt x="8878" y="8877"/>
                  </a:cubicBezTo>
                  <a:cubicBezTo>
                    <a:pt x="12679" y="326"/>
                    <a:pt x="28894" y="11138"/>
                    <a:pt x="35511" y="17755"/>
                  </a:cubicBezTo>
                  <a:cubicBezTo>
                    <a:pt x="42128" y="24372"/>
                    <a:pt x="38542" y="37081"/>
                    <a:pt x="44388" y="44388"/>
                  </a:cubicBezTo>
                  <a:cubicBezTo>
                    <a:pt x="55236" y="57948"/>
                    <a:pt x="81572" y="67000"/>
                    <a:pt x="97654" y="71021"/>
                  </a:cubicBezTo>
                  <a:cubicBezTo>
                    <a:pt x="100525" y="71739"/>
                    <a:pt x="103573" y="71021"/>
                    <a:pt x="106532" y="71021"/>
                  </a:cubicBezTo>
                </a:path>
              </a:pathLst>
            </a:custGeom>
            <a:solidFill>
              <a:srgbClr val="FF0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chemeClr val="bg1"/>
                </a:solidFill>
              </a:endParaRPr>
            </a:p>
          </p:txBody>
        </p:sp>
        <p:sp>
          <p:nvSpPr>
            <p:cNvPr id="33" name="106 Forma libre"/>
            <p:cNvSpPr/>
            <p:nvPr/>
          </p:nvSpPr>
          <p:spPr>
            <a:xfrm>
              <a:off x="9561066" y="4408918"/>
              <a:ext cx="1111199" cy="1385997"/>
            </a:xfrm>
            <a:custGeom>
              <a:avLst/>
              <a:gdLst>
                <a:gd name="connsiteX0" fmla="*/ 915699 w 1111285"/>
                <a:gd name="connsiteY0" fmla="*/ 1384916 h 1385696"/>
                <a:gd name="connsiteX1" fmla="*/ 924577 w 1111285"/>
                <a:gd name="connsiteY1" fmla="*/ 1340528 h 1385696"/>
                <a:gd name="connsiteX2" fmla="*/ 933454 w 1111285"/>
                <a:gd name="connsiteY2" fmla="*/ 1313895 h 1385696"/>
                <a:gd name="connsiteX3" fmla="*/ 924577 w 1111285"/>
                <a:gd name="connsiteY3" fmla="*/ 1287262 h 1385696"/>
                <a:gd name="connsiteX4" fmla="*/ 915699 w 1111285"/>
                <a:gd name="connsiteY4" fmla="*/ 1251751 h 1385696"/>
                <a:gd name="connsiteX5" fmla="*/ 906821 w 1111285"/>
                <a:gd name="connsiteY5" fmla="*/ 1189607 h 1385696"/>
                <a:gd name="connsiteX6" fmla="*/ 889066 w 1111285"/>
                <a:gd name="connsiteY6" fmla="*/ 1162974 h 1385696"/>
                <a:gd name="connsiteX7" fmla="*/ 880188 w 1111285"/>
                <a:gd name="connsiteY7" fmla="*/ 1136341 h 1385696"/>
                <a:gd name="connsiteX8" fmla="*/ 889066 w 1111285"/>
                <a:gd name="connsiteY8" fmla="*/ 1091953 h 1385696"/>
                <a:gd name="connsiteX9" fmla="*/ 942332 w 1111285"/>
                <a:gd name="connsiteY9" fmla="*/ 1065320 h 1385696"/>
                <a:gd name="connsiteX10" fmla="*/ 968965 w 1111285"/>
                <a:gd name="connsiteY10" fmla="*/ 1047565 h 1385696"/>
                <a:gd name="connsiteX11" fmla="*/ 1004476 w 1111285"/>
                <a:gd name="connsiteY11" fmla="*/ 976543 h 1385696"/>
                <a:gd name="connsiteX12" fmla="*/ 995598 w 1111285"/>
                <a:gd name="connsiteY12" fmla="*/ 923277 h 1385696"/>
                <a:gd name="connsiteX13" fmla="*/ 986720 w 1111285"/>
                <a:gd name="connsiteY13" fmla="*/ 896644 h 1385696"/>
                <a:gd name="connsiteX14" fmla="*/ 1013353 w 1111285"/>
                <a:gd name="connsiteY14" fmla="*/ 843378 h 1385696"/>
                <a:gd name="connsiteX15" fmla="*/ 1039986 w 1111285"/>
                <a:gd name="connsiteY15" fmla="*/ 834500 h 1385696"/>
                <a:gd name="connsiteX16" fmla="*/ 1066619 w 1111285"/>
                <a:gd name="connsiteY16" fmla="*/ 790112 h 1385696"/>
                <a:gd name="connsiteX17" fmla="*/ 1102130 w 1111285"/>
                <a:gd name="connsiteY17" fmla="*/ 754601 h 1385696"/>
                <a:gd name="connsiteX18" fmla="*/ 1111008 w 1111285"/>
                <a:gd name="connsiteY18" fmla="*/ 727968 h 1385696"/>
                <a:gd name="connsiteX19" fmla="*/ 1093252 w 1111285"/>
                <a:gd name="connsiteY19" fmla="*/ 710213 h 1385696"/>
                <a:gd name="connsiteX20" fmla="*/ 1048864 w 1111285"/>
                <a:gd name="connsiteY20" fmla="*/ 674702 h 1385696"/>
                <a:gd name="connsiteX21" fmla="*/ 995598 w 1111285"/>
                <a:gd name="connsiteY21" fmla="*/ 639192 h 1385696"/>
                <a:gd name="connsiteX22" fmla="*/ 942332 w 1111285"/>
                <a:gd name="connsiteY22" fmla="*/ 621436 h 1385696"/>
                <a:gd name="connsiteX23" fmla="*/ 915699 w 1111285"/>
                <a:gd name="connsiteY23" fmla="*/ 612559 h 1385696"/>
                <a:gd name="connsiteX24" fmla="*/ 835800 w 1111285"/>
                <a:gd name="connsiteY24" fmla="*/ 594803 h 1385696"/>
                <a:gd name="connsiteX25" fmla="*/ 676002 w 1111285"/>
                <a:gd name="connsiteY25" fmla="*/ 594803 h 1385696"/>
                <a:gd name="connsiteX26" fmla="*/ 658246 w 1111285"/>
                <a:gd name="connsiteY26" fmla="*/ 577048 h 1385696"/>
                <a:gd name="connsiteX27" fmla="*/ 640491 w 1111285"/>
                <a:gd name="connsiteY27" fmla="*/ 497149 h 1385696"/>
                <a:gd name="connsiteX28" fmla="*/ 622736 w 1111285"/>
                <a:gd name="connsiteY28" fmla="*/ 443883 h 1385696"/>
                <a:gd name="connsiteX29" fmla="*/ 587225 w 1111285"/>
                <a:gd name="connsiteY29" fmla="*/ 408372 h 1385696"/>
                <a:gd name="connsiteX30" fmla="*/ 560592 w 1111285"/>
                <a:gd name="connsiteY30" fmla="*/ 399495 h 1385696"/>
                <a:gd name="connsiteX31" fmla="*/ 551714 w 1111285"/>
                <a:gd name="connsiteY31" fmla="*/ 346229 h 1385696"/>
                <a:gd name="connsiteX32" fmla="*/ 498448 w 1111285"/>
                <a:gd name="connsiteY32" fmla="*/ 328473 h 1385696"/>
                <a:gd name="connsiteX33" fmla="*/ 489571 w 1111285"/>
                <a:gd name="connsiteY33" fmla="*/ 115409 h 1385696"/>
                <a:gd name="connsiteX34" fmla="*/ 507326 w 1111285"/>
                <a:gd name="connsiteY34" fmla="*/ 88776 h 1385696"/>
                <a:gd name="connsiteX35" fmla="*/ 498448 w 1111285"/>
                <a:gd name="connsiteY35" fmla="*/ 62143 h 1385696"/>
                <a:gd name="connsiteX36" fmla="*/ 365283 w 1111285"/>
                <a:gd name="connsiteY36" fmla="*/ 35510 h 1385696"/>
                <a:gd name="connsiteX37" fmla="*/ 312017 w 1111285"/>
                <a:gd name="connsiteY37" fmla="*/ 0 h 1385696"/>
                <a:gd name="connsiteX38" fmla="*/ 223241 w 1111285"/>
                <a:gd name="connsiteY38" fmla="*/ 8877 h 1385696"/>
                <a:gd name="connsiteX39" fmla="*/ 169975 w 1111285"/>
                <a:gd name="connsiteY39" fmla="*/ 26633 h 1385696"/>
                <a:gd name="connsiteX40" fmla="*/ 116709 w 1111285"/>
                <a:gd name="connsiteY40" fmla="*/ 44388 h 1385696"/>
                <a:gd name="connsiteX41" fmla="*/ 63443 w 1111285"/>
                <a:gd name="connsiteY41" fmla="*/ 62143 h 1385696"/>
                <a:gd name="connsiteX42" fmla="*/ 36810 w 1111285"/>
                <a:gd name="connsiteY42" fmla="*/ 71021 h 1385696"/>
                <a:gd name="connsiteX43" fmla="*/ 45687 w 1111285"/>
                <a:gd name="connsiteY43" fmla="*/ 115409 h 1385696"/>
                <a:gd name="connsiteX44" fmla="*/ 63443 w 1111285"/>
                <a:gd name="connsiteY44" fmla="*/ 133165 h 1385696"/>
                <a:gd name="connsiteX45" fmla="*/ 81198 w 1111285"/>
                <a:gd name="connsiteY45" fmla="*/ 186431 h 1385696"/>
                <a:gd name="connsiteX46" fmla="*/ 72320 w 1111285"/>
                <a:gd name="connsiteY46" fmla="*/ 221941 h 1385696"/>
                <a:gd name="connsiteX47" fmla="*/ 54565 w 1111285"/>
                <a:gd name="connsiteY47" fmla="*/ 239697 h 1385696"/>
                <a:gd name="connsiteX48" fmla="*/ 19054 w 1111285"/>
                <a:gd name="connsiteY48" fmla="*/ 328473 h 1385696"/>
                <a:gd name="connsiteX49" fmla="*/ 1299 w 1111285"/>
                <a:gd name="connsiteY49" fmla="*/ 346229 h 1385696"/>
                <a:gd name="connsiteX50" fmla="*/ 36810 w 1111285"/>
                <a:gd name="connsiteY50" fmla="*/ 417250 h 1385696"/>
                <a:gd name="connsiteX51" fmla="*/ 90076 w 1111285"/>
                <a:gd name="connsiteY51" fmla="*/ 488271 h 1385696"/>
                <a:gd name="connsiteX52" fmla="*/ 116709 w 1111285"/>
                <a:gd name="connsiteY52" fmla="*/ 568170 h 1385696"/>
                <a:gd name="connsiteX53" fmla="*/ 134464 w 1111285"/>
                <a:gd name="connsiteY53" fmla="*/ 621436 h 1385696"/>
                <a:gd name="connsiteX54" fmla="*/ 152219 w 1111285"/>
                <a:gd name="connsiteY54" fmla="*/ 639192 h 1385696"/>
                <a:gd name="connsiteX55" fmla="*/ 161097 w 1111285"/>
                <a:gd name="connsiteY55" fmla="*/ 665825 h 1385696"/>
                <a:gd name="connsiteX56" fmla="*/ 214363 w 1111285"/>
                <a:gd name="connsiteY56" fmla="*/ 701335 h 1385696"/>
                <a:gd name="connsiteX57" fmla="*/ 232118 w 1111285"/>
                <a:gd name="connsiteY57" fmla="*/ 719091 h 1385696"/>
                <a:gd name="connsiteX58" fmla="*/ 258751 w 1111285"/>
                <a:gd name="connsiteY58" fmla="*/ 727968 h 1385696"/>
                <a:gd name="connsiteX59" fmla="*/ 276507 w 1111285"/>
                <a:gd name="connsiteY59" fmla="*/ 745724 h 1385696"/>
                <a:gd name="connsiteX60" fmla="*/ 374161 w 1111285"/>
                <a:gd name="connsiteY60" fmla="*/ 763479 h 1385696"/>
                <a:gd name="connsiteX61" fmla="*/ 454060 w 1111285"/>
                <a:gd name="connsiteY61" fmla="*/ 781234 h 1385696"/>
                <a:gd name="connsiteX62" fmla="*/ 507326 w 1111285"/>
                <a:gd name="connsiteY62" fmla="*/ 798990 h 1385696"/>
                <a:gd name="connsiteX63" fmla="*/ 533959 w 1111285"/>
                <a:gd name="connsiteY63" fmla="*/ 816745 h 1385696"/>
                <a:gd name="connsiteX64" fmla="*/ 587225 w 1111285"/>
                <a:gd name="connsiteY64" fmla="*/ 843378 h 1385696"/>
                <a:gd name="connsiteX65" fmla="*/ 604980 w 1111285"/>
                <a:gd name="connsiteY65" fmla="*/ 870011 h 1385696"/>
                <a:gd name="connsiteX66" fmla="*/ 596103 w 1111285"/>
                <a:gd name="connsiteY66" fmla="*/ 949910 h 1385696"/>
                <a:gd name="connsiteX67" fmla="*/ 587225 w 1111285"/>
                <a:gd name="connsiteY67" fmla="*/ 976543 h 1385696"/>
                <a:gd name="connsiteX68" fmla="*/ 551714 w 1111285"/>
                <a:gd name="connsiteY68" fmla="*/ 1012054 h 1385696"/>
                <a:gd name="connsiteX69" fmla="*/ 480693 w 1111285"/>
                <a:gd name="connsiteY69" fmla="*/ 1029809 h 1385696"/>
                <a:gd name="connsiteX70" fmla="*/ 436305 w 1111285"/>
                <a:gd name="connsiteY70" fmla="*/ 1091953 h 1385696"/>
                <a:gd name="connsiteX71" fmla="*/ 427427 w 1111285"/>
                <a:gd name="connsiteY71" fmla="*/ 1154097 h 1385696"/>
                <a:gd name="connsiteX72" fmla="*/ 480693 w 1111285"/>
                <a:gd name="connsiteY72" fmla="*/ 1162974 h 1385696"/>
                <a:gd name="connsiteX73" fmla="*/ 569470 w 1111285"/>
                <a:gd name="connsiteY73" fmla="*/ 1171852 h 1385696"/>
                <a:gd name="connsiteX74" fmla="*/ 578347 w 1111285"/>
                <a:gd name="connsiteY74" fmla="*/ 1145219 h 1385696"/>
                <a:gd name="connsiteX75" fmla="*/ 622736 w 1111285"/>
                <a:gd name="connsiteY75" fmla="*/ 1171852 h 1385696"/>
                <a:gd name="connsiteX76" fmla="*/ 658246 w 1111285"/>
                <a:gd name="connsiteY76" fmla="*/ 1225118 h 1385696"/>
                <a:gd name="connsiteX77" fmla="*/ 684879 w 1111285"/>
                <a:gd name="connsiteY77" fmla="*/ 1278384 h 1385696"/>
                <a:gd name="connsiteX78" fmla="*/ 711512 w 1111285"/>
                <a:gd name="connsiteY78" fmla="*/ 1287262 h 1385696"/>
                <a:gd name="connsiteX79" fmla="*/ 738145 w 1111285"/>
                <a:gd name="connsiteY79" fmla="*/ 1278384 h 1385696"/>
                <a:gd name="connsiteX80" fmla="*/ 755901 w 1111285"/>
                <a:gd name="connsiteY80" fmla="*/ 1251751 h 1385696"/>
                <a:gd name="connsiteX81" fmla="*/ 826922 w 1111285"/>
                <a:gd name="connsiteY81" fmla="*/ 1260629 h 1385696"/>
                <a:gd name="connsiteX82" fmla="*/ 844678 w 1111285"/>
                <a:gd name="connsiteY82" fmla="*/ 1278384 h 1385696"/>
                <a:gd name="connsiteX83" fmla="*/ 871311 w 1111285"/>
                <a:gd name="connsiteY83" fmla="*/ 1287262 h 1385696"/>
                <a:gd name="connsiteX84" fmla="*/ 889066 w 1111285"/>
                <a:gd name="connsiteY84" fmla="*/ 1340528 h 1385696"/>
                <a:gd name="connsiteX85" fmla="*/ 906821 w 1111285"/>
                <a:gd name="connsiteY85" fmla="*/ 1367161 h 1385696"/>
                <a:gd name="connsiteX86" fmla="*/ 915699 w 1111285"/>
                <a:gd name="connsiteY86" fmla="*/ 1384916 h 138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111285" h="1385696">
                  <a:moveTo>
                    <a:pt x="915699" y="1384916"/>
                  </a:moveTo>
                  <a:cubicBezTo>
                    <a:pt x="918658" y="1380477"/>
                    <a:pt x="920917" y="1355167"/>
                    <a:pt x="924577" y="1340528"/>
                  </a:cubicBezTo>
                  <a:cubicBezTo>
                    <a:pt x="926847" y="1331450"/>
                    <a:pt x="933454" y="1323253"/>
                    <a:pt x="933454" y="1313895"/>
                  </a:cubicBezTo>
                  <a:cubicBezTo>
                    <a:pt x="933454" y="1304537"/>
                    <a:pt x="927148" y="1296260"/>
                    <a:pt x="924577" y="1287262"/>
                  </a:cubicBezTo>
                  <a:cubicBezTo>
                    <a:pt x="921225" y="1275530"/>
                    <a:pt x="917882" y="1263756"/>
                    <a:pt x="915699" y="1251751"/>
                  </a:cubicBezTo>
                  <a:cubicBezTo>
                    <a:pt x="911956" y="1231164"/>
                    <a:pt x="912834" y="1209650"/>
                    <a:pt x="906821" y="1189607"/>
                  </a:cubicBezTo>
                  <a:cubicBezTo>
                    <a:pt x="903755" y="1179387"/>
                    <a:pt x="893838" y="1172517"/>
                    <a:pt x="889066" y="1162974"/>
                  </a:cubicBezTo>
                  <a:cubicBezTo>
                    <a:pt x="884881" y="1154604"/>
                    <a:pt x="883147" y="1145219"/>
                    <a:pt x="880188" y="1136341"/>
                  </a:cubicBezTo>
                  <a:cubicBezTo>
                    <a:pt x="883147" y="1121545"/>
                    <a:pt x="881580" y="1105054"/>
                    <a:pt x="889066" y="1091953"/>
                  </a:cubicBezTo>
                  <a:cubicBezTo>
                    <a:pt x="899242" y="1074145"/>
                    <a:pt x="926840" y="1073066"/>
                    <a:pt x="942332" y="1065320"/>
                  </a:cubicBezTo>
                  <a:cubicBezTo>
                    <a:pt x="951875" y="1060548"/>
                    <a:pt x="960087" y="1053483"/>
                    <a:pt x="968965" y="1047565"/>
                  </a:cubicBezTo>
                  <a:cubicBezTo>
                    <a:pt x="989367" y="986358"/>
                    <a:pt x="973486" y="1007533"/>
                    <a:pt x="1004476" y="976543"/>
                  </a:cubicBezTo>
                  <a:cubicBezTo>
                    <a:pt x="1001517" y="958788"/>
                    <a:pt x="999503" y="940849"/>
                    <a:pt x="995598" y="923277"/>
                  </a:cubicBezTo>
                  <a:cubicBezTo>
                    <a:pt x="993568" y="914142"/>
                    <a:pt x="986720" y="906002"/>
                    <a:pt x="986720" y="896644"/>
                  </a:cubicBezTo>
                  <a:cubicBezTo>
                    <a:pt x="986720" y="883779"/>
                    <a:pt x="1004377" y="850559"/>
                    <a:pt x="1013353" y="843378"/>
                  </a:cubicBezTo>
                  <a:cubicBezTo>
                    <a:pt x="1020660" y="837532"/>
                    <a:pt x="1031108" y="837459"/>
                    <a:pt x="1039986" y="834500"/>
                  </a:cubicBezTo>
                  <a:cubicBezTo>
                    <a:pt x="1105586" y="768904"/>
                    <a:pt x="1009003" y="870775"/>
                    <a:pt x="1066619" y="790112"/>
                  </a:cubicBezTo>
                  <a:cubicBezTo>
                    <a:pt x="1076349" y="776490"/>
                    <a:pt x="1102130" y="754601"/>
                    <a:pt x="1102130" y="754601"/>
                  </a:cubicBezTo>
                  <a:cubicBezTo>
                    <a:pt x="1105089" y="745723"/>
                    <a:pt x="1112843" y="737144"/>
                    <a:pt x="1111008" y="727968"/>
                  </a:cubicBezTo>
                  <a:cubicBezTo>
                    <a:pt x="1109366" y="719761"/>
                    <a:pt x="1098481" y="716749"/>
                    <a:pt x="1093252" y="710213"/>
                  </a:cubicBezTo>
                  <a:cubicBezTo>
                    <a:pt x="1048634" y="654442"/>
                    <a:pt x="1104627" y="705681"/>
                    <a:pt x="1048864" y="674702"/>
                  </a:cubicBezTo>
                  <a:cubicBezTo>
                    <a:pt x="1030210" y="664339"/>
                    <a:pt x="1015842" y="645940"/>
                    <a:pt x="995598" y="639192"/>
                  </a:cubicBezTo>
                  <a:lnTo>
                    <a:pt x="942332" y="621436"/>
                  </a:lnTo>
                  <a:cubicBezTo>
                    <a:pt x="933454" y="618477"/>
                    <a:pt x="924929" y="614097"/>
                    <a:pt x="915699" y="612559"/>
                  </a:cubicBezTo>
                  <a:cubicBezTo>
                    <a:pt x="853202" y="602143"/>
                    <a:pt x="879509" y="609373"/>
                    <a:pt x="835800" y="594803"/>
                  </a:cubicBezTo>
                  <a:cubicBezTo>
                    <a:pt x="824187" y="595577"/>
                    <a:pt x="717306" y="619585"/>
                    <a:pt x="676002" y="594803"/>
                  </a:cubicBezTo>
                  <a:cubicBezTo>
                    <a:pt x="668825" y="590497"/>
                    <a:pt x="664165" y="582966"/>
                    <a:pt x="658246" y="577048"/>
                  </a:cubicBezTo>
                  <a:cubicBezTo>
                    <a:pt x="632846" y="500841"/>
                    <a:pt x="671743" y="622156"/>
                    <a:pt x="640491" y="497149"/>
                  </a:cubicBezTo>
                  <a:cubicBezTo>
                    <a:pt x="635952" y="478992"/>
                    <a:pt x="635970" y="457117"/>
                    <a:pt x="622736" y="443883"/>
                  </a:cubicBezTo>
                  <a:cubicBezTo>
                    <a:pt x="610899" y="432046"/>
                    <a:pt x="603106" y="413665"/>
                    <a:pt x="587225" y="408372"/>
                  </a:cubicBezTo>
                  <a:lnTo>
                    <a:pt x="560592" y="399495"/>
                  </a:lnTo>
                  <a:cubicBezTo>
                    <a:pt x="557633" y="381740"/>
                    <a:pt x="563567" y="359776"/>
                    <a:pt x="551714" y="346229"/>
                  </a:cubicBezTo>
                  <a:cubicBezTo>
                    <a:pt x="539390" y="332144"/>
                    <a:pt x="498448" y="328473"/>
                    <a:pt x="498448" y="328473"/>
                  </a:cubicBezTo>
                  <a:cubicBezTo>
                    <a:pt x="467650" y="236076"/>
                    <a:pt x="468748" y="261172"/>
                    <a:pt x="489571" y="115409"/>
                  </a:cubicBezTo>
                  <a:cubicBezTo>
                    <a:pt x="491080" y="104847"/>
                    <a:pt x="501408" y="97654"/>
                    <a:pt x="507326" y="88776"/>
                  </a:cubicBezTo>
                  <a:cubicBezTo>
                    <a:pt x="504367" y="79898"/>
                    <a:pt x="507137" y="65618"/>
                    <a:pt x="498448" y="62143"/>
                  </a:cubicBezTo>
                  <a:cubicBezTo>
                    <a:pt x="434058" y="36387"/>
                    <a:pt x="420147" y="72085"/>
                    <a:pt x="365283" y="35510"/>
                  </a:cubicBezTo>
                  <a:lnTo>
                    <a:pt x="312017" y="0"/>
                  </a:lnTo>
                  <a:cubicBezTo>
                    <a:pt x="282425" y="2959"/>
                    <a:pt x="252471" y="3396"/>
                    <a:pt x="223241" y="8877"/>
                  </a:cubicBezTo>
                  <a:cubicBezTo>
                    <a:pt x="204846" y="12326"/>
                    <a:pt x="187730" y="20715"/>
                    <a:pt x="169975" y="26633"/>
                  </a:cubicBezTo>
                  <a:lnTo>
                    <a:pt x="116709" y="44388"/>
                  </a:lnTo>
                  <a:lnTo>
                    <a:pt x="63443" y="62143"/>
                  </a:lnTo>
                  <a:lnTo>
                    <a:pt x="36810" y="71021"/>
                  </a:lnTo>
                  <a:cubicBezTo>
                    <a:pt x="39769" y="85817"/>
                    <a:pt x="39743" y="101540"/>
                    <a:pt x="45687" y="115409"/>
                  </a:cubicBezTo>
                  <a:cubicBezTo>
                    <a:pt x="48984" y="123102"/>
                    <a:pt x="59700" y="125678"/>
                    <a:pt x="63443" y="133165"/>
                  </a:cubicBezTo>
                  <a:cubicBezTo>
                    <a:pt x="71813" y="149905"/>
                    <a:pt x="81198" y="186431"/>
                    <a:pt x="81198" y="186431"/>
                  </a:cubicBezTo>
                  <a:cubicBezTo>
                    <a:pt x="78239" y="198268"/>
                    <a:pt x="77776" y="211028"/>
                    <a:pt x="72320" y="221941"/>
                  </a:cubicBezTo>
                  <a:cubicBezTo>
                    <a:pt x="68577" y="229427"/>
                    <a:pt x="56767" y="231622"/>
                    <a:pt x="54565" y="239697"/>
                  </a:cubicBezTo>
                  <a:cubicBezTo>
                    <a:pt x="28797" y="334182"/>
                    <a:pt x="76646" y="309277"/>
                    <a:pt x="19054" y="328473"/>
                  </a:cubicBezTo>
                  <a:cubicBezTo>
                    <a:pt x="13136" y="334392"/>
                    <a:pt x="2483" y="337943"/>
                    <a:pt x="1299" y="346229"/>
                  </a:cubicBezTo>
                  <a:cubicBezTo>
                    <a:pt x="-5330" y="392634"/>
                    <a:pt x="14459" y="388512"/>
                    <a:pt x="36810" y="417250"/>
                  </a:cubicBezTo>
                  <a:cubicBezTo>
                    <a:pt x="107072" y="507588"/>
                    <a:pt x="45421" y="443618"/>
                    <a:pt x="90076" y="488271"/>
                  </a:cubicBezTo>
                  <a:lnTo>
                    <a:pt x="116709" y="568170"/>
                  </a:lnTo>
                  <a:lnTo>
                    <a:pt x="134464" y="621436"/>
                  </a:lnTo>
                  <a:lnTo>
                    <a:pt x="152219" y="639192"/>
                  </a:lnTo>
                  <a:cubicBezTo>
                    <a:pt x="155178" y="648070"/>
                    <a:pt x="154480" y="659208"/>
                    <a:pt x="161097" y="665825"/>
                  </a:cubicBezTo>
                  <a:cubicBezTo>
                    <a:pt x="176186" y="680914"/>
                    <a:pt x="199274" y="686246"/>
                    <a:pt x="214363" y="701335"/>
                  </a:cubicBezTo>
                  <a:cubicBezTo>
                    <a:pt x="220281" y="707254"/>
                    <a:pt x="224941" y="714785"/>
                    <a:pt x="232118" y="719091"/>
                  </a:cubicBezTo>
                  <a:cubicBezTo>
                    <a:pt x="240142" y="723906"/>
                    <a:pt x="249873" y="725009"/>
                    <a:pt x="258751" y="727968"/>
                  </a:cubicBezTo>
                  <a:cubicBezTo>
                    <a:pt x="264670" y="733887"/>
                    <a:pt x="269330" y="741418"/>
                    <a:pt x="276507" y="745724"/>
                  </a:cubicBezTo>
                  <a:cubicBezTo>
                    <a:pt x="298361" y="758836"/>
                    <a:pt x="363744" y="761876"/>
                    <a:pt x="374161" y="763479"/>
                  </a:cubicBezTo>
                  <a:cubicBezTo>
                    <a:pt x="391489" y="766145"/>
                    <a:pt x="435466" y="775656"/>
                    <a:pt x="454060" y="781234"/>
                  </a:cubicBezTo>
                  <a:cubicBezTo>
                    <a:pt x="471987" y="786612"/>
                    <a:pt x="491753" y="788608"/>
                    <a:pt x="507326" y="798990"/>
                  </a:cubicBezTo>
                  <a:cubicBezTo>
                    <a:pt x="516204" y="804908"/>
                    <a:pt x="524416" y="811973"/>
                    <a:pt x="533959" y="816745"/>
                  </a:cubicBezTo>
                  <a:cubicBezTo>
                    <a:pt x="607469" y="853500"/>
                    <a:pt x="510899" y="792495"/>
                    <a:pt x="587225" y="843378"/>
                  </a:cubicBezTo>
                  <a:cubicBezTo>
                    <a:pt x="593143" y="852256"/>
                    <a:pt x="604094" y="859378"/>
                    <a:pt x="604980" y="870011"/>
                  </a:cubicBezTo>
                  <a:cubicBezTo>
                    <a:pt x="607205" y="896715"/>
                    <a:pt x="600508" y="923478"/>
                    <a:pt x="596103" y="949910"/>
                  </a:cubicBezTo>
                  <a:cubicBezTo>
                    <a:pt x="594565" y="959141"/>
                    <a:pt x="592664" y="968928"/>
                    <a:pt x="587225" y="976543"/>
                  </a:cubicBezTo>
                  <a:cubicBezTo>
                    <a:pt x="577495" y="990165"/>
                    <a:pt x="567954" y="1007994"/>
                    <a:pt x="551714" y="1012054"/>
                  </a:cubicBezTo>
                  <a:lnTo>
                    <a:pt x="480693" y="1029809"/>
                  </a:lnTo>
                  <a:cubicBezTo>
                    <a:pt x="459979" y="1091953"/>
                    <a:pt x="480693" y="1077156"/>
                    <a:pt x="436305" y="1091953"/>
                  </a:cubicBezTo>
                  <a:cubicBezTo>
                    <a:pt x="420896" y="1107361"/>
                    <a:pt x="393441" y="1124966"/>
                    <a:pt x="427427" y="1154097"/>
                  </a:cubicBezTo>
                  <a:cubicBezTo>
                    <a:pt x="441094" y="1165811"/>
                    <a:pt x="462938" y="1160015"/>
                    <a:pt x="480693" y="1162974"/>
                  </a:cubicBezTo>
                  <a:cubicBezTo>
                    <a:pt x="545534" y="1184589"/>
                    <a:pt x="515802" y="1185269"/>
                    <a:pt x="569470" y="1171852"/>
                  </a:cubicBezTo>
                  <a:cubicBezTo>
                    <a:pt x="572429" y="1162974"/>
                    <a:pt x="569977" y="1149404"/>
                    <a:pt x="578347" y="1145219"/>
                  </a:cubicBezTo>
                  <a:cubicBezTo>
                    <a:pt x="592250" y="1138268"/>
                    <a:pt x="616851" y="1164006"/>
                    <a:pt x="622736" y="1171852"/>
                  </a:cubicBezTo>
                  <a:cubicBezTo>
                    <a:pt x="635540" y="1188923"/>
                    <a:pt x="651498" y="1204874"/>
                    <a:pt x="658246" y="1225118"/>
                  </a:cubicBezTo>
                  <a:cubicBezTo>
                    <a:pt x="664094" y="1242662"/>
                    <a:pt x="669235" y="1265868"/>
                    <a:pt x="684879" y="1278384"/>
                  </a:cubicBezTo>
                  <a:cubicBezTo>
                    <a:pt x="692186" y="1284230"/>
                    <a:pt x="702634" y="1284303"/>
                    <a:pt x="711512" y="1287262"/>
                  </a:cubicBezTo>
                  <a:cubicBezTo>
                    <a:pt x="720390" y="1284303"/>
                    <a:pt x="730838" y="1284230"/>
                    <a:pt x="738145" y="1278384"/>
                  </a:cubicBezTo>
                  <a:cubicBezTo>
                    <a:pt x="746477" y="1271719"/>
                    <a:pt x="745438" y="1253843"/>
                    <a:pt x="755901" y="1251751"/>
                  </a:cubicBezTo>
                  <a:cubicBezTo>
                    <a:pt x="779296" y="1247072"/>
                    <a:pt x="803248" y="1257670"/>
                    <a:pt x="826922" y="1260629"/>
                  </a:cubicBezTo>
                  <a:cubicBezTo>
                    <a:pt x="832841" y="1266547"/>
                    <a:pt x="837501" y="1274078"/>
                    <a:pt x="844678" y="1278384"/>
                  </a:cubicBezTo>
                  <a:cubicBezTo>
                    <a:pt x="852702" y="1283199"/>
                    <a:pt x="865872" y="1279647"/>
                    <a:pt x="871311" y="1287262"/>
                  </a:cubicBezTo>
                  <a:cubicBezTo>
                    <a:pt x="882189" y="1302492"/>
                    <a:pt x="878685" y="1324955"/>
                    <a:pt x="889066" y="1340528"/>
                  </a:cubicBezTo>
                  <a:cubicBezTo>
                    <a:pt x="894984" y="1349406"/>
                    <a:pt x="900156" y="1358830"/>
                    <a:pt x="906821" y="1367161"/>
                  </a:cubicBezTo>
                  <a:cubicBezTo>
                    <a:pt x="912050" y="1373697"/>
                    <a:pt x="912740" y="1389355"/>
                    <a:pt x="915699" y="1384916"/>
                  </a:cubicBezTo>
                  <a:close/>
                </a:path>
              </a:pathLst>
            </a:custGeom>
            <a:solidFill>
              <a:srgbClr val="FF0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r>
                <a:rPr lang="es-PE" sz="600" b="1">
                  <a:solidFill>
                    <a:schemeClr val="bg1"/>
                  </a:solidFill>
                </a:rPr>
                <a:t>     CUSCO</a:t>
              </a:r>
            </a:p>
          </p:txBody>
        </p:sp>
        <p:sp>
          <p:nvSpPr>
            <p:cNvPr id="34" name="111 Forma libre"/>
            <p:cNvSpPr/>
            <p:nvPr/>
          </p:nvSpPr>
          <p:spPr>
            <a:xfrm>
              <a:off x="10450025" y="5051867"/>
              <a:ext cx="797946" cy="1337872"/>
            </a:xfrm>
            <a:custGeom>
              <a:avLst/>
              <a:gdLst>
                <a:gd name="connsiteX0" fmla="*/ 503388 w 796351"/>
                <a:gd name="connsiteY0" fmla="*/ 97654 h 1339679"/>
                <a:gd name="connsiteX1" fmla="*/ 432366 w 796351"/>
                <a:gd name="connsiteY1" fmla="*/ 79899 h 1339679"/>
                <a:gd name="connsiteX2" fmla="*/ 387978 w 796351"/>
                <a:gd name="connsiteY2" fmla="*/ 53266 h 1339679"/>
                <a:gd name="connsiteX3" fmla="*/ 316957 w 796351"/>
                <a:gd name="connsiteY3" fmla="*/ 17755 h 1339679"/>
                <a:gd name="connsiteX4" fmla="*/ 290324 w 796351"/>
                <a:gd name="connsiteY4" fmla="*/ 8877 h 1339679"/>
                <a:gd name="connsiteX5" fmla="*/ 263691 w 796351"/>
                <a:gd name="connsiteY5" fmla="*/ 0 h 1339679"/>
                <a:gd name="connsiteX6" fmla="*/ 237058 w 796351"/>
                <a:gd name="connsiteY6" fmla="*/ 8877 h 1339679"/>
                <a:gd name="connsiteX7" fmla="*/ 228180 w 796351"/>
                <a:gd name="connsiteY7" fmla="*/ 35510 h 1339679"/>
                <a:gd name="connsiteX8" fmla="*/ 210425 w 796351"/>
                <a:gd name="connsiteY8" fmla="*/ 53266 h 1339679"/>
                <a:gd name="connsiteX9" fmla="*/ 201547 w 796351"/>
                <a:gd name="connsiteY9" fmla="*/ 88776 h 1339679"/>
                <a:gd name="connsiteX10" fmla="*/ 192669 w 796351"/>
                <a:gd name="connsiteY10" fmla="*/ 133165 h 1339679"/>
                <a:gd name="connsiteX11" fmla="*/ 166036 w 796351"/>
                <a:gd name="connsiteY11" fmla="*/ 150920 h 1339679"/>
                <a:gd name="connsiteX12" fmla="*/ 148281 w 796351"/>
                <a:gd name="connsiteY12" fmla="*/ 177553 h 1339679"/>
                <a:gd name="connsiteX13" fmla="*/ 112770 w 796351"/>
                <a:gd name="connsiteY13" fmla="*/ 248575 h 1339679"/>
                <a:gd name="connsiteX14" fmla="*/ 103893 w 796351"/>
                <a:gd name="connsiteY14" fmla="*/ 275208 h 1339679"/>
                <a:gd name="connsiteX15" fmla="*/ 95015 w 796351"/>
                <a:gd name="connsiteY15" fmla="*/ 363984 h 1339679"/>
                <a:gd name="connsiteX16" fmla="*/ 59504 w 796351"/>
                <a:gd name="connsiteY16" fmla="*/ 399495 h 1339679"/>
                <a:gd name="connsiteX17" fmla="*/ 41749 w 796351"/>
                <a:gd name="connsiteY17" fmla="*/ 426128 h 1339679"/>
                <a:gd name="connsiteX18" fmla="*/ 15116 w 796351"/>
                <a:gd name="connsiteY18" fmla="*/ 435006 h 1339679"/>
                <a:gd name="connsiteX19" fmla="*/ 15116 w 796351"/>
                <a:gd name="connsiteY19" fmla="*/ 630314 h 1339679"/>
                <a:gd name="connsiteX20" fmla="*/ 32871 w 796351"/>
                <a:gd name="connsiteY20" fmla="*/ 710213 h 1339679"/>
                <a:gd name="connsiteX21" fmla="*/ 41749 w 796351"/>
                <a:gd name="connsiteY21" fmla="*/ 834501 h 1339679"/>
                <a:gd name="connsiteX22" fmla="*/ 59504 w 796351"/>
                <a:gd name="connsiteY22" fmla="*/ 887767 h 1339679"/>
                <a:gd name="connsiteX23" fmla="*/ 77260 w 796351"/>
                <a:gd name="connsiteY23" fmla="*/ 905522 h 1339679"/>
                <a:gd name="connsiteX24" fmla="*/ 130526 w 796351"/>
                <a:gd name="connsiteY24" fmla="*/ 923277 h 1339679"/>
                <a:gd name="connsiteX25" fmla="*/ 192669 w 796351"/>
                <a:gd name="connsiteY25" fmla="*/ 914400 h 1339679"/>
                <a:gd name="connsiteX26" fmla="*/ 219302 w 796351"/>
                <a:gd name="connsiteY26" fmla="*/ 905522 h 1339679"/>
                <a:gd name="connsiteX27" fmla="*/ 237058 w 796351"/>
                <a:gd name="connsiteY27" fmla="*/ 923277 h 1339679"/>
                <a:gd name="connsiteX28" fmla="*/ 245935 w 796351"/>
                <a:gd name="connsiteY28" fmla="*/ 949910 h 1339679"/>
                <a:gd name="connsiteX29" fmla="*/ 263691 w 796351"/>
                <a:gd name="connsiteY29" fmla="*/ 967666 h 1339679"/>
                <a:gd name="connsiteX30" fmla="*/ 290324 w 796351"/>
                <a:gd name="connsiteY30" fmla="*/ 1056442 h 1339679"/>
                <a:gd name="connsiteX31" fmla="*/ 325834 w 796351"/>
                <a:gd name="connsiteY31" fmla="*/ 1100831 h 1339679"/>
                <a:gd name="connsiteX32" fmla="*/ 343590 w 796351"/>
                <a:gd name="connsiteY32" fmla="*/ 1118586 h 1339679"/>
                <a:gd name="connsiteX33" fmla="*/ 361345 w 796351"/>
                <a:gd name="connsiteY33" fmla="*/ 1171852 h 1339679"/>
                <a:gd name="connsiteX34" fmla="*/ 370223 w 796351"/>
                <a:gd name="connsiteY34" fmla="*/ 1269507 h 1339679"/>
                <a:gd name="connsiteX35" fmla="*/ 396856 w 796351"/>
                <a:gd name="connsiteY35" fmla="*/ 1287262 h 1339679"/>
                <a:gd name="connsiteX36" fmla="*/ 565531 w 796351"/>
                <a:gd name="connsiteY36" fmla="*/ 1313895 h 1339679"/>
                <a:gd name="connsiteX37" fmla="*/ 627675 w 796351"/>
                <a:gd name="connsiteY37" fmla="*/ 1322773 h 1339679"/>
                <a:gd name="connsiteX38" fmla="*/ 636553 w 796351"/>
                <a:gd name="connsiteY38" fmla="*/ 1260629 h 1339679"/>
                <a:gd name="connsiteX39" fmla="*/ 680941 w 796351"/>
                <a:gd name="connsiteY39" fmla="*/ 1216241 h 1339679"/>
                <a:gd name="connsiteX40" fmla="*/ 716452 w 796351"/>
                <a:gd name="connsiteY40" fmla="*/ 1171852 h 1339679"/>
                <a:gd name="connsiteX41" fmla="*/ 743085 w 796351"/>
                <a:gd name="connsiteY41" fmla="*/ 1083075 h 1339679"/>
                <a:gd name="connsiteX42" fmla="*/ 725329 w 796351"/>
                <a:gd name="connsiteY42" fmla="*/ 1065320 h 1339679"/>
                <a:gd name="connsiteX43" fmla="*/ 707574 w 796351"/>
                <a:gd name="connsiteY43" fmla="*/ 1038687 h 1339679"/>
                <a:gd name="connsiteX44" fmla="*/ 680941 w 796351"/>
                <a:gd name="connsiteY44" fmla="*/ 1020932 h 1339679"/>
                <a:gd name="connsiteX45" fmla="*/ 663186 w 796351"/>
                <a:gd name="connsiteY45" fmla="*/ 1003176 h 1339679"/>
                <a:gd name="connsiteX46" fmla="*/ 627675 w 796351"/>
                <a:gd name="connsiteY46" fmla="*/ 958788 h 1339679"/>
                <a:gd name="connsiteX47" fmla="*/ 618797 w 796351"/>
                <a:gd name="connsiteY47" fmla="*/ 932155 h 1339679"/>
                <a:gd name="connsiteX48" fmla="*/ 627675 w 796351"/>
                <a:gd name="connsiteY48" fmla="*/ 816745 h 1339679"/>
                <a:gd name="connsiteX49" fmla="*/ 636553 w 796351"/>
                <a:gd name="connsiteY49" fmla="*/ 790112 h 1339679"/>
                <a:gd name="connsiteX50" fmla="*/ 689819 w 796351"/>
                <a:gd name="connsiteY50" fmla="*/ 763479 h 1339679"/>
                <a:gd name="connsiteX51" fmla="*/ 689819 w 796351"/>
                <a:gd name="connsiteY51" fmla="*/ 683580 h 1339679"/>
                <a:gd name="connsiteX52" fmla="*/ 672063 w 796351"/>
                <a:gd name="connsiteY52" fmla="*/ 665825 h 1339679"/>
                <a:gd name="connsiteX53" fmla="*/ 654308 w 796351"/>
                <a:gd name="connsiteY53" fmla="*/ 612559 h 1339679"/>
                <a:gd name="connsiteX54" fmla="*/ 645430 w 796351"/>
                <a:gd name="connsiteY54" fmla="*/ 585926 h 1339679"/>
                <a:gd name="connsiteX55" fmla="*/ 654308 w 796351"/>
                <a:gd name="connsiteY55" fmla="*/ 523782 h 1339679"/>
                <a:gd name="connsiteX56" fmla="*/ 680941 w 796351"/>
                <a:gd name="connsiteY56" fmla="*/ 506027 h 1339679"/>
                <a:gd name="connsiteX57" fmla="*/ 734207 w 796351"/>
                <a:gd name="connsiteY57" fmla="*/ 488272 h 1339679"/>
                <a:gd name="connsiteX58" fmla="*/ 743085 w 796351"/>
                <a:gd name="connsiteY58" fmla="*/ 452761 h 1339679"/>
                <a:gd name="connsiteX59" fmla="*/ 769718 w 796351"/>
                <a:gd name="connsiteY59" fmla="*/ 435006 h 1339679"/>
                <a:gd name="connsiteX60" fmla="*/ 787473 w 796351"/>
                <a:gd name="connsiteY60" fmla="*/ 417250 h 1339679"/>
                <a:gd name="connsiteX61" fmla="*/ 778595 w 796351"/>
                <a:gd name="connsiteY61" fmla="*/ 310718 h 1339679"/>
                <a:gd name="connsiteX62" fmla="*/ 760840 w 796351"/>
                <a:gd name="connsiteY62" fmla="*/ 257452 h 1339679"/>
                <a:gd name="connsiteX63" fmla="*/ 769718 w 796351"/>
                <a:gd name="connsiteY63" fmla="*/ 115409 h 1339679"/>
                <a:gd name="connsiteX64" fmla="*/ 787473 w 796351"/>
                <a:gd name="connsiteY64" fmla="*/ 62143 h 1339679"/>
                <a:gd name="connsiteX65" fmla="*/ 796351 w 796351"/>
                <a:gd name="connsiteY65" fmla="*/ 35510 h 1339679"/>
                <a:gd name="connsiteX66" fmla="*/ 787473 w 796351"/>
                <a:gd name="connsiteY66" fmla="*/ 0 h 1339679"/>
                <a:gd name="connsiteX67" fmla="*/ 707574 w 796351"/>
                <a:gd name="connsiteY67" fmla="*/ 26633 h 1339679"/>
                <a:gd name="connsiteX68" fmla="*/ 654308 w 796351"/>
                <a:gd name="connsiteY68" fmla="*/ 44388 h 1339679"/>
                <a:gd name="connsiteX69" fmla="*/ 627675 w 796351"/>
                <a:gd name="connsiteY69" fmla="*/ 62143 h 1339679"/>
                <a:gd name="connsiteX70" fmla="*/ 609920 w 796351"/>
                <a:gd name="connsiteY70" fmla="*/ 79899 h 1339679"/>
                <a:gd name="connsiteX71" fmla="*/ 556654 w 796351"/>
                <a:gd name="connsiteY71" fmla="*/ 97654 h 1339679"/>
                <a:gd name="connsiteX72" fmla="*/ 503388 w 796351"/>
                <a:gd name="connsiteY72" fmla="*/ 97654 h 133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796351" h="1339679">
                  <a:moveTo>
                    <a:pt x="503388" y="97654"/>
                  </a:moveTo>
                  <a:cubicBezTo>
                    <a:pt x="482673" y="94695"/>
                    <a:pt x="446012" y="88087"/>
                    <a:pt x="432366" y="79899"/>
                  </a:cubicBezTo>
                  <a:cubicBezTo>
                    <a:pt x="371436" y="43341"/>
                    <a:pt x="463424" y="78413"/>
                    <a:pt x="387978" y="53266"/>
                  </a:cubicBezTo>
                  <a:cubicBezTo>
                    <a:pt x="356989" y="22275"/>
                    <a:pt x="378164" y="38157"/>
                    <a:pt x="316957" y="17755"/>
                  </a:cubicBezTo>
                  <a:lnTo>
                    <a:pt x="290324" y="8877"/>
                  </a:lnTo>
                  <a:lnTo>
                    <a:pt x="263691" y="0"/>
                  </a:lnTo>
                  <a:cubicBezTo>
                    <a:pt x="254813" y="2959"/>
                    <a:pt x="243675" y="2260"/>
                    <a:pt x="237058" y="8877"/>
                  </a:cubicBezTo>
                  <a:cubicBezTo>
                    <a:pt x="230441" y="15494"/>
                    <a:pt x="232995" y="27486"/>
                    <a:pt x="228180" y="35510"/>
                  </a:cubicBezTo>
                  <a:cubicBezTo>
                    <a:pt x="223874" y="42687"/>
                    <a:pt x="216343" y="47347"/>
                    <a:pt x="210425" y="53266"/>
                  </a:cubicBezTo>
                  <a:cubicBezTo>
                    <a:pt x="207466" y="65103"/>
                    <a:pt x="204194" y="76866"/>
                    <a:pt x="201547" y="88776"/>
                  </a:cubicBezTo>
                  <a:cubicBezTo>
                    <a:pt x="198274" y="103506"/>
                    <a:pt x="200155" y="120064"/>
                    <a:pt x="192669" y="133165"/>
                  </a:cubicBezTo>
                  <a:cubicBezTo>
                    <a:pt x="187375" y="142429"/>
                    <a:pt x="174914" y="145002"/>
                    <a:pt x="166036" y="150920"/>
                  </a:cubicBezTo>
                  <a:cubicBezTo>
                    <a:pt x="160118" y="159798"/>
                    <a:pt x="152614" y="167803"/>
                    <a:pt x="148281" y="177553"/>
                  </a:cubicBezTo>
                  <a:cubicBezTo>
                    <a:pt x="115638" y="251001"/>
                    <a:pt x="149235" y="212110"/>
                    <a:pt x="112770" y="248575"/>
                  </a:cubicBezTo>
                  <a:cubicBezTo>
                    <a:pt x="109811" y="257453"/>
                    <a:pt x="105316" y="265959"/>
                    <a:pt x="103893" y="275208"/>
                  </a:cubicBezTo>
                  <a:cubicBezTo>
                    <a:pt x="99371" y="304602"/>
                    <a:pt x="105018" y="335977"/>
                    <a:pt x="95015" y="363984"/>
                  </a:cubicBezTo>
                  <a:cubicBezTo>
                    <a:pt x="89385" y="379749"/>
                    <a:pt x="68790" y="385566"/>
                    <a:pt x="59504" y="399495"/>
                  </a:cubicBezTo>
                  <a:cubicBezTo>
                    <a:pt x="53586" y="408373"/>
                    <a:pt x="50080" y="419463"/>
                    <a:pt x="41749" y="426128"/>
                  </a:cubicBezTo>
                  <a:cubicBezTo>
                    <a:pt x="34442" y="431974"/>
                    <a:pt x="23994" y="432047"/>
                    <a:pt x="15116" y="435006"/>
                  </a:cubicBezTo>
                  <a:cubicBezTo>
                    <a:pt x="-10914" y="513093"/>
                    <a:pt x="1817" y="464081"/>
                    <a:pt x="15116" y="630314"/>
                  </a:cubicBezTo>
                  <a:cubicBezTo>
                    <a:pt x="18405" y="671427"/>
                    <a:pt x="22007" y="677620"/>
                    <a:pt x="32871" y="710213"/>
                  </a:cubicBezTo>
                  <a:cubicBezTo>
                    <a:pt x="35830" y="751642"/>
                    <a:pt x="35588" y="793426"/>
                    <a:pt x="41749" y="834501"/>
                  </a:cubicBezTo>
                  <a:cubicBezTo>
                    <a:pt x="44525" y="853010"/>
                    <a:pt x="46270" y="874533"/>
                    <a:pt x="59504" y="887767"/>
                  </a:cubicBezTo>
                  <a:cubicBezTo>
                    <a:pt x="65423" y="893685"/>
                    <a:pt x="69774" y="901779"/>
                    <a:pt x="77260" y="905522"/>
                  </a:cubicBezTo>
                  <a:cubicBezTo>
                    <a:pt x="94000" y="913892"/>
                    <a:pt x="130526" y="923277"/>
                    <a:pt x="130526" y="923277"/>
                  </a:cubicBezTo>
                  <a:cubicBezTo>
                    <a:pt x="151240" y="920318"/>
                    <a:pt x="172151" y="918504"/>
                    <a:pt x="192669" y="914400"/>
                  </a:cubicBezTo>
                  <a:cubicBezTo>
                    <a:pt x="201845" y="912565"/>
                    <a:pt x="210126" y="903687"/>
                    <a:pt x="219302" y="905522"/>
                  </a:cubicBezTo>
                  <a:cubicBezTo>
                    <a:pt x="227510" y="907163"/>
                    <a:pt x="231139" y="917359"/>
                    <a:pt x="237058" y="923277"/>
                  </a:cubicBezTo>
                  <a:cubicBezTo>
                    <a:pt x="240017" y="932155"/>
                    <a:pt x="241120" y="941886"/>
                    <a:pt x="245935" y="949910"/>
                  </a:cubicBezTo>
                  <a:cubicBezTo>
                    <a:pt x="250241" y="957087"/>
                    <a:pt x="259948" y="960179"/>
                    <a:pt x="263691" y="967666"/>
                  </a:cubicBezTo>
                  <a:cubicBezTo>
                    <a:pt x="275763" y="991811"/>
                    <a:pt x="270771" y="1036888"/>
                    <a:pt x="290324" y="1056442"/>
                  </a:cubicBezTo>
                  <a:cubicBezTo>
                    <a:pt x="333203" y="1099323"/>
                    <a:pt x="281027" y="1044823"/>
                    <a:pt x="325834" y="1100831"/>
                  </a:cubicBezTo>
                  <a:cubicBezTo>
                    <a:pt x="331063" y="1107367"/>
                    <a:pt x="337671" y="1112668"/>
                    <a:pt x="343590" y="1118586"/>
                  </a:cubicBezTo>
                  <a:cubicBezTo>
                    <a:pt x="349508" y="1136341"/>
                    <a:pt x="359651" y="1153213"/>
                    <a:pt x="361345" y="1171852"/>
                  </a:cubicBezTo>
                  <a:cubicBezTo>
                    <a:pt x="364304" y="1204404"/>
                    <a:pt x="360610" y="1238267"/>
                    <a:pt x="370223" y="1269507"/>
                  </a:cubicBezTo>
                  <a:cubicBezTo>
                    <a:pt x="373361" y="1279705"/>
                    <a:pt x="387106" y="1282929"/>
                    <a:pt x="396856" y="1287262"/>
                  </a:cubicBezTo>
                  <a:cubicBezTo>
                    <a:pt x="459555" y="1315128"/>
                    <a:pt x="487474" y="1307890"/>
                    <a:pt x="565531" y="1313895"/>
                  </a:cubicBezTo>
                  <a:cubicBezTo>
                    <a:pt x="579785" y="1328149"/>
                    <a:pt x="600627" y="1358837"/>
                    <a:pt x="627675" y="1322773"/>
                  </a:cubicBezTo>
                  <a:cubicBezTo>
                    <a:pt x="640230" y="1306033"/>
                    <a:pt x="630540" y="1280672"/>
                    <a:pt x="636553" y="1260629"/>
                  </a:cubicBezTo>
                  <a:cubicBezTo>
                    <a:pt x="644964" y="1232593"/>
                    <a:pt x="660693" y="1232440"/>
                    <a:pt x="680941" y="1216241"/>
                  </a:cubicBezTo>
                  <a:cubicBezTo>
                    <a:pt x="699010" y="1201786"/>
                    <a:pt x="703270" y="1191624"/>
                    <a:pt x="716452" y="1171852"/>
                  </a:cubicBezTo>
                  <a:cubicBezTo>
                    <a:pt x="738065" y="1107011"/>
                    <a:pt x="729668" y="1136743"/>
                    <a:pt x="743085" y="1083075"/>
                  </a:cubicBezTo>
                  <a:cubicBezTo>
                    <a:pt x="737166" y="1077157"/>
                    <a:pt x="730558" y="1071856"/>
                    <a:pt x="725329" y="1065320"/>
                  </a:cubicBezTo>
                  <a:cubicBezTo>
                    <a:pt x="718664" y="1056989"/>
                    <a:pt x="715119" y="1046232"/>
                    <a:pt x="707574" y="1038687"/>
                  </a:cubicBezTo>
                  <a:cubicBezTo>
                    <a:pt x="700029" y="1031142"/>
                    <a:pt x="689272" y="1027597"/>
                    <a:pt x="680941" y="1020932"/>
                  </a:cubicBezTo>
                  <a:cubicBezTo>
                    <a:pt x="674405" y="1015703"/>
                    <a:pt x="669104" y="1009095"/>
                    <a:pt x="663186" y="1003176"/>
                  </a:cubicBezTo>
                  <a:cubicBezTo>
                    <a:pt x="640871" y="936233"/>
                    <a:pt x="673568" y="1016153"/>
                    <a:pt x="627675" y="958788"/>
                  </a:cubicBezTo>
                  <a:cubicBezTo>
                    <a:pt x="621829" y="951481"/>
                    <a:pt x="621756" y="941033"/>
                    <a:pt x="618797" y="932155"/>
                  </a:cubicBezTo>
                  <a:cubicBezTo>
                    <a:pt x="621756" y="893685"/>
                    <a:pt x="622889" y="855031"/>
                    <a:pt x="627675" y="816745"/>
                  </a:cubicBezTo>
                  <a:cubicBezTo>
                    <a:pt x="628836" y="807459"/>
                    <a:pt x="630707" y="797419"/>
                    <a:pt x="636553" y="790112"/>
                  </a:cubicBezTo>
                  <a:cubicBezTo>
                    <a:pt x="649069" y="774468"/>
                    <a:pt x="672275" y="769327"/>
                    <a:pt x="689819" y="763479"/>
                  </a:cubicBezTo>
                  <a:cubicBezTo>
                    <a:pt x="701202" y="729326"/>
                    <a:pt x="706362" y="727693"/>
                    <a:pt x="689819" y="683580"/>
                  </a:cubicBezTo>
                  <a:cubicBezTo>
                    <a:pt x="686880" y="675743"/>
                    <a:pt x="677982" y="671743"/>
                    <a:pt x="672063" y="665825"/>
                  </a:cubicBezTo>
                  <a:lnTo>
                    <a:pt x="654308" y="612559"/>
                  </a:lnTo>
                  <a:lnTo>
                    <a:pt x="645430" y="585926"/>
                  </a:lnTo>
                  <a:cubicBezTo>
                    <a:pt x="648389" y="565211"/>
                    <a:pt x="645809" y="542903"/>
                    <a:pt x="654308" y="523782"/>
                  </a:cubicBezTo>
                  <a:cubicBezTo>
                    <a:pt x="658641" y="514032"/>
                    <a:pt x="671191" y="510360"/>
                    <a:pt x="680941" y="506027"/>
                  </a:cubicBezTo>
                  <a:cubicBezTo>
                    <a:pt x="698044" y="498426"/>
                    <a:pt x="734207" y="488272"/>
                    <a:pt x="734207" y="488272"/>
                  </a:cubicBezTo>
                  <a:cubicBezTo>
                    <a:pt x="737166" y="476435"/>
                    <a:pt x="736317" y="462913"/>
                    <a:pt x="743085" y="452761"/>
                  </a:cubicBezTo>
                  <a:cubicBezTo>
                    <a:pt x="749003" y="443883"/>
                    <a:pt x="761387" y="441671"/>
                    <a:pt x="769718" y="435006"/>
                  </a:cubicBezTo>
                  <a:cubicBezTo>
                    <a:pt x="776254" y="429777"/>
                    <a:pt x="781555" y="423169"/>
                    <a:pt x="787473" y="417250"/>
                  </a:cubicBezTo>
                  <a:cubicBezTo>
                    <a:pt x="784514" y="381739"/>
                    <a:pt x="784453" y="345867"/>
                    <a:pt x="778595" y="310718"/>
                  </a:cubicBezTo>
                  <a:cubicBezTo>
                    <a:pt x="775518" y="292257"/>
                    <a:pt x="760840" y="257452"/>
                    <a:pt x="760840" y="257452"/>
                  </a:cubicBezTo>
                  <a:cubicBezTo>
                    <a:pt x="763799" y="210104"/>
                    <a:pt x="763308" y="162414"/>
                    <a:pt x="769718" y="115409"/>
                  </a:cubicBezTo>
                  <a:cubicBezTo>
                    <a:pt x="772247" y="96865"/>
                    <a:pt x="781555" y="79898"/>
                    <a:pt x="787473" y="62143"/>
                  </a:cubicBezTo>
                  <a:lnTo>
                    <a:pt x="796351" y="35510"/>
                  </a:lnTo>
                  <a:cubicBezTo>
                    <a:pt x="793392" y="23673"/>
                    <a:pt x="799205" y="3352"/>
                    <a:pt x="787473" y="0"/>
                  </a:cubicBezTo>
                  <a:lnTo>
                    <a:pt x="707574" y="26633"/>
                  </a:lnTo>
                  <a:cubicBezTo>
                    <a:pt x="707569" y="26635"/>
                    <a:pt x="654312" y="44385"/>
                    <a:pt x="654308" y="44388"/>
                  </a:cubicBezTo>
                  <a:cubicBezTo>
                    <a:pt x="645430" y="50306"/>
                    <a:pt x="636006" y="55478"/>
                    <a:pt x="627675" y="62143"/>
                  </a:cubicBezTo>
                  <a:cubicBezTo>
                    <a:pt x="621139" y="67372"/>
                    <a:pt x="617406" y="76156"/>
                    <a:pt x="609920" y="79899"/>
                  </a:cubicBezTo>
                  <a:cubicBezTo>
                    <a:pt x="593180" y="88269"/>
                    <a:pt x="574409" y="91736"/>
                    <a:pt x="556654" y="97654"/>
                  </a:cubicBezTo>
                  <a:cubicBezTo>
                    <a:pt x="523746" y="108623"/>
                    <a:pt x="524103" y="100613"/>
                    <a:pt x="503388" y="97654"/>
                  </a:cubicBezTo>
                  <a:close/>
                </a:path>
              </a:pathLst>
            </a:custGeom>
            <a:solidFill>
              <a:srgbClr val="FF0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r>
                <a:rPr lang="es-PE" sz="600" b="1">
                  <a:solidFill>
                    <a:schemeClr val="bg1"/>
                  </a:solidFill>
                </a:rPr>
                <a:t>PUNO</a:t>
              </a:r>
            </a:p>
          </p:txBody>
        </p:sp>
        <p:sp>
          <p:nvSpPr>
            <p:cNvPr id="35" name="115 Forma libre"/>
            <p:cNvSpPr/>
            <p:nvPr/>
          </p:nvSpPr>
          <p:spPr>
            <a:xfrm>
              <a:off x="8663640" y="4959467"/>
              <a:ext cx="630738" cy="808498"/>
            </a:xfrm>
            <a:custGeom>
              <a:avLst/>
              <a:gdLst>
                <a:gd name="connsiteX0" fmla="*/ 0 w 630315"/>
                <a:gd name="connsiteY0" fmla="*/ 97654 h 807868"/>
                <a:gd name="connsiteX1" fmla="*/ 62144 w 630315"/>
                <a:gd name="connsiteY1" fmla="*/ 17755 h 807868"/>
                <a:gd name="connsiteX2" fmla="*/ 115410 w 630315"/>
                <a:gd name="connsiteY2" fmla="*/ 0 h 807868"/>
                <a:gd name="connsiteX3" fmla="*/ 195309 w 630315"/>
                <a:gd name="connsiteY3" fmla="*/ 8878 h 807868"/>
                <a:gd name="connsiteX4" fmla="*/ 248575 w 630315"/>
                <a:gd name="connsiteY4" fmla="*/ 26633 h 807868"/>
                <a:gd name="connsiteX5" fmla="*/ 266330 w 630315"/>
                <a:gd name="connsiteY5" fmla="*/ 79899 h 807868"/>
                <a:gd name="connsiteX6" fmla="*/ 284086 w 630315"/>
                <a:gd name="connsiteY6" fmla="*/ 177553 h 807868"/>
                <a:gd name="connsiteX7" fmla="*/ 301841 w 630315"/>
                <a:gd name="connsiteY7" fmla="*/ 195309 h 807868"/>
                <a:gd name="connsiteX8" fmla="*/ 328474 w 630315"/>
                <a:gd name="connsiteY8" fmla="*/ 248575 h 807868"/>
                <a:gd name="connsiteX9" fmla="*/ 355107 w 630315"/>
                <a:gd name="connsiteY9" fmla="*/ 266330 h 807868"/>
                <a:gd name="connsiteX10" fmla="*/ 381740 w 630315"/>
                <a:gd name="connsiteY10" fmla="*/ 319596 h 807868"/>
                <a:gd name="connsiteX11" fmla="*/ 435006 w 630315"/>
                <a:gd name="connsiteY11" fmla="*/ 337352 h 807868"/>
                <a:gd name="connsiteX12" fmla="*/ 452761 w 630315"/>
                <a:gd name="connsiteY12" fmla="*/ 363985 h 807868"/>
                <a:gd name="connsiteX13" fmla="*/ 470517 w 630315"/>
                <a:gd name="connsiteY13" fmla="*/ 381740 h 807868"/>
                <a:gd name="connsiteX14" fmla="*/ 479394 w 630315"/>
                <a:gd name="connsiteY14" fmla="*/ 443884 h 807868"/>
                <a:gd name="connsiteX15" fmla="*/ 506027 w 630315"/>
                <a:gd name="connsiteY15" fmla="*/ 497150 h 807868"/>
                <a:gd name="connsiteX16" fmla="*/ 523783 w 630315"/>
                <a:gd name="connsiteY16" fmla="*/ 514905 h 807868"/>
                <a:gd name="connsiteX17" fmla="*/ 532660 w 630315"/>
                <a:gd name="connsiteY17" fmla="*/ 541538 h 807868"/>
                <a:gd name="connsiteX18" fmla="*/ 577049 w 630315"/>
                <a:gd name="connsiteY18" fmla="*/ 568171 h 807868"/>
                <a:gd name="connsiteX19" fmla="*/ 603682 w 630315"/>
                <a:gd name="connsiteY19" fmla="*/ 585926 h 807868"/>
                <a:gd name="connsiteX20" fmla="*/ 621437 w 630315"/>
                <a:gd name="connsiteY20" fmla="*/ 674703 h 807868"/>
                <a:gd name="connsiteX21" fmla="*/ 630315 w 630315"/>
                <a:gd name="connsiteY21" fmla="*/ 701336 h 807868"/>
                <a:gd name="connsiteX22" fmla="*/ 621437 w 630315"/>
                <a:gd name="connsiteY22" fmla="*/ 736847 h 807868"/>
                <a:gd name="connsiteX23" fmla="*/ 568171 w 630315"/>
                <a:gd name="connsiteY23" fmla="*/ 754602 h 807868"/>
                <a:gd name="connsiteX24" fmla="*/ 541538 w 630315"/>
                <a:gd name="connsiteY24" fmla="*/ 772357 h 807868"/>
                <a:gd name="connsiteX25" fmla="*/ 532660 w 630315"/>
                <a:gd name="connsiteY25" fmla="*/ 798990 h 807868"/>
                <a:gd name="connsiteX26" fmla="*/ 506027 w 630315"/>
                <a:gd name="connsiteY26" fmla="*/ 807868 h 807868"/>
                <a:gd name="connsiteX27" fmla="*/ 417251 w 630315"/>
                <a:gd name="connsiteY27" fmla="*/ 798990 h 807868"/>
                <a:gd name="connsiteX28" fmla="*/ 372862 w 630315"/>
                <a:gd name="connsiteY28" fmla="*/ 736847 h 807868"/>
                <a:gd name="connsiteX29" fmla="*/ 355107 w 630315"/>
                <a:gd name="connsiteY29" fmla="*/ 719091 h 807868"/>
                <a:gd name="connsiteX30" fmla="*/ 346229 w 630315"/>
                <a:gd name="connsiteY30" fmla="*/ 692458 h 807868"/>
                <a:gd name="connsiteX31" fmla="*/ 310719 w 630315"/>
                <a:gd name="connsiteY31" fmla="*/ 639192 h 807868"/>
                <a:gd name="connsiteX32" fmla="*/ 292963 w 630315"/>
                <a:gd name="connsiteY32" fmla="*/ 621437 h 807868"/>
                <a:gd name="connsiteX33" fmla="*/ 239697 w 630315"/>
                <a:gd name="connsiteY33" fmla="*/ 603682 h 807868"/>
                <a:gd name="connsiteX34" fmla="*/ 213064 w 630315"/>
                <a:gd name="connsiteY34" fmla="*/ 594804 h 807868"/>
                <a:gd name="connsiteX35" fmla="*/ 186431 w 630315"/>
                <a:gd name="connsiteY35" fmla="*/ 585926 h 807868"/>
                <a:gd name="connsiteX36" fmla="*/ 168676 w 630315"/>
                <a:gd name="connsiteY36" fmla="*/ 532660 h 807868"/>
                <a:gd name="connsiteX37" fmla="*/ 150921 w 630315"/>
                <a:gd name="connsiteY37" fmla="*/ 506027 h 807868"/>
                <a:gd name="connsiteX38" fmla="*/ 142043 w 630315"/>
                <a:gd name="connsiteY38" fmla="*/ 479394 h 807868"/>
                <a:gd name="connsiteX39" fmla="*/ 124288 w 630315"/>
                <a:gd name="connsiteY39" fmla="*/ 452761 h 807868"/>
                <a:gd name="connsiteX40" fmla="*/ 115410 w 630315"/>
                <a:gd name="connsiteY40" fmla="*/ 426128 h 807868"/>
                <a:gd name="connsiteX41" fmla="*/ 88777 w 630315"/>
                <a:gd name="connsiteY41" fmla="*/ 408373 h 807868"/>
                <a:gd name="connsiteX42" fmla="*/ 17756 w 630315"/>
                <a:gd name="connsiteY42" fmla="*/ 390618 h 807868"/>
                <a:gd name="connsiteX43" fmla="*/ 8878 w 630315"/>
                <a:gd name="connsiteY43" fmla="*/ 363985 h 807868"/>
                <a:gd name="connsiteX44" fmla="*/ 17756 w 630315"/>
                <a:gd name="connsiteY44" fmla="*/ 337352 h 807868"/>
                <a:gd name="connsiteX45" fmla="*/ 0 w 630315"/>
                <a:gd name="connsiteY45" fmla="*/ 284085 h 807868"/>
                <a:gd name="connsiteX46" fmla="*/ 26633 w 630315"/>
                <a:gd name="connsiteY46" fmla="*/ 275208 h 807868"/>
                <a:gd name="connsiteX47" fmla="*/ 71022 w 630315"/>
                <a:gd name="connsiteY47" fmla="*/ 266330 h 807868"/>
                <a:gd name="connsiteX48" fmla="*/ 62144 w 630315"/>
                <a:gd name="connsiteY48" fmla="*/ 204186 h 807868"/>
                <a:gd name="connsiteX49" fmla="*/ 35511 w 630315"/>
                <a:gd name="connsiteY49" fmla="*/ 150920 h 807868"/>
                <a:gd name="connsiteX50" fmla="*/ 0 w 630315"/>
                <a:gd name="connsiteY50" fmla="*/ 97654 h 80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630315" h="807868">
                  <a:moveTo>
                    <a:pt x="0" y="97654"/>
                  </a:moveTo>
                  <a:cubicBezTo>
                    <a:pt x="10655" y="79895"/>
                    <a:pt x="38288" y="25707"/>
                    <a:pt x="62144" y="17755"/>
                  </a:cubicBezTo>
                  <a:lnTo>
                    <a:pt x="115410" y="0"/>
                  </a:lnTo>
                  <a:cubicBezTo>
                    <a:pt x="142043" y="2959"/>
                    <a:pt x="169032" y="3623"/>
                    <a:pt x="195309" y="8878"/>
                  </a:cubicBezTo>
                  <a:cubicBezTo>
                    <a:pt x="213661" y="12548"/>
                    <a:pt x="248575" y="26633"/>
                    <a:pt x="248575" y="26633"/>
                  </a:cubicBezTo>
                  <a:cubicBezTo>
                    <a:pt x="254493" y="44388"/>
                    <a:pt x="264009" y="61328"/>
                    <a:pt x="266330" y="79899"/>
                  </a:cubicBezTo>
                  <a:cubicBezTo>
                    <a:pt x="267554" y="89694"/>
                    <a:pt x="271120" y="155943"/>
                    <a:pt x="284086" y="177553"/>
                  </a:cubicBezTo>
                  <a:cubicBezTo>
                    <a:pt x="288392" y="184730"/>
                    <a:pt x="295923" y="189390"/>
                    <a:pt x="301841" y="195309"/>
                  </a:cubicBezTo>
                  <a:cubicBezTo>
                    <a:pt x="309061" y="216969"/>
                    <a:pt x="311265" y="231366"/>
                    <a:pt x="328474" y="248575"/>
                  </a:cubicBezTo>
                  <a:cubicBezTo>
                    <a:pt x="336019" y="256120"/>
                    <a:pt x="346229" y="260412"/>
                    <a:pt x="355107" y="266330"/>
                  </a:cubicBezTo>
                  <a:cubicBezTo>
                    <a:pt x="359944" y="280841"/>
                    <a:pt x="367249" y="310539"/>
                    <a:pt x="381740" y="319596"/>
                  </a:cubicBezTo>
                  <a:cubicBezTo>
                    <a:pt x="397611" y="329516"/>
                    <a:pt x="435006" y="337352"/>
                    <a:pt x="435006" y="337352"/>
                  </a:cubicBezTo>
                  <a:cubicBezTo>
                    <a:pt x="440924" y="346230"/>
                    <a:pt x="446096" y="355654"/>
                    <a:pt x="452761" y="363985"/>
                  </a:cubicBezTo>
                  <a:cubicBezTo>
                    <a:pt x="457990" y="370521"/>
                    <a:pt x="467870" y="373799"/>
                    <a:pt x="470517" y="381740"/>
                  </a:cubicBezTo>
                  <a:cubicBezTo>
                    <a:pt x="477134" y="401591"/>
                    <a:pt x="475290" y="423365"/>
                    <a:pt x="479394" y="443884"/>
                  </a:cubicBezTo>
                  <a:cubicBezTo>
                    <a:pt x="483769" y="465761"/>
                    <a:pt x="492062" y="479694"/>
                    <a:pt x="506027" y="497150"/>
                  </a:cubicBezTo>
                  <a:cubicBezTo>
                    <a:pt x="511256" y="503686"/>
                    <a:pt x="517864" y="508987"/>
                    <a:pt x="523783" y="514905"/>
                  </a:cubicBezTo>
                  <a:cubicBezTo>
                    <a:pt x="526742" y="523783"/>
                    <a:pt x="527845" y="533514"/>
                    <a:pt x="532660" y="541538"/>
                  </a:cubicBezTo>
                  <a:cubicBezTo>
                    <a:pt x="547522" y="566308"/>
                    <a:pt x="553109" y="556201"/>
                    <a:pt x="577049" y="568171"/>
                  </a:cubicBezTo>
                  <a:cubicBezTo>
                    <a:pt x="586592" y="572943"/>
                    <a:pt x="594804" y="580008"/>
                    <a:pt x="603682" y="585926"/>
                  </a:cubicBezTo>
                  <a:cubicBezTo>
                    <a:pt x="623739" y="646100"/>
                    <a:pt x="601032" y="572683"/>
                    <a:pt x="621437" y="674703"/>
                  </a:cubicBezTo>
                  <a:cubicBezTo>
                    <a:pt x="623272" y="683879"/>
                    <a:pt x="627356" y="692458"/>
                    <a:pt x="630315" y="701336"/>
                  </a:cubicBezTo>
                  <a:cubicBezTo>
                    <a:pt x="627356" y="713173"/>
                    <a:pt x="630701" y="728907"/>
                    <a:pt x="621437" y="736847"/>
                  </a:cubicBezTo>
                  <a:cubicBezTo>
                    <a:pt x="607227" y="749027"/>
                    <a:pt x="583744" y="744221"/>
                    <a:pt x="568171" y="754602"/>
                  </a:cubicBezTo>
                  <a:lnTo>
                    <a:pt x="541538" y="772357"/>
                  </a:lnTo>
                  <a:cubicBezTo>
                    <a:pt x="538579" y="781235"/>
                    <a:pt x="539277" y="792373"/>
                    <a:pt x="532660" y="798990"/>
                  </a:cubicBezTo>
                  <a:cubicBezTo>
                    <a:pt x="526043" y="805607"/>
                    <a:pt x="515385" y="807868"/>
                    <a:pt x="506027" y="807868"/>
                  </a:cubicBezTo>
                  <a:cubicBezTo>
                    <a:pt x="476287" y="807868"/>
                    <a:pt x="446843" y="801949"/>
                    <a:pt x="417251" y="798990"/>
                  </a:cubicBezTo>
                  <a:cubicBezTo>
                    <a:pt x="396536" y="736846"/>
                    <a:pt x="417251" y="751642"/>
                    <a:pt x="372862" y="736847"/>
                  </a:cubicBezTo>
                  <a:cubicBezTo>
                    <a:pt x="366944" y="730928"/>
                    <a:pt x="359413" y="726268"/>
                    <a:pt x="355107" y="719091"/>
                  </a:cubicBezTo>
                  <a:cubicBezTo>
                    <a:pt x="350292" y="711067"/>
                    <a:pt x="350774" y="700638"/>
                    <a:pt x="346229" y="692458"/>
                  </a:cubicBezTo>
                  <a:cubicBezTo>
                    <a:pt x="335866" y="673804"/>
                    <a:pt x="325808" y="654281"/>
                    <a:pt x="310719" y="639192"/>
                  </a:cubicBezTo>
                  <a:cubicBezTo>
                    <a:pt x="304800" y="633274"/>
                    <a:pt x="300449" y="625180"/>
                    <a:pt x="292963" y="621437"/>
                  </a:cubicBezTo>
                  <a:cubicBezTo>
                    <a:pt x="276223" y="613067"/>
                    <a:pt x="257452" y="609600"/>
                    <a:pt x="239697" y="603682"/>
                  </a:cubicBezTo>
                  <a:lnTo>
                    <a:pt x="213064" y="594804"/>
                  </a:lnTo>
                  <a:lnTo>
                    <a:pt x="186431" y="585926"/>
                  </a:lnTo>
                  <a:cubicBezTo>
                    <a:pt x="180513" y="568171"/>
                    <a:pt x="179057" y="548233"/>
                    <a:pt x="168676" y="532660"/>
                  </a:cubicBezTo>
                  <a:cubicBezTo>
                    <a:pt x="162758" y="523782"/>
                    <a:pt x="155693" y="515570"/>
                    <a:pt x="150921" y="506027"/>
                  </a:cubicBezTo>
                  <a:cubicBezTo>
                    <a:pt x="146736" y="497657"/>
                    <a:pt x="146228" y="487764"/>
                    <a:pt x="142043" y="479394"/>
                  </a:cubicBezTo>
                  <a:cubicBezTo>
                    <a:pt x="137271" y="469851"/>
                    <a:pt x="129060" y="462304"/>
                    <a:pt x="124288" y="452761"/>
                  </a:cubicBezTo>
                  <a:cubicBezTo>
                    <a:pt x="120103" y="444391"/>
                    <a:pt x="121256" y="433435"/>
                    <a:pt x="115410" y="426128"/>
                  </a:cubicBezTo>
                  <a:cubicBezTo>
                    <a:pt x="108745" y="417797"/>
                    <a:pt x="98320" y="413145"/>
                    <a:pt x="88777" y="408373"/>
                  </a:cubicBezTo>
                  <a:cubicBezTo>
                    <a:pt x="70575" y="399272"/>
                    <a:pt x="34644" y="393995"/>
                    <a:pt x="17756" y="390618"/>
                  </a:cubicBezTo>
                  <a:cubicBezTo>
                    <a:pt x="14797" y="381740"/>
                    <a:pt x="8878" y="373343"/>
                    <a:pt x="8878" y="363985"/>
                  </a:cubicBezTo>
                  <a:cubicBezTo>
                    <a:pt x="8878" y="354627"/>
                    <a:pt x="18789" y="346653"/>
                    <a:pt x="17756" y="337352"/>
                  </a:cubicBezTo>
                  <a:cubicBezTo>
                    <a:pt x="15689" y="318750"/>
                    <a:pt x="0" y="284085"/>
                    <a:pt x="0" y="284085"/>
                  </a:cubicBezTo>
                  <a:cubicBezTo>
                    <a:pt x="8878" y="281126"/>
                    <a:pt x="17555" y="277478"/>
                    <a:pt x="26633" y="275208"/>
                  </a:cubicBezTo>
                  <a:cubicBezTo>
                    <a:pt x="41272" y="271548"/>
                    <a:pt x="64274" y="279826"/>
                    <a:pt x="71022" y="266330"/>
                  </a:cubicBezTo>
                  <a:cubicBezTo>
                    <a:pt x="80380" y="247614"/>
                    <a:pt x="66248" y="224705"/>
                    <a:pt x="62144" y="204186"/>
                  </a:cubicBezTo>
                  <a:cubicBezTo>
                    <a:pt x="53314" y="160036"/>
                    <a:pt x="54555" y="193770"/>
                    <a:pt x="35511" y="150920"/>
                  </a:cubicBezTo>
                  <a:cubicBezTo>
                    <a:pt x="16820" y="108865"/>
                    <a:pt x="17756" y="114153"/>
                    <a:pt x="0" y="97654"/>
                  </a:cubicBezTo>
                  <a:close/>
                </a:path>
              </a:pathLst>
            </a:custGeom>
            <a:solidFill>
              <a:srgbClr val="FFC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r>
                <a:rPr lang="es-PE" sz="600">
                  <a:solidFill>
                    <a:sysClr val="windowText" lastClr="000000"/>
                  </a:solidFill>
                </a:rPr>
                <a:t>    </a:t>
              </a:r>
              <a:r>
                <a:rPr lang="es-PE" sz="600" b="1">
                  <a:solidFill>
                    <a:sysClr val="windowText" lastClr="000000"/>
                  </a:solidFill>
                </a:rPr>
                <a:t>ICA</a:t>
              </a:r>
            </a:p>
          </p:txBody>
        </p:sp>
        <p:sp>
          <p:nvSpPr>
            <p:cNvPr id="36" name="125 Forma libre"/>
            <p:cNvSpPr/>
            <p:nvPr/>
          </p:nvSpPr>
          <p:spPr>
            <a:xfrm>
              <a:off x="9120819" y="5529266"/>
              <a:ext cx="1399052" cy="858548"/>
            </a:xfrm>
            <a:custGeom>
              <a:avLst/>
              <a:gdLst>
                <a:gd name="connsiteX0" fmla="*/ 834501 w 1398723"/>
                <a:gd name="connsiteY0" fmla="*/ 8878 h 861245"/>
                <a:gd name="connsiteX1" fmla="*/ 736847 w 1398723"/>
                <a:gd name="connsiteY1" fmla="*/ 35511 h 861245"/>
                <a:gd name="connsiteX2" fmla="*/ 683581 w 1398723"/>
                <a:gd name="connsiteY2" fmla="*/ 53266 h 861245"/>
                <a:gd name="connsiteX3" fmla="*/ 665826 w 1398723"/>
                <a:gd name="connsiteY3" fmla="*/ 106532 h 861245"/>
                <a:gd name="connsiteX4" fmla="*/ 656948 w 1398723"/>
                <a:gd name="connsiteY4" fmla="*/ 159798 h 861245"/>
                <a:gd name="connsiteX5" fmla="*/ 630315 w 1398723"/>
                <a:gd name="connsiteY5" fmla="*/ 168676 h 861245"/>
                <a:gd name="connsiteX6" fmla="*/ 594804 w 1398723"/>
                <a:gd name="connsiteY6" fmla="*/ 177553 h 861245"/>
                <a:gd name="connsiteX7" fmla="*/ 541538 w 1398723"/>
                <a:gd name="connsiteY7" fmla="*/ 204186 h 861245"/>
                <a:gd name="connsiteX8" fmla="*/ 523783 w 1398723"/>
                <a:gd name="connsiteY8" fmla="*/ 221942 h 861245"/>
                <a:gd name="connsiteX9" fmla="*/ 435006 w 1398723"/>
                <a:gd name="connsiteY9" fmla="*/ 239697 h 861245"/>
                <a:gd name="connsiteX10" fmla="*/ 363985 w 1398723"/>
                <a:gd name="connsiteY10" fmla="*/ 230819 h 861245"/>
                <a:gd name="connsiteX11" fmla="*/ 337352 w 1398723"/>
                <a:gd name="connsiteY11" fmla="*/ 221942 h 861245"/>
                <a:gd name="connsiteX12" fmla="*/ 301841 w 1398723"/>
                <a:gd name="connsiteY12" fmla="*/ 186431 h 861245"/>
                <a:gd name="connsiteX13" fmla="*/ 248575 w 1398723"/>
                <a:gd name="connsiteY13" fmla="*/ 168676 h 861245"/>
                <a:gd name="connsiteX14" fmla="*/ 230820 w 1398723"/>
                <a:gd name="connsiteY14" fmla="*/ 150920 h 861245"/>
                <a:gd name="connsiteX15" fmla="*/ 124288 w 1398723"/>
                <a:gd name="connsiteY15" fmla="*/ 150920 h 861245"/>
                <a:gd name="connsiteX16" fmla="*/ 71022 w 1398723"/>
                <a:gd name="connsiteY16" fmla="*/ 168676 h 861245"/>
                <a:gd name="connsiteX17" fmla="*/ 0 w 1398723"/>
                <a:gd name="connsiteY17" fmla="*/ 230819 h 861245"/>
                <a:gd name="connsiteX18" fmla="*/ 71022 w 1398723"/>
                <a:gd name="connsiteY18" fmla="*/ 266330 h 861245"/>
                <a:gd name="connsiteX19" fmla="*/ 115410 w 1398723"/>
                <a:gd name="connsiteY19" fmla="*/ 301841 h 861245"/>
                <a:gd name="connsiteX20" fmla="*/ 168676 w 1398723"/>
                <a:gd name="connsiteY20" fmla="*/ 319596 h 861245"/>
                <a:gd name="connsiteX21" fmla="*/ 195309 w 1398723"/>
                <a:gd name="connsiteY21" fmla="*/ 328474 h 861245"/>
                <a:gd name="connsiteX22" fmla="*/ 204187 w 1398723"/>
                <a:gd name="connsiteY22" fmla="*/ 355107 h 861245"/>
                <a:gd name="connsiteX23" fmla="*/ 230820 w 1398723"/>
                <a:gd name="connsiteY23" fmla="*/ 363984 h 861245"/>
                <a:gd name="connsiteX24" fmla="*/ 275208 w 1398723"/>
                <a:gd name="connsiteY24" fmla="*/ 390617 h 861245"/>
                <a:gd name="connsiteX25" fmla="*/ 346230 w 1398723"/>
                <a:gd name="connsiteY25" fmla="*/ 426128 h 861245"/>
                <a:gd name="connsiteX26" fmla="*/ 346230 w 1398723"/>
                <a:gd name="connsiteY26" fmla="*/ 426128 h 861245"/>
                <a:gd name="connsiteX27" fmla="*/ 372863 w 1398723"/>
                <a:gd name="connsiteY27" fmla="*/ 443883 h 861245"/>
                <a:gd name="connsiteX28" fmla="*/ 417251 w 1398723"/>
                <a:gd name="connsiteY28" fmla="*/ 479394 h 861245"/>
                <a:gd name="connsiteX29" fmla="*/ 443884 w 1398723"/>
                <a:gd name="connsiteY29" fmla="*/ 497149 h 861245"/>
                <a:gd name="connsiteX30" fmla="*/ 461639 w 1398723"/>
                <a:gd name="connsiteY30" fmla="*/ 514905 h 861245"/>
                <a:gd name="connsiteX31" fmla="*/ 514905 w 1398723"/>
                <a:gd name="connsiteY31" fmla="*/ 532660 h 861245"/>
                <a:gd name="connsiteX32" fmla="*/ 568171 w 1398723"/>
                <a:gd name="connsiteY32" fmla="*/ 550415 h 861245"/>
                <a:gd name="connsiteX33" fmla="*/ 594804 w 1398723"/>
                <a:gd name="connsiteY33" fmla="*/ 559293 h 861245"/>
                <a:gd name="connsiteX34" fmla="*/ 665826 w 1398723"/>
                <a:gd name="connsiteY34" fmla="*/ 594804 h 861245"/>
                <a:gd name="connsiteX35" fmla="*/ 745725 w 1398723"/>
                <a:gd name="connsiteY35" fmla="*/ 648070 h 861245"/>
                <a:gd name="connsiteX36" fmla="*/ 798991 w 1398723"/>
                <a:gd name="connsiteY36" fmla="*/ 674703 h 861245"/>
                <a:gd name="connsiteX37" fmla="*/ 870012 w 1398723"/>
                <a:gd name="connsiteY37" fmla="*/ 683581 h 861245"/>
                <a:gd name="connsiteX38" fmla="*/ 896645 w 1398723"/>
                <a:gd name="connsiteY38" fmla="*/ 692458 h 861245"/>
                <a:gd name="connsiteX39" fmla="*/ 932156 w 1398723"/>
                <a:gd name="connsiteY39" fmla="*/ 727969 h 861245"/>
                <a:gd name="connsiteX40" fmla="*/ 967666 w 1398723"/>
                <a:gd name="connsiteY40" fmla="*/ 763480 h 861245"/>
                <a:gd name="connsiteX41" fmla="*/ 1003177 w 1398723"/>
                <a:gd name="connsiteY41" fmla="*/ 798990 h 861245"/>
                <a:gd name="connsiteX42" fmla="*/ 1020932 w 1398723"/>
                <a:gd name="connsiteY42" fmla="*/ 816746 h 861245"/>
                <a:gd name="connsiteX43" fmla="*/ 1074198 w 1398723"/>
                <a:gd name="connsiteY43" fmla="*/ 834501 h 861245"/>
                <a:gd name="connsiteX44" fmla="*/ 1091954 w 1398723"/>
                <a:gd name="connsiteY44" fmla="*/ 852256 h 861245"/>
                <a:gd name="connsiteX45" fmla="*/ 1171853 w 1398723"/>
                <a:gd name="connsiteY45" fmla="*/ 852256 h 861245"/>
                <a:gd name="connsiteX46" fmla="*/ 1180730 w 1398723"/>
                <a:gd name="connsiteY46" fmla="*/ 790113 h 861245"/>
                <a:gd name="connsiteX47" fmla="*/ 1189608 w 1398723"/>
                <a:gd name="connsiteY47" fmla="*/ 763480 h 861245"/>
                <a:gd name="connsiteX48" fmla="*/ 1198486 w 1398723"/>
                <a:gd name="connsiteY48" fmla="*/ 701336 h 861245"/>
                <a:gd name="connsiteX49" fmla="*/ 1233997 w 1398723"/>
                <a:gd name="connsiteY49" fmla="*/ 656947 h 861245"/>
                <a:gd name="connsiteX50" fmla="*/ 1251752 w 1398723"/>
                <a:gd name="connsiteY50" fmla="*/ 630314 h 861245"/>
                <a:gd name="connsiteX51" fmla="*/ 1269507 w 1398723"/>
                <a:gd name="connsiteY51" fmla="*/ 577048 h 861245"/>
                <a:gd name="connsiteX52" fmla="*/ 1313896 w 1398723"/>
                <a:gd name="connsiteY52" fmla="*/ 550415 h 861245"/>
                <a:gd name="connsiteX53" fmla="*/ 1384917 w 1398723"/>
                <a:gd name="connsiteY53" fmla="*/ 497149 h 861245"/>
                <a:gd name="connsiteX54" fmla="*/ 1384917 w 1398723"/>
                <a:gd name="connsiteY54" fmla="*/ 381740 h 861245"/>
                <a:gd name="connsiteX55" fmla="*/ 1349406 w 1398723"/>
                <a:gd name="connsiteY55" fmla="*/ 346229 h 861245"/>
                <a:gd name="connsiteX56" fmla="*/ 1331651 w 1398723"/>
                <a:gd name="connsiteY56" fmla="*/ 204186 h 861245"/>
                <a:gd name="connsiteX57" fmla="*/ 1322773 w 1398723"/>
                <a:gd name="connsiteY57" fmla="*/ 177553 h 861245"/>
                <a:gd name="connsiteX58" fmla="*/ 1305018 w 1398723"/>
                <a:gd name="connsiteY58" fmla="*/ 150920 h 861245"/>
                <a:gd name="connsiteX59" fmla="*/ 1278385 w 1398723"/>
                <a:gd name="connsiteY59" fmla="*/ 142043 h 861245"/>
                <a:gd name="connsiteX60" fmla="*/ 1251752 w 1398723"/>
                <a:gd name="connsiteY60" fmla="*/ 124287 h 861245"/>
                <a:gd name="connsiteX61" fmla="*/ 1171853 w 1398723"/>
                <a:gd name="connsiteY61" fmla="*/ 142043 h 861245"/>
                <a:gd name="connsiteX62" fmla="*/ 1154097 w 1398723"/>
                <a:gd name="connsiteY62" fmla="*/ 159798 h 861245"/>
                <a:gd name="connsiteX63" fmla="*/ 1136342 w 1398723"/>
                <a:gd name="connsiteY63" fmla="*/ 106532 h 861245"/>
                <a:gd name="connsiteX64" fmla="*/ 1100831 w 1398723"/>
                <a:gd name="connsiteY64" fmla="*/ 62144 h 861245"/>
                <a:gd name="connsiteX65" fmla="*/ 1020932 w 1398723"/>
                <a:gd name="connsiteY65" fmla="*/ 35511 h 861245"/>
                <a:gd name="connsiteX66" fmla="*/ 994299 w 1398723"/>
                <a:gd name="connsiteY66" fmla="*/ 26633 h 861245"/>
                <a:gd name="connsiteX67" fmla="*/ 870012 w 1398723"/>
                <a:gd name="connsiteY67" fmla="*/ 26633 h 861245"/>
                <a:gd name="connsiteX68" fmla="*/ 816746 w 1398723"/>
                <a:gd name="connsiteY68" fmla="*/ 8878 h 861245"/>
                <a:gd name="connsiteX69" fmla="*/ 790113 w 1398723"/>
                <a:gd name="connsiteY69" fmla="*/ 0 h 861245"/>
                <a:gd name="connsiteX70" fmla="*/ 763480 w 1398723"/>
                <a:gd name="connsiteY70" fmla="*/ 26633 h 86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398723" h="861245">
                  <a:moveTo>
                    <a:pt x="834501" y="8878"/>
                  </a:moveTo>
                  <a:cubicBezTo>
                    <a:pt x="680583" y="28116"/>
                    <a:pt x="815669" y="479"/>
                    <a:pt x="736847" y="35511"/>
                  </a:cubicBezTo>
                  <a:cubicBezTo>
                    <a:pt x="719744" y="43112"/>
                    <a:pt x="683581" y="53266"/>
                    <a:pt x="683581" y="53266"/>
                  </a:cubicBezTo>
                  <a:cubicBezTo>
                    <a:pt x="677663" y="71021"/>
                    <a:pt x="668903" y="88071"/>
                    <a:pt x="665826" y="106532"/>
                  </a:cubicBezTo>
                  <a:cubicBezTo>
                    <a:pt x="662867" y="124287"/>
                    <a:pt x="665879" y="144169"/>
                    <a:pt x="656948" y="159798"/>
                  </a:cubicBezTo>
                  <a:cubicBezTo>
                    <a:pt x="652305" y="167923"/>
                    <a:pt x="639313" y="166105"/>
                    <a:pt x="630315" y="168676"/>
                  </a:cubicBezTo>
                  <a:cubicBezTo>
                    <a:pt x="618583" y="172028"/>
                    <a:pt x="606536" y="174201"/>
                    <a:pt x="594804" y="177553"/>
                  </a:cubicBezTo>
                  <a:cubicBezTo>
                    <a:pt x="569281" y="184845"/>
                    <a:pt x="563151" y="186896"/>
                    <a:pt x="541538" y="204186"/>
                  </a:cubicBezTo>
                  <a:cubicBezTo>
                    <a:pt x="535002" y="209415"/>
                    <a:pt x="530960" y="217636"/>
                    <a:pt x="523783" y="221942"/>
                  </a:cubicBezTo>
                  <a:cubicBezTo>
                    <a:pt x="504418" y="233561"/>
                    <a:pt x="445773" y="238159"/>
                    <a:pt x="435006" y="239697"/>
                  </a:cubicBezTo>
                  <a:cubicBezTo>
                    <a:pt x="411332" y="236738"/>
                    <a:pt x="387458" y="235087"/>
                    <a:pt x="363985" y="230819"/>
                  </a:cubicBezTo>
                  <a:cubicBezTo>
                    <a:pt x="354778" y="229145"/>
                    <a:pt x="344967" y="227381"/>
                    <a:pt x="337352" y="221942"/>
                  </a:cubicBezTo>
                  <a:cubicBezTo>
                    <a:pt x="323730" y="212212"/>
                    <a:pt x="317722" y="191725"/>
                    <a:pt x="301841" y="186431"/>
                  </a:cubicBezTo>
                  <a:lnTo>
                    <a:pt x="248575" y="168676"/>
                  </a:lnTo>
                  <a:cubicBezTo>
                    <a:pt x="242657" y="162757"/>
                    <a:pt x="238513" y="154217"/>
                    <a:pt x="230820" y="150920"/>
                  </a:cubicBezTo>
                  <a:cubicBezTo>
                    <a:pt x="191878" y="134231"/>
                    <a:pt x="165362" y="145053"/>
                    <a:pt x="124288" y="150920"/>
                  </a:cubicBezTo>
                  <a:cubicBezTo>
                    <a:pt x="106533" y="156839"/>
                    <a:pt x="84256" y="155442"/>
                    <a:pt x="71022" y="168676"/>
                  </a:cubicBezTo>
                  <a:cubicBezTo>
                    <a:pt x="19088" y="220608"/>
                    <a:pt x="44044" y="201457"/>
                    <a:pt x="0" y="230819"/>
                  </a:cubicBezTo>
                  <a:cubicBezTo>
                    <a:pt x="17354" y="282879"/>
                    <a:pt x="-4542" y="243661"/>
                    <a:pt x="71022" y="266330"/>
                  </a:cubicBezTo>
                  <a:cubicBezTo>
                    <a:pt x="123658" y="282121"/>
                    <a:pt x="75175" y="281723"/>
                    <a:pt x="115410" y="301841"/>
                  </a:cubicBezTo>
                  <a:cubicBezTo>
                    <a:pt x="132150" y="310211"/>
                    <a:pt x="150921" y="313678"/>
                    <a:pt x="168676" y="319596"/>
                  </a:cubicBezTo>
                  <a:lnTo>
                    <a:pt x="195309" y="328474"/>
                  </a:lnTo>
                  <a:cubicBezTo>
                    <a:pt x="198268" y="337352"/>
                    <a:pt x="197570" y="348490"/>
                    <a:pt x="204187" y="355107"/>
                  </a:cubicBezTo>
                  <a:cubicBezTo>
                    <a:pt x="210804" y="361724"/>
                    <a:pt x="222796" y="359169"/>
                    <a:pt x="230820" y="363984"/>
                  </a:cubicBezTo>
                  <a:cubicBezTo>
                    <a:pt x="291750" y="400542"/>
                    <a:pt x="199762" y="365470"/>
                    <a:pt x="275208" y="390617"/>
                  </a:cubicBezTo>
                  <a:cubicBezTo>
                    <a:pt x="306197" y="421608"/>
                    <a:pt x="285022" y="405726"/>
                    <a:pt x="346230" y="426128"/>
                  </a:cubicBezTo>
                  <a:lnTo>
                    <a:pt x="346230" y="426128"/>
                  </a:lnTo>
                  <a:lnTo>
                    <a:pt x="372863" y="443883"/>
                  </a:lnTo>
                  <a:cubicBezTo>
                    <a:pt x="402793" y="488778"/>
                    <a:pt x="374371" y="457954"/>
                    <a:pt x="417251" y="479394"/>
                  </a:cubicBezTo>
                  <a:cubicBezTo>
                    <a:pt x="426794" y="484166"/>
                    <a:pt x="435553" y="490484"/>
                    <a:pt x="443884" y="497149"/>
                  </a:cubicBezTo>
                  <a:cubicBezTo>
                    <a:pt x="450420" y="502378"/>
                    <a:pt x="454153" y="511162"/>
                    <a:pt x="461639" y="514905"/>
                  </a:cubicBezTo>
                  <a:cubicBezTo>
                    <a:pt x="478379" y="523275"/>
                    <a:pt x="497150" y="526742"/>
                    <a:pt x="514905" y="532660"/>
                  </a:cubicBezTo>
                  <a:lnTo>
                    <a:pt x="568171" y="550415"/>
                  </a:lnTo>
                  <a:lnTo>
                    <a:pt x="594804" y="559293"/>
                  </a:lnTo>
                  <a:cubicBezTo>
                    <a:pt x="653169" y="617654"/>
                    <a:pt x="543410" y="513195"/>
                    <a:pt x="665826" y="594804"/>
                  </a:cubicBezTo>
                  <a:lnTo>
                    <a:pt x="745725" y="648070"/>
                  </a:lnTo>
                  <a:cubicBezTo>
                    <a:pt x="767047" y="662285"/>
                    <a:pt x="773724" y="670109"/>
                    <a:pt x="798991" y="674703"/>
                  </a:cubicBezTo>
                  <a:cubicBezTo>
                    <a:pt x="822464" y="678971"/>
                    <a:pt x="846338" y="680622"/>
                    <a:pt x="870012" y="683581"/>
                  </a:cubicBezTo>
                  <a:cubicBezTo>
                    <a:pt x="878890" y="686540"/>
                    <a:pt x="889030" y="687019"/>
                    <a:pt x="896645" y="692458"/>
                  </a:cubicBezTo>
                  <a:cubicBezTo>
                    <a:pt x="910267" y="702188"/>
                    <a:pt x="932156" y="727969"/>
                    <a:pt x="932156" y="727969"/>
                  </a:cubicBezTo>
                  <a:cubicBezTo>
                    <a:pt x="955827" y="798988"/>
                    <a:pt x="920320" y="716134"/>
                    <a:pt x="967666" y="763480"/>
                  </a:cubicBezTo>
                  <a:cubicBezTo>
                    <a:pt x="1015012" y="810826"/>
                    <a:pt x="932158" y="775319"/>
                    <a:pt x="1003177" y="798990"/>
                  </a:cubicBezTo>
                  <a:cubicBezTo>
                    <a:pt x="1009095" y="804909"/>
                    <a:pt x="1013446" y="813003"/>
                    <a:pt x="1020932" y="816746"/>
                  </a:cubicBezTo>
                  <a:cubicBezTo>
                    <a:pt x="1037672" y="825116"/>
                    <a:pt x="1074198" y="834501"/>
                    <a:pt x="1074198" y="834501"/>
                  </a:cubicBezTo>
                  <a:cubicBezTo>
                    <a:pt x="1080117" y="840419"/>
                    <a:pt x="1084777" y="847950"/>
                    <a:pt x="1091954" y="852256"/>
                  </a:cubicBezTo>
                  <a:cubicBezTo>
                    <a:pt x="1120461" y="869360"/>
                    <a:pt x="1138598" y="857799"/>
                    <a:pt x="1171853" y="852256"/>
                  </a:cubicBezTo>
                  <a:cubicBezTo>
                    <a:pt x="1174812" y="831542"/>
                    <a:pt x="1176626" y="810631"/>
                    <a:pt x="1180730" y="790113"/>
                  </a:cubicBezTo>
                  <a:cubicBezTo>
                    <a:pt x="1182565" y="780937"/>
                    <a:pt x="1187773" y="772656"/>
                    <a:pt x="1189608" y="763480"/>
                  </a:cubicBezTo>
                  <a:cubicBezTo>
                    <a:pt x="1193712" y="742961"/>
                    <a:pt x="1192473" y="721379"/>
                    <a:pt x="1198486" y="701336"/>
                  </a:cubicBezTo>
                  <a:cubicBezTo>
                    <a:pt x="1205044" y="679475"/>
                    <a:pt x="1221123" y="673040"/>
                    <a:pt x="1233997" y="656947"/>
                  </a:cubicBezTo>
                  <a:cubicBezTo>
                    <a:pt x="1240662" y="648615"/>
                    <a:pt x="1247419" y="640064"/>
                    <a:pt x="1251752" y="630314"/>
                  </a:cubicBezTo>
                  <a:cubicBezTo>
                    <a:pt x="1259353" y="613211"/>
                    <a:pt x="1256273" y="590282"/>
                    <a:pt x="1269507" y="577048"/>
                  </a:cubicBezTo>
                  <a:cubicBezTo>
                    <a:pt x="1309343" y="537215"/>
                    <a:pt x="1262035" y="579226"/>
                    <a:pt x="1313896" y="550415"/>
                  </a:cubicBezTo>
                  <a:cubicBezTo>
                    <a:pt x="1359072" y="525317"/>
                    <a:pt x="1357978" y="524089"/>
                    <a:pt x="1384917" y="497149"/>
                  </a:cubicBezTo>
                  <a:cubicBezTo>
                    <a:pt x="1399368" y="453797"/>
                    <a:pt x="1406903" y="443299"/>
                    <a:pt x="1384917" y="381740"/>
                  </a:cubicBezTo>
                  <a:cubicBezTo>
                    <a:pt x="1379287" y="365975"/>
                    <a:pt x="1349406" y="346229"/>
                    <a:pt x="1349406" y="346229"/>
                  </a:cubicBezTo>
                  <a:cubicBezTo>
                    <a:pt x="1342525" y="263655"/>
                    <a:pt x="1348141" y="261900"/>
                    <a:pt x="1331651" y="204186"/>
                  </a:cubicBezTo>
                  <a:cubicBezTo>
                    <a:pt x="1329080" y="195188"/>
                    <a:pt x="1326958" y="185923"/>
                    <a:pt x="1322773" y="177553"/>
                  </a:cubicBezTo>
                  <a:cubicBezTo>
                    <a:pt x="1318001" y="168010"/>
                    <a:pt x="1313350" y="157585"/>
                    <a:pt x="1305018" y="150920"/>
                  </a:cubicBezTo>
                  <a:cubicBezTo>
                    <a:pt x="1297711" y="145074"/>
                    <a:pt x="1287263" y="145002"/>
                    <a:pt x="1278385" y="142043"/>
                  </a:cubicBezTo>
                  <a:cubicBezTo>
                    <a:pt x="1269507" y="136124"/>
                    <a:pt x="1262356" y="125465"/>
                    <a:pt x="1251752" y="124287"/>
                  </a:cubicBezTo>
                  <a:cubicBezTo>
                    <a:pt x="1228316" y="121683"/>
                    <a:pt x="1195256" y="134242"/>
                    <a:pt x="1171853" y="142043"/>
                  </a:cubicBezTo>
                  <a:cubicBezTo>
                    <a:pt x="1165934" y="147961"/>
                    <a:pt x="1160016" y="165717"/>
                    <a:pt x="1154097" y="159798"/>
                  </a:cubicBezTo>
                  <a:cubicBezTo>
                    <a:pt x="1140863" y="146564"/>
                    <a:pt x="1146723" y="122105"/>
                    <a:pt x="1136342" y="106532"/>
                  </a:cubicBezTo>
                  <a:cubicBezTo>
                    <a:pt x="1130068" y="97121"/>
                    <a:pt x="1113483" y="68470"/>
                    <a:pt x="1100831" y="62144"/>
                  </a:cubicBezTo>
                  <a:cubicBezTo>
                    <a:pt x="1100814" y="62136"/>
                    <a:pt x="1034258" y="39953"/>
                    <a:pt x="1020932" y="35511"/>
                  </a:cubicBezTo>
                  <a:lnTo>
                    <a:pt x="994299" y="26633"/>
                  </a:lnTo>
                  <a:cubicBezTo>
                    <a:pt x="941798" y="44134"/>
                    <a:pt x="959033" y="42343"/>
                    <a:pt x="870012" y="26633"/>
                  </a:cubicBezTo>
                  <a:cubicBezTo>
                    <a:pt x="851581" y="23380"/>
                    <a:pt x="834501" y="14796"/>
                    <a:pt x="816746" y="8878"/>
                  </a:cubicBezTo>
                  <a:lnTo>
                    <a:pt x="790113" y="0"/>
                  </a:lnTo>
                  <a:cubicBezTo>
                    <a:pt x="761018" y="19397"/>
                    <a:pt x="763480" y="7085"/>
                    <a:pt x="763480" y="26633"/>
                  </a:cubicBezTo>
                </a:path>
              </a:pathLst>
            </a:custGeom>
            <a:solidFill>
              <a:srgbClr val="FFC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r>
                <a:rPr lang="es-PE" sz="600" dirty="0">
                  <a:solidFill>
                    <a:sysClr val="windowText" lastClr="000000"/>
                  </a:solidFill>
                </a:rPr>
                <a:t>                  </a:t>
              </a:r>
              <a:r>
                <a:rPr lang="es-PE" sz="600" b="1" dirty="0">
                  <a:solidFill>
                    <a:sysClr val="windowText" lastClr="000000"/>
                  </a:solidFill>
                </a:rPr>
                <a:t>AREQUIPA</a:t>
              </a:r>
            </a:p>
          </p:txBody>
        </p:sp>
        <p:sp>
          <p:nvSpPr>
            <p:cNvPr id="37" name="39 Forma libre"/>
            <p:cNvSpPr/>
            <p:nvPr/>
          </p:nvSpPr>
          <p:spPr>
            <a:xfrm>
              <a:off x="8174712" y="4043169"/>
              <a:ext cx="831813" cy="1010622"/>
            </a:xfrm>
            <a:custGeom>
              <a:avLst/>
              <a:gdLst>
                <a:gd name="connsiteX0" fmla="*/ 154 w 861288"/>
                <a:gd name="connsiteY0" fmla="*/ 133165 h 1012054"/>
                <a:gd name="connsiteX1" fmla="*/ 26787 w 861288"/>
                <a:gd name="connsiteY1" fmla="*/ 88776 h 1012054"/>
                <a:gd name="connsiteX2" fmla="*/ 35665 w 861288"/>
                <a:gd name="connsiteY2" fmla="*/ 62143 h 1012054"/>
                <a:gd name="connsiteX3" fmla="*/ 88931 w 861288"/>
                <a:gd name="connsiteY3" fmla="*/ 35510 h 1012054"/>
                <a:gd name="connsiteX4" fmla="*/ 106686 w 861288"/>
                <a:gd name="connsiteY4" fmla="*/ 53266 h 1012054"/>
                <a:gd name="connsiteX5" fmla="*/ 124441 w 861288"/>
                <a:gd name="connsiteY5" fmla="*/ 106532 h 1012054"/>
                <a:gd name="connsiteX6" fmla="*/ 142197 w 861288"/>
                <a:gd name="connsiteY6" fmla="*/ 124287 h 1012054"/>
                <a:gd name="connsiteX7" fmla="*/ 195463 w 861288"/>
                <a:gd name="connsiteY7" fmla="*/ 106532 h 1012054"/>
                <a:gd name="connsiteX8" fmla="*/ 204340 w 861288"/>
                <a:gd name="connsiteY8" fmla="*/ 79899 h 1012054"/>
                <a:gd name="connsiteX9" fmla="*/ 248729 w 861288"/>
                <a:gd name="connsiteY9" fmla="*/ 53266 h 1012054"/>
                <a:gd name="connsiteX10" fmla="*/ 319750 w 861288"/>
                <a:gd name="connsiteY10" fmla="*/ 17755 h 1012054"/>
                <a:gd name="connsiteX11" fmla="*/ 346383 w 861288"/>
                <a:gd name="connsiteY11" fmla="*/ 8877 h 1012054"/>
                <a:gd name="connsiteX12" fmla="*/ 373016 w 861288"/>
                <a:gd name="connsiteY12" fmla="*/ 0 h 1012054"/>
                <a:gd name="connsiteX13" fmla="*/ 390772 w 861288"/>
                <a:gd name="connsiteY13" fmla="*/ 17755 h 1012054"/>
                <a:gd name="connsiteX14" fmla="*/ 408527 w 861288"/>
                <a:gd name="connsiteY14" fmla="*/ 71021 h 1012054"/>
                <a:gd name="connsiteX15" fmla="*/ 444038 w 861288"/>
                <a:gd name="connsiteY15" fmla="*/ 115409 h 1012054"/>
                <a:gd name="connsiteX16" fmla="*/ 452915 w 861288"/>
                <a:gd name="connsiteY16" fmla="*/ 159798 h 1012054"/>
                <a:gd name="connsiteX17" fmla="*/ 470671 w 861288"/>
                <a:gd name="connsiteY17" fmla="*/ 213064 h 1012054"/>
                <a:gd name="connsiteX18" fmla="*/ 479548 w 861288"/>
                <a:gd name="connsiteY18" fmla="*/ 239697 h 1012054"/>
                <a:gd name="connsiteX19" fmla="*/ 488426 w 861288"/>
                <a:gd name="connsiteY19" fmla="*/ 266330 h 1012054"/>
                <a:gd name="connsiteX20" fmla="*/ 515059 w 861288"/>
                <a:gd name="connsiteY20" fmla="*/ 319596 h 1012054"/>
                <a:gd name="connsiteX21" fmla="*/ 541692 w 861288"/>
                <a:gd name="connsiteY21" fmla="*/ 337351 h 1012054"/>
                <a:gd name="connsiteX22" fmla="*/ 559447 w 861288"/>
                <a:gd name="connsiteY22" fmla="*/ 390617 h 1012054"/>
                <a:gd name="connsiteX23" fmla="*/ 568325 w 861288"/>
                <a:gd name="connsiteY23" fmla="*/ 417250 h 1012054"/>
                <a:gd name="connsiteX24" fmla="*/ 603836 w 861288"/>
                <a:gd name="connsiteY24" fmla="*/ 452761 h 1012054"/>
                <a:gd name="connsiteX25" fmla="*/ 612713 w 861288"/>
                <a:gd name="connsiteY25" fmla="*/ 479394 h 1012054"/>
                <a:gd name="connsiteX26" fmla="*/ 648224 w 861288"/>
                <a:gd name="connsiteY26" fmla="*/ 514905 h 1012054"/>
                <a:gd name="connsiteX27" fmla="*/ 683735 w 861288"/>
                <a:gd name="connsiteY27" fmla="*/ 550415 h 1012054"/>
                <a:gd name="connsiteX28" fmla="*/ 692612 w 861288"/>
                <a:gd name="connsiteY28" fmla="*/ 577048 h 1012054"/>
                <a:gd name="connsiteX29" fmla="*/ 737001 w 861288"/>
                <a:gd name="connsiteY29" fmla="*/ 612559 h 1012054"/>
                <a:gd name="connsiteX30" fmla="*/ 781389 w 861288"/>
                <a:gd name="connsiteY30" fmla="*/ 648070 h 1012054"/>
                <a:gd name="connsiteX31" fmla="*/ 834655 w 861288"/>
                <a:gd name="connsiteY31" fmla="*/ 683580 h 1012054"/>
                <a:gd name="connsiteX32" fmla="*/ 861288 w 861288"/>
                <a:gd name="connsiteY32" fmla="*/ 772357 h 1012054"/>
                <a:gd name="connsiteX33" fmla="*/ 852410 w 861288"/>
                <a:gd name="connsiteY33" fmla="*/ 852256 h 1012054"/>
                <a:gd name="connsiteX34" fmla="*/ 799144 w 861288"/>
                <a:gd name="connsiteY34" fmla="*/ 887767 h 1012054"/>
                <a:gd name="connsiteX35" fmla="*/ 772511 w 861288"/>
                <a:gd name="connsiteY35" fmla="*/ 905522 h 1012054"/>
                <a:gd name="connsiteX36" fmla="*/ 728123 w 861288"/>
                <a:gd name="connsiteY36" fmla="*/ 967666 h 1012054"/>
                <a:gd name="connsiteX37" fmla="*/ 710368 w 861288"/>
                <a:gd name="connsiteY37" fmla="*/ 949910 h 1012054"/>
                <a:gd name="connsiteX38" fmla="*/ 603836 w 861288"/>
                <a:gd name="connsiteY38" fmla="*/ 949910 h 1012054"/>
                <a:gd name="connsiteX39" fmla="*/ 586080 w 861288"/>
                <a:gd name="connsiteY39" fmla="*/ 967666 h 1012054"/>
                <a:gd name="connsiteX40" fmla="*/ 577203 w 861288"/>
                <a:gd name="connsiteY40" fmla="*/ 994299 h 1012054"/>
                <a:gd name="connsiteX41" fmla="*/ 523937 w 861288"/>
                <a:gd name="connsiteY41" fmla="*/ 1012054 h 1012054"/>
                <a:gd name="connsiteX42" fmla="*/ 497304 w 861288"/>
                <a:gd name="connsiteY42" fmla="*/ 914400 h 1012054"/>
                <a:gd name="connsiteX43" fmla="*/ 479548 w 861288"/>
                <a:gd name="connsiteY43" fmla="*/ 896644 h 1012054"/>
                <a:gd name="connsiteX44" fmla="*/ 444038 w 861288"/>
                <a:gd name="connsiteY44" fmla="*/ 843378 h 1012054"/>
                <a:gd name="connsiteX45" fmla="*/ 399649 w 861288"/>
                <a:gd name="connsiteY45" fmla="*/ 807868 h 1012054"/>
                <a:gd name="connsiteX46" fmla="*/ 381894 w 861288"/>
                <a:gd name="connsiteY46" fmla="*/ 790112 h 1012054"/>
                <a:gd name="connsiteX47" fmla="*/ 364139 w 861288"/>
                <a:gd name="connsiteY47" fmla="*/ 736846 h 1012054"/>
                <a:gd name="connsiteX48" fmla="*/ 355261 w 861288"/>
                <a:gd name="connsiteY48" fmla="*/ 692458 h 1012054"/>
                <a:gd name="connsiteX49" fmla="*/ 337505 w 861288"/>
                <a:gd name="connsiteY49" fmla="*/ 674703 h 1012054"/>
                <a:gd name="connsiteX50" fmla="*/ 284239 w 861288"/>
                <a:gd name="connsiteY50" fmla="*/ 710213 h 1012054"/>
                <a:gd name="connsiteX51" fmla="*/ 266484 w 861288"/>
                <a:gd name="connsiteY51" fmla="*/ 594804 h 1012054"/>
                <a:gd name="connsiteX52" fmla="*/ 248729 w 861288"/>
                <a:gd name="connsiteY52" fmla="*/ 532660 h 1012054"/>
                <a:gd name="connsiteX53" fmla="*/ 230973 w 861288"/>
                <a:gd name="connsiteY53" fmla="*/ 506027 h 1012054"/>
                <a:gd name="connsiteX54" fmla="*/ 213218 w 861288"/>
                <a:gd name="connsiteY54" fmla="*/ 452761 h 1012054"/>
                <a:gd name="connsiteX55" fmla="*/ 204340 w 861288"/>
                <a:gd name="connsiteY55" fmla="*/ 426128 h 1012054"/>
                <a:gd name="connsiteX56" fmla="*/ 177707 w 861288"/>
                <a:gd name="connsiteY56" fmla="*/ 408373 h 1012054"/>
                <a:gd name="connsiteX57" fmla="*/ 142197 w 861288"/>
                <a:gd name="connsiteY57" fmla="*/ 372862 h 1012054"/>
                <a:gd name="connsiteX58" fmla="*/ 80053 w 861288"/>
                <a:gd name="connsiteY58" fmla="*/ 328474 h 1012054"/>
                <a:gd name="connsiteX59" fmla="*/ 62298 w 861288"/>
                <a:gd name="connsiteY59" fmla="*/ 266330 h 1012054"/>
                <a:gd name="connsiteX60" fmla="*/ 44542 w 861288"/>
                <a:gd name="connsiteY60" fmla="*/ 213064 h 1012054"/>
                <a:gd name="connsiteX61" fmla="*/ 35665 w 861288"/>
                <a:gd name="connsiteY61" fmla="*/ 186431 h 1012054"/>
                <a:gd name="connsiteX62" fmla="*/ 17909 w 861288"/>
                <a:gd name="connsiteY62" fmla="*/ 168675 h 1012054"/>
                <a:gd name="connsiteX63" fmla="*/ 154 w 861288"/>
                <a:gd name="connsiteY63" fmla="*/ 133165 h 1012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61288" h="1012054">
                  <a:moveTo>
                    <a:pt x="154" y="133165"/>
                  </a:moveTo>
                  <a:cubicBezTo>
                    <a:pt x="1634" y="119849"/>
                    <a:pt x="19070" y="104210"/>
                    <a:pt x="26787" y="88776"/>
                  </a:cubicBezTo>
                  <a:cubicBezTo>
                    <a:pt x="30972" y="80406"/>
                    <a:pt x="29819" y="69450"/>
                    <a:pt x="35665" y="62143"/>
                  </a:cubicBezTo>
                  <a:cubicBezTo>
                    <a:pt x="48181" y="46499"/>
                    <a:pt x="71387" y="41358"/>
                    <a:pt x="88931" y="35510"/>
                  </a:cubicBezTo>
                  <a:cubicBezTo>
                    <a:pt x="94849" y="41429"/>
                    <a:pt x="102943" y="45780"/>
                    <a:pt x="106686" y="53266"/>
                  </a:cubicBezTo>
                  <a:cubicBezTo>
                    <a:pt x="115056" y="70006"/>
                    <a:pt x="111207" y="93298"/>
                    <a:pt x="124441" y="106532"/>
                  </a:cubicBezTo>
                  <a:lnTo>
                    <a:pt x="142197" y="124287"/>
                  </a:lnTo>
                  <a:cubicBezTo>
                    <a:pt x="159952" y="118369"/>
                    <a:pt x="189545" y="124287"/>
                    <a:pt x="195463" y="106532"/>
                  </a:cubicBezTo>
                  <a:cubicBezTo>
                    <a:pt x="198422" y="97654"/>
                    <a:pt x="199525" y="87923"/>
                    <a:pt x="204340" y="79899"/>
                  </a:cubicBezTo>
                  <a:cubicBezTo>
                    <a:pt x="216526" y="59588"/>
                    <a:pt x="227780" y="60249"/>
                    <a:pt x="248729" y="53266"/>
                  </a:cubicBezTo>
                  <a:cubicBezTo>
                    <a:pt x="279718" y="22275"/>
                    <a:pt x="258543" y="38157"/>
                    <a:pt x="319750" y="17755"/>
                  </a:cubicBezTo>
                  <a:lnTo>
                    <a:pt x="346383" y="8877"/>
                  </a:lnTo>
                  <a:lnTo>
                    <a:pt x="373016" y="0"/>
                  </a:lnTo>
                  <a:cubicBezTo>
                    <a:pt x="378935" y="5918"/>
                    <a:pt x="387029" y="10269"/>
                    <a:pt x="390772" y="17755"/>
                  </a:cubicBezTo>
                  <a:cubicBezTo>
                    <a:pt x="399142" y="34495"/>
                    <a:pt x="398146" y="55448"/>
                    <a:pt x="408527" y="71021"/>
                  </a:cubicBezTo>
                  <a:cubicBezTo>
                    <a:pt x="430925" y="104618"/>
                    <a:pt x="418737" y="90110"/>
                    <a:pt x="444038" y="115409"/>
                  </a:cubicBezTo>
                  <a:cubicBezTo>
                    <a:pt x="446997" y="130205"/>
                    <a:pt x="448945" y="145240"/>
                    <a:pt x="452915" y="159798"/>
                  </a:cubicBezTo>
                  <a:cubicBezTo>
                    <a:pt x="457839" y="177854"/>
                    <a:pt x="464753" y="195309"/>
                    <a:pt x="470671" y="213064"/>
                  </a:cubicBezTo>
                  <a:lnTo>
                    <a:pt x="479548" y="239697"/>
                  </a:lnTo>
                  <a:lnTo>
                    <a:pt x="488426" y="266330"/>
                  </a:lnTo>
                  <a:cubicBezTo>
                    <a:pt x="495646" y="287990"/>
                    <a:pt x="497850" y="302387"/>
                    <a:pt x="515059" y="319596"/>
                  </a:cubicBezTo>
                  <a:cubicBezTo>
                    <a:pt x="522604" y="327141"/>
                    <a:pt x="532814" y="331433"/>
                    <a:pt x="541692" y="337351"/>
                  </a:cubicBezTo>
                  <a:lnTo>
                    <a:pt x="559447" y="390617"/>
                  </a:lnTo>
                  <a:cubicBezTo>
                    <a:pt x="562406" y="399495"/>
                    <a:pt x="561708" y="410633"/>
                    <a:pt x="568325" y="417250"/>
                  </a:cubicBezTo>
                  <a:lnTo>
                    <a:pt x="603836" y="452761"/>
                  </a:lnTo>
                  <a:cubicBezTo>
                    <a:pt x="606795" y="461639"/>
                    <a:pt x="607274" y="471779"/>
                    <a:pt x="612713" y="479394"/>
                  </a:cubicBezTo>
                  <a:cubicBezTo>
                    <a:pt x="622443" y="493016"/>
                    <a:pt x="648224" y="514905"/>
                    <a:pt x="648224" y="514905"/>
                  </a:cubicBezTo>
                  <a:cubicBezTo>
                    <a:pt x="671899" y="585929"/>
                    <a:pt x="636386" y="503066"/>
                    <a:pt x="683735" y="550415"/>
                  </a:cubicBezTo>
                  <a:cubicBezTo>
                    <a:pt x="690352" y="557032"/>
                    <a:pt x="687797" y="569024"/>
                    <a:pt x="692612" y="577048"/>
                  </a:cubicBezTo>
                  <a:cubicBezTo>
                    <a:pt x="701046" y="591104"/>
                    <a:pt x="724904" y="604494"/>
                    <a:pt x="737001" y="612559"/>
                  </a:cubicBezTo>
                  <a:cubicBezTo>
                    <a:pt x="769806" y="661768"/>
                    <a:pt x="735987" y="622847"/>
                    <a:pt x="781389" y="648070"/>
                  </a:cubicBezTo>
                  <a:cubicBezTo>
                    <a:pt x="800043" y="658433"/>
                    <a:pt x="834655" y="683580"/>
                    <a:pt x="834655" y="683580"/>
                  </a:cubicBezTo>
                  <a:cubicBezTo>
                    <a:pt x="856268" y="748421"/>
                    <a:pt x="847871" y="718689"/>
                    <a:pt x="861288" y="772357"/>
                  </a:cubicBezTo>
                  <a:cubicBezTo>
                    <a:pt x="858329" y="798990"/>
                    <a:pt x="865114" y="828662"/>
                    <a:pt x="852410" y="852256"/>
                  </a:cubicBezTo>
                  <a:cubicBezTo>
                    <a:pt x="842293" y="871045"/>
                    <a:pt x="816899" y="875930"/>
                    <a:pt x="799144" y="887767"/>
                  </a:cubicBezTo>
                  <a:lnTo>
                    <a:pt x="772511" y="905522"/>
                  </a:lnTo>
                  <a:cubicBezTo>
                    <a:pt x="751797" y="967666"/>
                    <a:pt x="772511" y="952869"/>
                    <a:pt x="728123" y="967666"/>
                  </a:cubicBezTo>
                  <a:cubicBezTo>
                    <a:pt x="722205" y="961747"/>
                    <a:pt x="717545" y="954216"/>
                    <a:pt x="710368" y="949910"/>
                  </a:cubicBezTo>
                  <a:cubicBezTo>
                    <a:pt x="677836" y="930391"/>
                    <a:pt x="637130" y="946211"/>
                    <a:pt x="603836" y="949910"/>
                  </a:cubicBezTo>
                  <a:cubicBezTo>
                    <a:pt x="597917" y="955829"/>
                    <a:pt x="590386" y="960489"/>
                    <a:pt x="586080" y="967666"/>
                  </a:cubicBezTo>
                  <a:cubicBezTo>
                    <a:pt x="581265" y="975690"/>
                    <a:pt x="584818" y="988860"/>
                    <a:pt x="577203" y="994299"/>
                  </a:cubicBezTo>
                  <a:cubicBezTo>
                    <a:pt x="561973" y="1005177"/>
                    <a:pt x="523937" y="1012054"/>
                    <a:pt x="523937" y="1012054"/>
                  </a:cubicBezTo>
                  <a:cubicBezTo>
                    <a:pt x="481109" y="969228"/>
                    <a:pt x="526710" y="1022221"/>
                    <a:pt x="497304" y="914400"/>
                  </a:cubicBezTo>
                  <a:cubicBezTo>
                    <a:pt x="495102" y="906325"/>
                    <a:pt x="484570" y="903340"/>
                    <a:pt x="479548" y="896644"/>
                  </a:cubicBezTo>
                  <a:cubicBezTo>
                    <a:pt x="466745" y="879573"/>
                    <a:pt x="459127" y="858467"/>
                    <a:pt x="444038" y="843378"/>
                  </a:cubicBezTo>
                  <a:cubicBezTo>
                    <a:pt x="401157" y="800499"/>
                    <a:pt x="455657" y="852675"/>
                    <a:pt x="399649" y="807868"/>
                  </a:cubicBezTo>
                  <a:cubicBezTo>
                    <a:pt x="393113" y="802639"/>
                    <a:pt x="387812" y="796031"/>
                    <a:pt x="381894" y="790112"/>
                  </a:cubicBezTo>
                  <a:cubicBezTo>
                    <a:pt x="375976" y="772357"/>
                    <a:pt x="367810" y="755198"/>
                    <a:pt x="364139" y="736846"/>
                  </a:cubicBezTo>
                  <a:cubicBezTo>
                    <a:pt x="361180" y="722050"/>
                    <a:pt x="361205" y="706327"/>
                    <a:pt x="355261" y="692458"/>
                  </a:cubicBezTo>
                  <a:cubicBezTo>
                    <a:pt x="351964" y="684765"/>
                    <a:pt x="343424" y="680621"/>
                    <a:pt x="337505" y="674703"/>
                  </a:cubicBezTo>
                  <a:cubicBezTo>
                    <a:pt x="319750" y="686540"/>
                    <a:pt x="286362" y="731446"/>
                    <a:pt x="284239" y="710213"/>
                  </a:cubicBezTo>
                  <a:cubicBezTo>
                    <a:pt x="269962" y="567433"/>
                    <a:pt x="286173" y="663713"/>
                    <a:pt x="266484" y="594804"/>
                  </a:cubicBezTo>
                  <a:cubicBezTo>
                    <a:pt x="262693" y="581537"/>
                    <a:pt x="255822" y="546845"/>
                    <a:pt x="248729" y="532660"/>
                  </a:cubicBezTo>
                  <a:cubicBezTo>
                    <a:pt x="243957" y="523117"/>
                    <a:pt x="236892" y="514905"/>
                    <a:pt x="230973" y="506027"/>
                  </a:cubicBezTo>
                  <a:lnTo>
                    <a:pt x="213218" y="452761"/>
                  </a:lnTo>
                  <a:cubicBezTo>
                    <a:pt x="210259" y="443883"/>
                    <a:pt x="212126" y="431319"/>
                    <a:pt x="204340" y="426128"/>
                  </a:cubicBezTo>
                  <a:lnTo>
                    <a:pt x="177707" y="408373"/>
                  </a:lnTo>
                  <a:cubicBezTo>
                    <a:pt x="159953" y="355108"/>
                    <a:pt x="183625" y="402454"/>
                    <a:pt x="142197" y="372862"/>
                  </a:cubicBezTo>
                  <a:cubicBezTo>
                    <a:pt x="68476" y="320204"/>
                    <a:pt x="140228" y="348531"/>
                    <a:pt x="80053" y="328474"/>
                  </a:cubicBezTo>
                  <a:cubicBezTo>
                    <a:pt x="50210" y="238945"/>
                    <a:pt x="95748" y="377828"/>
                    <a:pt x="62298" y="266330"/>
                  </a:cubicBezTo>
                  <a:cubicBezTo>
                    <a:pt x="56920" y="248403"/>
                    <a:pt x="50460" y="230819"/>
                    <a:pt x="44542" y="213064"/>
                  </a:cubicBezTo>
                  <a:cubicBezTo>
                    <a:pt x="41583" y="204186"/>
                    <a:pt x="42282" y="193048"/>
                    <a:pt x="35665" y="186431"/>
                  </a:cubicBezTo>
                  <a:lnTo>
                    <a:pt x="17909" y="168675"/>
                  </a:lnTo>
                  <a:cubicBezTo>
                    <a:pt x="8096" y="139235"/>
                    <a:pt x="-1326" y="146481"/>
                    <a:pt x="154" y="133165"/>
                  </a:cubicBezTo>
                  <a:close/>
                </a:path>
              </a:pathLst>
            </a:custGeom>
            <a:solidFill>
              <a:srgbClr val="FFC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chemeClr val="bg1"/>
                </a:solidFill>
              </a:endParaRPr>
            </a:p>
          </p:txBody>
        </p:sp>
        <p:sp>
          <p:nvSpPr>
            <p:cNvPr id="33826" name="9 CuadroTexto"/>
            <p:cNvSpPr txBox="1">
              <a:spLocks noChangeArrowheads="1"/>
            </p:cNvSpPr>
            <p:nvPr/>
          </p:nvSpPr>
          <p:spPr bwMode="auto">
            <a:xfrm>
              <a:off x="7099362" y="1859929"/>
              <a:ext cx="740029" cy="2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solidFill>
                    <a:schemeClr val="bg1"/>
                  </a:solidFill>
                  <a:latin typeface="Segoe UI" panose="020B0502040204020203" pitchFamily="34" charset="0"/>
                </a:rPr>
                <a:t>TUMBES</a:t>
              </a:r>
            </a:p>
          </p:txBody>
        </p:sp>
        <p:sp>
          <p:nvSpPr>
            <p:cNvPr id="33827" name="48 CuadroTexto"/>
            <p:cNvSpPr txBox="1">
              <a:spLocks noChangeArrowheads="1"/>
            </p:cNvSpPr>
            <p:nvPr/>
          </p:nvSpPr>
          <p:spPr bwMode="auto">
            <a:xfrm>
              <a:off x="6883604" y="2738438"/>
              <a:ext cx="1021876" cy="2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r" eaLnBrk="1" hangingPunct="1">
                <a:spcBef>
                  <a:spcPct val="0"/>
                </a:spcBef>
                <a:buFontTx/>
                <a:buNone/>
              </a:pPr>
              <a:r>
                <a:rPr lang="es-PE" altLang="es-PE" sz="600" b="1" dirty="0">
                  <a:solidFill>
                    <a:srgbClr val="000000"/>
                  </a:solidFill>
                  <a:latin typeface="Segoe UI" panose="020B0502040204020203" pitchFamily="34" charset="0"/>
                </a:rPr>
                <a:t>LAMBAYEQUE</a:t>
              </a:r>
            </a:p>
          </p:txBody>
        </p:sp>
        <p:sp>
          <p:nvSpPr>
            <p:cNvPr id="13349" name="50 CuadroTexto"/>
            <p:cNvSpPr txBox="1">
              <a:spLocks noChangeArrowheads="1"/>
            </p:cNvSpPr>
            <p:nvPr/>
          </p:nvSpPr>
          <p:spPr bwMode="auto">
            <a:xfrm>
              <a:off x="10179104" y="6131789"/>
              <a:ext cx="781014" cy="338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lnSpc>
                  <a:spcPct val="90000"/>
                </a:lnSpc>
                <a:spcBef>
                  <a:spcPct val="30000"/>
                </a:spcBef>
                <a:buFont typeface="Arial" panose="020B0604020202020204" pitchFamily="34" charset="0"/>
                <a:buChar char="•"/>
                <a:defRPr sz="2800">
                  <a:solidFill>
                    <a:schemeClr val="tx1"/>
                  </a:solidFill>
                  <a:latin typeface="Segoe UI" panose="020B0502040204020203" pitchFamily="34" charset="0"/>
                </a:defRPr>
              </a:lvl1pPr>
              <a:lvl2pPr marL="742950" indent="-285750" eaLnBrk="0" hangingPunct="0">
                <a:lnSpc>
                  <a:spcPct val="90000"/>
                </a:lnSpc>
                <a:spcBef>
                  <a:spcPct val="30000"/>
                </a:spcBef>
                <a:buFont typeface="Arial" panose="020B0604020202020204" pitchFamily="34" charset="0"/>
                <a:buChar char="•"/>
                <a:defRPr sz="2400">
                  <a:solidFill>
                    <a:schemeClr val="tx1"/>
                  </a:solidFill>
                  <a:latin typeface="Segoe UI" panose="020B0502040204020203" pitchFamily="34" charset="0"/>
                </a:defRPr>
              </a:lvl2pPr>
              <a:lvl3pPr marL="1143000" indent="-228600" eaLnBrk="0" hangingPunct="0">
                <a:lnSpc>
                  <a:spcPct val="90000"/>
                </a:lnSpc>
                <a:spcBef>
                  <a:spcPct val="30000"/>
                </a:spcBef>
                <a:buFont typeface="Arial" panose="020B0604020202020204" pitchFamily="34" charset="0"/>
                <a:buChar char="•"/>
                <a:defRPr sz="2000">
                  <a:solidFill>
                    <a:schemeClr val="tx1"/>
                  </a:solidFill>
                  <a:latin typeface="Segoe UI" panose="020B0502040204020203" pitchFamily="34" charset="0"/>
                </a:defRPr>
              </a:lvl3pPr>
              <a:lvl4pPr marL="16002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4pPr>
              <a:lvl5pPr marL="20574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9pPr>
            </a:lstStyle>
            <a:p>
              <a:pPr eaLnBrk="1" hangingPunct="1">
                <a:lnSpc>
                  <a:spcPct val="100000"/>
                </a:lnSpc>
                <a:spcBef>
                  <a:spcPct val="0"/>
                </a:spcBef>
                <a:buFontTx/>
                <a:buNone/>
                <a:defRPr/>
              </a:pPr>
              <a:r>
                <a:rPr lang="es-PE" altLang="es-PE" sz="525" b="1" dirty="0">
                  <a:solidFill>
                    <a:srgbClr val="000000"/>
                  </a:solidFill>
                </a:rPr>
                <a:t>   MOQUEGUA</a:t>
              </a:r>
            </a:p>
          </p:txBody>
        </p:sp>
        <p:sp>
          <p:nvSpPr>
            <p:cNvPr id="33829" name="53 CuadroTexto"/>
            <p:cNvSpPr txBox="1">
              <a:spLocks noChangeArrowheads="1"/>
            </p:cNvSpPr>
            <p:nvPr/>
          </p:nvSpPr>
          <p:spPr bwMode="auto">
            <a:xfrm>
              <a:off x="7610475" y="2564809"/>
              <a:ext cx="95885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a:solidFill>
                    <a:schemeClr val="bg1"/>
                  </a:solidFill>
                  <a:latin typeface="Segoe UI" panose="020B0502040204020203" pitchFamily="34" charset="0"/>
                </a:rPr>
                <a:t>  CAJAMARCA</a:t>
              </a:r>
            </a:p>
          </p:txBody>
        </p:sp>
        <p:sp>
          <p:nvSpPr>
            <p:cNvPr id="33830" name="54 CuadroTexto"/>
            <p:cNvSpPr txBox="1">
              <a:spLocks noChangeArrowheads="1"/>
            </p:cNvSpPr>
            <p:nvPr/>
          </p:nvSpPr>
          <p:spPr bwMode="auto">
            <a:xfrm>
              <a:off x="8837614" y="4365625"/>
              <a:ext cx="71913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a:solidFill>
                    <a:schemeClr val="bg1"/>
                  </a:solidFill>
                  <a:latin typeface="Segoe UI" panose="020B0502040204020203" pitchFamily="34" charset="0"/>
                </a:rPr>
                <a:t>   JUNIN</a:t>
              </a:r>
            </a:p>
          </p:txBody>
        </p:sp>
        <p:sp>
          <p:nvSpPr>
            <p:cNvPr id="33831" name="55 CuadroTexto"/>
            <p:cNvSpPr txBox="1">
              <a:spLocks noChangeArrowheads="1"/>
            </p:cNvSpPr>
            <p:nvPr/>
          </p:nvSpPr>
          <p:spPr bwMode="auto">
            <a:xfrm>
              <a:off x="8731493" y="3969630"/>
              <a:ext cx="796894" cy="33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solidFill>
                    <a:schemeClr val="bg1"/>
                  </a:solidFill>
                  <a:latin typeface="Segoe UI" panose="020B0502040204020203" pitchFamily="34" charset="0"/>
                </a:rPr>
                <a:t>   HUANUCO</a:t>
              </a:r>
            </a:p>
          </p:txBody>
        </p:sp>
        <p:sp>
          <p:nvSpPr>
            <p:cNvPr id="33832" name="56 CuadroTexto"/>
            <p:cNvSpPr txBox="1">
              <a:spLocks noChangeArrowheads="1"/>
            </p:cNvSpPr>
            <p:nvPr/>
          </p:nvSpPr>
          <p:spPr bwMode="auto">
            <a:xfrm>
              <a:off x="8355013" y="4359275"/>
              <a:ext cx="50641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a:solidFill>
                    <a:srgbClr val="000000"/>
                  </a:solidFill>
                  <a:latin typeface="Segoe UI" panose="020B0502040204020203" pitchFamily="34" charset="0"/>
                </a:rPr>
                <a:t>LIMA   </a:t>
              </a:r>
            </a:p>
          </p:txBody>
        </p:sp>
        <p:sp>
          <p:nvSpPr>
            <p:cNvPr id="33833" name="62 CuadroTexto"/>
            <p:cNvSpPr txBox="1">
              <a:spLocks noChangeArrowheads="1"/>
            </p:cNvSpPr>
            <p:nvPr/>
          </p:nvSpPr>
          <p:spPr bwMode="auto">
            <a:xfrm>
              <a:off x="9521824" y="5197476"/>
              <a:ext cx="874681" cy="2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solidFill>
                    <a:schemeClr val="bg1"/>
                  </a:solidFill>
                  <a:latin typeface="Segoe UI" panose="020B0502040204020203" pitchFamily="34" charset="0"/>
                </a:rPr>
                <a:t>   </a:t>
              </a:r>
              <a:r>
                <a:rPr lang="es-PE" altLang="es-PE" sz="600" b="1" dirty="0" smtClean="0">
                  <a:solidFill>
                    <a:schemeClr val="bg1"/>
                  </a:solidFill>
                  <a:latin typeface="Segoe UI" panose="020B0502040204020203" pitchFamily="34" charset="0"/>
                </a:rPr>
                <a:t>APURIMAC</a:t>
              </a:r>
              <a:endParaRPr lang="es-PE" altLang="es-PE" sz="600" b="1" dirty="0">
                <a:solidFill>
                  <a:schemeClr val="bg1"/>
                </a:solidFill>
                <a:latin typeface="Segoe UI" panose="020B0502040204020203" pitchFamily="34" charset="0"/>
              </a:endParaRPr>
            </a:p>
          </p:txBody>
        </p:sp>
        <p:sp>
          <p:nvSpPr>
            <p:cNvPr id="33834" name="63 CuadroTexto"/>
            <p:cNvSpPr txBox="1">
              <a:spLocks noChangeArrowheads="1"/>
            </p:cNvSpPr>
            <p:nvPr/>
          </p:nvSpPr>
          <p:spPr bwMode="auto">
            <a:xfrm>
              <a:off x="7927975" y="2058741"/>
              <a:ext cx="8461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a:solidFill>
                    <a:schemeClr val="bg1"/>
                  </a:solidFill>
                  <a:latin typeface="Segoe UI" panose="020B0502040204020203" pitchFamily="34" charset="0"/>
                </a:rPr>
                <a:t>   AMAZONAS</a:t>
              </a:r>
            </a:p>
          </p:txBody>
        </p:sp>
        <p:sp>
          <p:nvSpPr>
            <p:cNvPr id="33835" name="65 CuadroTexto"/>
            <p:cNvSpPr txBox="1">
              <a:spLocks noChangeArrowheads="1"/>
            </p:cNvSpPr>
            <p:nvPr/>
          </p:nvSpPr>
          <p:spPr bwMode="auto">
            <a:xfrm>
              <a:off x="9078027" y="5292046"/>
              <a:ext cx="834490" cy="33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latin typeface="Segoe UI" panose="020B0502040204020203" pitchFamily="34" charset="0"/>
                </a:rPr>
                <a:t>   </a:t>
              </a:r>
              <a:r>
                <a:rPr lang="es-PE" altLang="es-PE" sz="600" b="1" dirty="0">
                  <a:solidFill>
                    <a:schemeClr val="bg1"/>
                  </a:solidFill>
                  <a:latin typeface="Segoe UI" panose="020B0502040204020203" pitchFamily="34" charset="0"/>
                </a:rPr>
                <a:t>AYACUCHO</a:t>
              </a:r>
            </a:p>
          </p:txBody>
        </p:sp>
        <p:sp>
          <p:nvSpPr>
            <p:cNvPr id="33836" name="66 CuadroTexto"/>
            <p:cNvSpPr txBox="1">
              <a:spLocks noChangeArrowheads="1"/>
            </p:cNvSpPr>
            <p:nvPr/>
          </p:nvSpPr>
          <p:spPr bwMode="auto">
            <a:xfrm>
              <a:off x="8774111" y="4886325"/>
              <a:ext cx="1109644" cy="2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solidFill>
                    <a:schemeClr val="bg1"/>
                  </a:solidFill>
                  <a:latin typeface="Segoe UI" panose="020B0502040204020203" pitchFamily="34" charset="0"/>
                </a:rPr>
                <a:t>   HUANCAVELICA</a:t>
              </a:r>
            </a:p>
          </p:txBody>
        </p:sp>
        <p:sp>
          <p:nvSpPr>
            <p:cNvPr id="50" name="77 Forma libre"/>
            <p:cNvSpPr/>
            <p:nvPr/>
          </p:nvSpPr>
          <p:spPr>
            <a:xfrm rot="300000">
              <a:off x="8422351" y="4626442"/>
              <a:ext cx="69846" cy="117425"/>
            </a:xfrm>
            <a:custGeom>
              <a:avLst/>
              <a:gdLst>
                <a:gd name="connsiteX0" fmla="*/ 130580 w 878016"/>
                <a:gd name="connsiteY0" fmla="*/ 193964 h 2411371"/>
                <a:gd name="connsiteX1" fmla="*/ 75162 w 878016"/>
                <a:gd name="connsiteY1" fmla="*/ 203200 h 2411371"/>
                <a:gd name="connsiteX2" fmla="*/ 47453 w 878016"/>
                <a:gd name="connsiteY2" fmla="*/ 212436 h 2411371"/>
                <a:gd name="connsiteX3" fmla="*/ 19744 w 878016"/>
                <a:gd name="connsiteY3" fmla="*/ 203200 h 2411371"/>
                <a:gd name="connsiteX4" fmla="*/ 10507 w 878016"/>
                <a:gd name="connsiteY4" fmla="*/ 64654 h 2411371"/>
                <a:gd name="connsiteX5" fmla="*/ 19744 w 878016"/>
                <a:gd name="connsiteY5" fmla="*/ 36945 h 2411371"/>
                <a:gd name="connsiteX6" fmla="*/ 47453 w 878016"/>
                <a:gd name="connsiteY6" fmla="*/ 27709 h 2411371"/>
                <a:gd name="connsiteX7" fmla="*/ 75162 w 878016"/>
                <a:gd name="connsiteY7" fmla="*/ 9236 h 2411371"/>
                <a:gd name="connsiteX8" fmla="*/ 102871 w 878016"/>
                <a:gd name="connsiteY8" fmla="*/ 0 h 2411371"/>
                <a:gd name="connsiteX9" fmla="*/ 416907 w 878016"/>
                <a:gd name="connsiteY9" fmla="*/ 9236 h 2411371"/>
                <a:gd name="connsiteX10" fmla="*/ 435380 w 878016"/>
                <a:gd name="connsiteY10" fmla="*/ 64654 h 2411371"/>
                <a:gd name="connsiteX11" fmla="*/ 490798 w 878016"/>
                <a:gd name="connsiteY11" fmla="*/ 101600 h 2411371"/>
                <a:gd name="connsiteX12" fmla="*/ 527744 w 878016"/>
                <a:gd name="connsiteY12" fmla="*/ 184727 h 2411371"/>
                <a:gd name="connsiteX13" fmla="*/ 564689 w 878016"/>
                <a:gd name="connsiteY13" fmla="*/ 267854 h 2411371"/>
                <a:gd name="connsiteX14" fmla="*/ 583162 w 878016"/>
                <a:gd name="connsiteY14" fmla="*/ 360218 h 2411371"/>
                <a:gd name="connsiteX15" fmla="*/ 601635 w 878016"/>
                <a:gd name="connsiteY15" fmla="*/ 415636 h 2411371"/>
                <a:gd name="connsiteX16" fmla="*/ 610871 w 878016"/>
                <a:gd name="connsiteY16" fmla="*/ 443345 h 2411371"/>
                <a:gd name="connsiteX17" fmla="*/ 620107 w 878016"/>
                <a:gd name="connsiteY17" fmla="*/ 471054 h 2411371"/>
                <a:gd name="connsiteX18" fmla="*/ 638580 w 878016"/>
                <a:gd name="connsiteY18" fmla="*/ 498764 h 2411371"/>
                <a:gd name="connsiteX19" fmla="*/ 610871 w 878016"/>
                <a:gd name="connsiteY19" fmla="*/ 628073 h 2411371"/>
                <a:gd name="connsiteX20" fmla="*/ 601635 w 878016"/>
                <a:gd name="connsiteY20" fmla="*/ 655782 h 2411371"/>
                <a:gd name="connsiteX21" fmla="*/ 629344 w 878016"/>
                <a:gd name="connsiteY21" fmla="*/ 803564 h 2411371"/>
                <a:gd name="connsiteX22" fmla="*/ 638580 w 878016"/>
                <a:gd name="connsiteY22" fmla="*/ 831273 h 2411371"/>
                <a:gd name="connsiteX23" fmla="*/ 647816 w 878016"/>
                <a:gd name="connsiteY23" fmla="*/ 858982 h 2411371"/>
                <a:gd name="connsiteX24" fmla="*/ 638580 w 878016"/>
                <a:gd name="connsiteY24" fmla="*/ 942109 h 2411371"/>
                <a:gd name="connsiteX25" fmla="*/ 610871 w 878016"/>
                <a:gd name="connsiteY25" fmla="*/ 960582 h 2411371"/>
                <a:gd name="connsiteX26" fmla="*/ 472325 w 878016"/>
                <a:gd name="connsiteY26" fmla="*/ 969818 h 2411371"/>
                <a:gd name="connsiteX27" fmla="*/ 463089 w 878016"/>
                <a:gd name="connsiteY27" fmla="*/ 1025236 h 2411371"/>
                <a:gd name="connsiteX28" fmla="*/ 500035 w 878016"/>
                <a:gd name="connsiteY28" fmla="*/ 1080654 h 2411371"/>
                <a:gd name="connsiteX29" fmla="*/ 509271 w 878016"/>
                <a:gd name="connsiteY29" fmla="*/ 1274618 h 2411371"/>
                <a:gd name="connsiteX30" fmla="*/ 518507 w 878016"/>
                <a:gd name="connsiteY30" fmla="*/ 1302327 h 2411371"/>
                <a:gd name="connsiteX31" fmla="*/ 555453 w 878016"/>
                <a:gd name="connsiteY31" fmla="*/ 1357745 h 2411371"/>
                <a:gd name="connsiteX32" fmla="*/ 601635 w 878016"/>
                <a:gd name="connsiteY32" fmla="*/ 1394691 h 2411371"/>
                <a:gd name="connsiteX33" fmla="*/ 629344 w 878016"/>
                <a:gd name="connsiteY33" fmla="*/ 1422400 h 2411371"/>
                <a:gd name="connsiteX34" fmla="*/ 666289 w 878016"/>
                <a:gd name="connsiteY34" fmla="*/ 1477818 h 2411371"/>
                <a:gd name="connsiteX35" fmla="*/ 693998 w 878016"/>
                <a:gd name="connsiteY35" fmla="*/ 1533236 h 2411371"/>
                <a:gd name="connsiteX36" fmla="*/ 703235 w 878016"/>
                <a:gd name="connsiteY36" fmla="*/ 1560945 h 2411371"/>
                <a:gd name="connsiteX37" fmla="*/ 730944 w 878016"/>
                <a:gd name="connsiteY37" fmla="*/ 1616364 h 2411371"/>
                <a:gd name="connsiteX38" fmla="*/ 740180 w 878016"/>
                <a:gd name="connsiteY38" fmla="*/ 1819564 h 2411371"/>
                <a:gd name="connsiteX39" fmla="*/ 749416 w 878016"/>
                <a:gd name="connsiteY39" fmla="*/ 1847273 h 2411371"/>
                <a:gd name="connsiteX40" fmla="*/ 804835 w 878016"/>
                <a:gd name="connsiteY40" fmla="*/ 1865745 h 2411371"/>
                <a:gd name="connsiteX41" fmla="*/ 832544 w 878016"/>
                <a:gd name="connsiteY41" fmla="*/ 1874982 h 2411371"/>
                <a:gd name="connsiteX42" fmla="*/ 860253 w 878016"/>
                <a:gd name="connsiteY42" fmla="*/ 1884218 h 2411371"/>
                <a:gd name="connsiteX43" fmla="*/ 860253 w 878016"/>
                <a:gd name="connsiteY43" fmla="*/ 2124364 h 2411371"/>
                <a:gd name="connsiteX44" fmla="*/ 851016 w 878016"/>
                <a:gd name="connsiteY44" fmla="*/ 2161309 h 2411371"/>
                <a:gd name="connsiteX45" fmla="*/ 786362 w 878016"/>
                <a:gd name="connsiteY45" fmla="*/ 2225964 h 2411371"/>
                <a:gd name="connsiteX46" fmla="*/ 749416 w 878016"/>
                <a:gd name="connsiteY46" fmla="*/ 2235200 h 2411371"/>
                <a:gd name="connsiteX47" fmla="*/ 426144 w 878016"/>
                <a:gd name="connsiteY47" fmla="*/ 2262909 h 2411371"/>
                <a:gd name="connsiteX48" fmla="*/ 398435 w 878016"/>
                <a:gd name="connsiteY48" fmla="*/ 2281382 h 2411371"/>
                <a:gd name="connsiteX49" fmla="*/ 343016 w 878016"/>
                <a:gd name="connsiteY49" fmla="*/ 2299854 h 2411371"/>
                <a:gd name="connsiteX50" fmla="*/ 259889 w 878016"/>
                <a:gd name="connsiteY50" fmla="*/ 2355273 h 2411371"/>
                <a:gd name="connsiteX51" fmla="*/ 232180 w 878016"/>
                <a:gd name="connsiteY51" fmla="*/ 2373745 h 2411371"/>
                <a:gd name="connsiteX52" fmla="*/ 176762 w 878016"/>
                <a:gd name="connsiteY52" fmla="*/ 2392218 h 2411371"/>
                <a:gd name="connsiteX53" fmla="*/ 149053 w 878016"/>
                <a:gd name="connsiteY53" fmla="*/ 2410691 h 2411371"/>
                <a:gd name="connsiteX54" fmla="*/ 121344 w 878016"/>
                <a:gd name="connsiteY54" fmla="*/ 2373745 h 2411371"/>
                <a:gd name="connsiteX55" fmla="*/ 149053 w 878016"/>
                <a:gd name="connsiteY55" fmla="*/ 2364509 h 2411371"/>
                <a:gd name="connsiteX56" fmla="*/ 204471 w 878016"/>
                <a:gd name="connsiteY56" fmla="*/ 2327564 h 2411371"/>
                <a:gd name="connsiteX57" fmla="*/ 241416 w 878016"/>
                <a:gd name="connsiteY57" fmla="*/ 2272145 h 2411371"/>
                <a:gd name="connsiteX58" fmla="*/ 250653 w 878016"/>
                <a:gd name="connsiteY58" fmla="*/ 2244436 h 2411371"/>
                <a:gd name="connsiteX59" fmla="*/ 287598 w 878016"/>
                <a:gd name="connsiteY59" fmla="*/ 2161309 h 2411371"/>
                <a:gd name="connsiteX60" fmla="*/ 296835 w 878016"/>
                <a:gd name="connsiteY60" fmla="*/ 2115127 h 2411371"/>
                <a:gd name="connsiteX61" fmla="*/ 306071 w 878016"/>
                <a:gd name="connsiteY61" fmla="*/ 2059709 h 2411371"/>
                <a:gd name="connsiteX62" fmla="*/ 315307 w 878016"/>
                <a:gd name="connsiteY62" fmla="*/ 2032000 h 2411371"/>
                <a:gd name="connsiteX63" fmla="*/ 306071 w 878016"/>
                <a:gd name="connsiteY63" fmla="*/ 1948873 h 2411371"/>
                <a:gd name="connsiteX64" fmla="*/ 278362 w 878016"/>
                <a:gd name="connsiteY64" fmla="*/ 1930400 h 2411371"/>
                <a:gd name="connsiteX65" fmla="*/ 259889 w 878016"/>
                <a:gd name="connsiteY65" fmla="*/ 1902691 h 2411371"/>
                <a:gd name="connsiteX66" fmla="*/ 269125 w 878016"/>
                <a:gd name="connsiteY66" fmla="*/ 1865745 h 2411371"/>
                <a:gd name="connsiteX67" fmla="*/ 306071 w 878016"/>
                <a:gd name="connsiteY67" fmla="*/ 1810327 h 2411371"/>
                <a:gd name="connsiteX68" fmla="*/ 333780 w 878016"/>
                <a:gd name="connsiteY68" fmla="*/ 1681018 h 2411371"/>
                <a:gd name="connsiteX69" fmla="*/ 343016 w 878016"/>
                <a:gd name="connsiteY69" fmla="*/ 1644073 h 2411371"/>
                <a:gd name="connsiteX70" fmla="*/ 361489 w 878016"/>
                <a:gd name="connsiteY70" fmla="*/ 1588654 h 2411371"/>
                <a:gd name="connsiteX71" fmla="*/ 370725 w 878016"/>
                <a:gd name="connsiteY71" fmla="*/ 1440873 h 2411371"/>
                <a:gd name="connsiteX72" fmla="*/ 379962 w 878016"/>
                <a:gd name="connsiteY72" fmla="*/ 1413164 h 2411371"/>
                <a:gd name="connsiteX73" fmla="*/ 389198 w 878016"/>
                <a:gd name="connsiteY73" fmla="*/ 1376218 h 2411371"/>
                <a:gd name="connsiteX74" fmla="*/ 398435 w 878016"/>
                <a:gd name="connsiteY74" fmla="*/ 1311564 h 2411371"/>
                <a:gd name="connsiteX75" fmla="*/ 379962 w 878016"/>
                <a:gd name="connsiteY75" fmla="*/ 1173018 h 2411371"/>
                <a:gd name="connsiteX76" fmla="*/ 370725 w 878016"/>
                <a:gd name="connsiteY76" fmla="*/ 1145309 h 2411371"/>
                <a:gd name="connsiteX77" fmla="*/ 352253 w 878016"/>
                <a:gd name="connsiteY77" fmla="*/ 1062182 h 2411371"/>
                <a:gd name="connsiteX78" fmla="*/ 343016 w 878016"/>
                <a:gd name="connsiteY78" fmla="*/ 997527 h 2411371"/>
                <a:gd name="connsiteX79" fmla="*/ 333780 w 878016"/>
                <a:gd name="connsiteY79" fmla="*/ 951345 h 2411371"/>
                <a:gd name="connsiteX80" fmla="*/ 315307 w 878016"/>
                <a:gd name="connsiteY80" fmla="*/ 822036 h 2411371"/>
                <a:gd name="connsiteX81" fmla="*/ 296835 w 878016"/>
                <a:gd name="connsiteY81" fmla="*/ 738909 h 2411371"/>
                <a:gd name="connsiteX82" fmla="*/ 269125 w 878016"/>
                <a:gd name="connsiteY82" fmla="*/ 480291 h 2411371"/>
                <a:gd name="connsiteX83" fmla="*/ 259889 w 878016"/>
                <a:gd name="connsiteY83" fmla="*/ 452582 h 2411371"/>
                <a:gd name="connsiteX84" fmla="*/ 241416 w 878016"/>
                <a:gd name="connsiteY84" fmla="*/ 424873 h 2411371"/>
                <a:gd name="connsiteX85" fmla="*/ 195235 w 878016"/>
                <a:gd name="connsiteY85" fmla="*/ 341745 h 2411371"/>
                <a:gd name="connsiteX86" fmla="*/ 158289 w 878016"/>
                <a:gd name="connsiteY86" fmla="*/ 286327 h 2411371"/>
                <a:gd name="connsiteX87" fmla="*/ 139816 w 878016"/>
                <a:gd name="connsiteY87" fmla="*/ 258618 h 2411371"/>
                <a:gd name="connsiteX88" fmla="*/ 112107 w 878016"/>
                <a:gd name="connsiteY88" fmla="*/ 249382 h 2411371"/>
                <a:gd name="connsiteX89" fmla="*/ 75162 w 878016"/>
                <a:gd name="connsiteY89" fmla="*/ 212436 h 2411371"/>
                <a:gd name="connsiteX90" fmla="*/ 47453 w 878016"/>
                <a:gd name="connsiteY90" fmla="*/ 184727 h 2411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878016" h="2411371">
                  <a:moveTo>
                    <a:pt x="130580" y="193964"/>
                  </a:moveTo>
                  <a:cubicBezTo>
                    <a:pt x="112107" y="197043"/>
                    <a:pt x="93444" y="199138"/>
                    <a:pt x="75162" y="203200"/>
                  </a:cubicBezTo>
                  <a:cubicBezTo>
                    <a:pt x="65658" y="205312"/>
                    <a:pt x="57189" y="212436"/>
                    <a:pt x="47453" y="212436"/>
                  </a:cubicBezTo>
                  <a:cubicBezTo>
                    <a:pt x="37717" y="212436"/>
                    <a:pt x="28980" y="206279"/>
                    <a:pt x="19744" y="203200"/>
                  </a:cubicBezTo>
                  <a:cubicBezTo>
                    <a:pt x="-4894" y="129287"/>
                    <a:pt x="-4675" y="155747"/>
                    <a:pt x="10507" y="64654"/>
                  </a:cubicBezTo>
                  <a:cubicBezTo>
                    <a:pt x="12108" y="55050"/>
                    <a:pt x="12860" y="43829"/>
                    <a:pt x="19744" y="36945"/>
                  </a:cubicBezTo>
                  <a:cubicBezTo>
                    <a:pt x="26628" y="30061"/>
                    <a:pt x="38217" y="30788"/>
                    <a:pt x="47453" y="27709"/>
                  </a:cubicBezTo>
                  <a:cubicBezTo>
                    <a:pt x="56689" y="21551"/>
                    <a:pt x="65233" y="14200"/>
                    <a:pt x="75162" y="9236"/>
                  </a:cubicBezTo>
                  <a:cubicBezTo>
                    <a:pt x="83870" y="4882"/>
                    <a:pt x="93135" y="0"/>
                    <a:pt x="102871" y="0"/>
                  </a:cubicBezTo>
                  <a:cubicBezTo>
                    <a:pt x="207595" y="0"/>
                    <a:pt x="312228" y="6157"/>
                    <a:pt x="416907" y="9236"/>
                  </a:cubicBezTo>
                  <a:cubicBezTo>
                    <a:pt x="423065" y="27709"/>
                    <a:pt x="419178" y="53853"/>
                    <a:pt x="435380" y="64654"/>
                  </a:cubicBezTo>
                  <a:lnTo>
                    <a:pt x="490798" y="101600"/>
                  </a:lnTo>
                  <a:cubicBezTo>
                    <a:pt x="512781" y="167549"/>
                    <a:pt x="498470" y="140816"/>
                    <a:pt x="527744" y="184727"/>
                  </a:cubicBezTo>
                  <a:cubicBezTo>
                    <a:pt x="549726" y="250676"/>
                    <a:pt x="535415" y="223944"/>
                    <a:pt x="564689" y="267854"/>
                  </a:cubicBezTo>
                  <a:cubicBezTo>
                    <a:pt x="590304" y="344705"/>
                    <a:pt x="551317" y="222227"/>
                    <a:pt x="583162" y="360218"/>
                  </a:cubicBezTo>
                  <a:cubicBezTo>
                    <a:pt x="587541" y="379191"/>
                    <a:pt x="595477" y="397163"/>
                    <a:pt x="601635" y="415636"/>
                  </a:cubicBezTo>
                  <a:lnTo>
                    <a:pt x="610871" y="443345"/>
                  </a:lnTo>
                  <a:cubicBezTo>
                    <a:pt x="613950" y="452581"/>
                    <a:pt x="614707" y="462953"/>
                    <a:pt x="620107" y="471054"/>
                  </a:cubicBezTo>
                  <a:lnTo>
                    <a:pt x="638580" y="498764"/>
                  </a:lnTo>
                  <a:cubicBezTo>
                    <a:pt x="626929" y="591978"/>
                    <a:pt x="637193" y="549105"/>
                    <a:pt x="610871" y="628073"/>
                  </a:cubicBezTo>
                  <a:lnTo>
                    <a:pt x="601635" y="655782"/>
                  </a:lnTo>
                  <a:cubicBezTo>
                    <a:pt x="612809" y="767523"/>
                    <a:pt x="601086" y="718790"/>
                    <a:pt x="629344" y="803564"/>
                  </a:cubicBezTo>
                  <a:lnTo>
                    <a:pt x="638580" y="831273"/>
                  </a:lnTo>
                  <a:lnTo>
                    <a:pt x="647816" y="858982"/>
                  </a:lnTo>
                  <a:cubicBezTo>
                    <a:pt x="644737" y="886691"/>
                    <a:pt x="648108" y="915908"/>
                    <a:pt x="638580" y="942109"/>
                  </a:cubicBezTo>
                  <a:cubicBezTo>
                    <a:pt x="634786" y="952541"/>
                    <a:pt x="621821" y="958757"/>
                    <a:pt x="610871" y="960582"/>
                  </a:cubicBezTo>
                  <a:cubicBezTo>
                    <a:pt x="565216" y="968191"/>
                    <a:pt x="518507" y="966739"/>
                    <a:pt x="472325" y="969818"/>
                  </a:cubicBezTo>
                  <a:cubicBezTo>
                    <a:pt x="453738" y="997700"/>
                    <a:pt x="445707" y="993949"/>
                    <a:pt x="463089" y="1025236"/>
                  </a:cubicBezTo>
                  <a:cubicBezTo>
                    <a:pt x="473871" y="1044644"/>
                    <a:pt x="500035" y="1080654"/>
                    <a:pt x="500035" y="1080654"/>
                  </a:cubicBezTo>
                  <a:cubicBezTo>
                    <a:pt x="503114" y="1145309"/>
                    <a:pt x="503896" y="1210114"/>
                    <a:pt x="509271" y="1274618"/>
                  </a:cubicBezTo>
                  <a:cubicBezTo>
                    <a:pt x="510079" y="1284320"/>
                    <a:pt x="513779" y="1293816"/>
                    <a:pt x="518507" y="1302327"/>
                  </a:cubicBezTo>
                  <a:cubicBezTo>
                    <a:pt x="529289" y="1321735"/>
                    <a:pt x="543138" y="1339272"/>
                    <a:pt x="555453" y="1357745"/>
                  </a:cubicBezTo>
                  <a:cubicBezTo>
                    <a:pt x="579327" y="1393556"/>
                    <a:pt x="563393" y="1381943"/>
                    <a:pt x="601635" y="1394691"/>
                  </a:cubicBezTo>
                  <a:cubicBezTo>
                    <a:pt x="610871" y="1403927"/>
                    <a:pt x="622098" y="1411532"/>
                    <a:pt x="629344" y="1422400"/>
                  </a:cubicBezTo>
                  <a:cubicBezTo>
                    <a:pt x="682811" y="1502602"/>
                    <a:pt x="577894" y="1389423"/>
                    <a:pt x="666289" y="1477818"/>
                  </a:cubicBezTo>
                  <a:cubicBezTo>
                    <a:pt x="689502" y="1547458"/>
                    <a:pt x="658191" y="1461624"/>
                    <a:pt x="693998" y="1533236"/>
                  </a:cubicBezTo>
                  <a:cubicBezTo>
                    <a:pt x="698352" y="1541944"/>
                    <a:pt x="698881" y="1552237"/>
                    <a:pt x="703235" y="1560945"/>
                  </a:cubicBezTo>
                  <a:cubicBezTo>
                    <a:pt x="739044" y="1632563"/>
                    <a:pt x="707727" y="1546716"/>
                    <a:pt x="730944" y="1616364"/>
                  </a:cubicBezTo>
                  <a:cubicBezTo>
                    <a:pt x="734023" y="1684097"/>
                    <a:pt x="734773" y="1751977"/>
                    <a:pt x="740180" y="1819564"/>
                  </a:cubicBezTo>
                  <a:cubicBezTo>
                    <a:pt x="740956" y="1829269"/>
                    <a:pt x="741493" y="1841614"/>
                    <a:pt x="749416" y="1847273"/>
                  </a:cubicBezTo>
                  <a:cubicBezTo>
                    <a:pt x="765261" y="1858591"/>
                    <a:pt x="786362" y="1859587"/>
                    <a:pt x="804835" y="1865745"/>
                  </a:cubicBezTo>
                  <a:lnTo>
                    <a:pt x="832544" y="1874982"/>
                  </a:lnTo>
                  <a:lnTo>
                    <a:pt x="860253" y="1884218"/>
                  </a:lnTo>
                  <a:cubicBezTo>
                    <a:pt x="891138" y="1976877"/>
                    <a:pt x="875474" y="1918887"/>
                    <a:pt x="860253" y="2124364"/>
                  </a:cubicBezTo>
                  <a:cubicBezTo>
                    <a:pt x="859315" y="2137023"/>
                    <a:pt x="856693" y="2149955"/>
                    <a:pt x="851016" y="2161309"/>
                  </a:cubicBezTo>
                  <a:cubicBezTo>
                    <a:pt x="824111" y="2215118"/>
                    <a:pt x="828362" y="2213964"/>
                    <a:pt x="786362" y="2225964"/>
                  </a:cubicBezTo>
                  <a:cubicBezTo>
                    <a:pt x="774156" y="2229451"/>
                    <a:pt x="761575" y="2231552"/>
                    <a:pt x="749416" y="2235200"/>
                  </a:cubicBezTo>
                  <a:cubicBezTo>
                    <a:pt x="591643" y="2282531"/>
                    <a:pt x="794215" y="2250217"/>
                    <a:pt x="426144" y="2262909"/>
                  </a:cubicBezTo>
                  <a:cubicBezTo>
                    <a:pt x="416908" y="2269067"/>
                    <a:pt x="408579" y="2276874"/>
                    <a:pt x="398435" y="2281382"/>
                  </a:cubicBezTo>
                  <a:cubicBezTo>
                    <a:pt x="380641" y="2289290"/>
                    <a:pt x="343016" y="2299854"/>
                    <a:pt x="343016" y="2299854"/>
                  </a:cubicBezTo>
                  <a:lnTo>
                    <a:pt x="259889" y="2355273"/>
                  </a:lnTo>
                  <a:cubicBezTo>
                    <a:pt x="250653" y="2361430"/>
                    <a:pt x="242711" y="2370235"/>
                    <a:pt x="232180" y="2373745"/>
                  </a:cubicBezTo>
                  <a:lnTo>
                    <a:pt x="176762" y="2392218"/>
                  </a:lnTo>
                  <a:cubicBezTo>
                    <a:pt x="167526" y="2398376"/>
                    <a:pt x="160042" y="2409121"/>
                    <a:pt x="149053" y="2410691"/>
                  </a:cubicBezTo>
                  <a:cubicBezTo>
                    <a:pt x="121711" y="2414597"/>
                    <a:pt x="93482" y="2401606"/>
                    <a:pt x="121344" y="2373745"/>
                  </a:cubicBezTo>
                  <a:cubicBezTo>
                    <a:pt x="128228" y="2366861"/>
                    <a:pt x="139817" y="2367588"/>
                    <a:pt x="149053" y="2364509"/>
                  </a:cubicBezTo>
                  <a:cubicBezTo>
                    <a:pt x="167526" y="2352194"/>
                    <a:pt x="192156" y="2346037"/>
                    <a:pt x="204471" y="2327564"/>
                  </a:cubicBezTo>
                  <a:lnTo>
                    <a:pt x="241416" y="2272145"/>
                  </a:lnTo>
                  <a:cubicBezTo>
                    <a:pt x="246816" y="2264044"/>
                    <a:pt x="246299" y="2253144"/>
                    <a:pt x="250653" y="2244436"/>
                  </a:cubicBezTo>
                  <a:cubicBezTo>
                    <a:pt x="276450" y="2192842"/>
                    <a:pt x="271712" y="2240735"/>
                    <a:pt x="287598" y="2161309"/>
                  </a:cubicBezTo>
                  <a:cubicBezTo>
                    <a:pt x="290677" y="2145915"/>
                    <a:pt x="294027" y="2130573"/>
                    <a:pt x="296835" y="2115127"/>
                  </a:cubicBezTo>
                  <a:cubicBezTo>
                    <a:pt x="300185" y="2096702"/>
                    <a:pt x="302009" y="2077991"/>
                    <a:pt x="306071" y="2059709"/>
                  </a:cubicBezTo>
                  <a:cubicBezTo>
                    <a:pt x="308183" y="2050205"/>
                    <a:pt x="312228" y="2041236"/>
                    <a:pt x="315307" y="2032000"/>
                  </a:cubicBezTo>
                  <a:cubicBezTo>
                    <a:pt x="312228" y="2004291"/>
                    <a:pt x="315599" y="1975074"/>
                    <a:pt x="306071" y="1948873"/>
                  </a:cubicBezTo>
                  <a:cubicBezTo>
                    <a:pt x="302277" y="1938441"/>
                    <a:pt x="286211" y="1938249"/>
                    <a:pt x="278362" y="1930400"/>
                  </a:cubicBezTo>
                  <a:cubicBezTo>
                    <a:pt x="270513" y="1922551"/>
                    <a:pt x="266047" y="1911927"/>
                    <a:pt x="259889" y="1902691"/>
                  </a:cubicBezTo>
                  <a:cubicBezTo>
                    <a:pt x="262968" y="1890376"/>
                    <a:pt x="263448" y="1877099"/>
                    <a:pt x="269125" y="1865745"/>
                  </a:cubicBezTo>
                  <a:cubicBezTo>
                    <a:pt x="279054" y="1845887"/>
                    <a:pt x="306071" y="1810327"/>
                    <a:pt x="306071" y="1810327"/>
                  </a:cubicBezTo>
                  <a:cubicBezTo>
                    <a:pt x="338487" y="1713082"/>
                    <a:pt x="314362" y="1797532"/>
                    <a:pt x="333780" y="1681018"/>
                  </a:cubicBezTo>
                  <a:cubicBezTo>
                    <a:pt x="335867" y="1668497"/>
                    <a:pt x="339368" y="1656232"/>
                    <a:pt x="343016" y="1644073"/>
                  </a:cubicBezTo>
                  <a:cubicBezTo>
                    <a:pt x="348611" y="1625422"/>
                    <a:pt x="361489" y="1588654"/>
                    <a:pt x="361489" y="1588654"/>
                  </a:cubicBezTo>
                  <a:cubicBezTo>
                    <a:pt x="364568" y="1539394"/>
                    <a:pt x="365558" y="1489958"/>
                    <a:pt x="370725" y="1440873"/>
                  </a:cubicBezTo>
                  <a:cubicBezTo>
                    <a:pt x="371744" y="1431190"/>
                    <a:pt x="377287" y="1422525"/>
                    <a:pt x="379962" y="1413164"/>
                  </a:cubicBezTo>
                  <a:cubicBezTo>
                    <a:pt x="383449" y="1400958"/>
                    <a:pt x="386927" y="1388708"/>
                    <a:pt x="389198" y="1376218"/>
                  </a:cubicBezTo>
                  <a:cubicBezTo>
                    <a:pt x="393092" y="1354799"/>
                    <a:pt x="395356" y="1333115"/>
                    <a:pt x="398435" y="1311564"/>
                  </a:cubicBezTo>
                  <a:cubicBezTo>
                    <a:pt x="392665" y="1253866"/>
                    <a:pt x="392714" y="1224027"/>
                    <a:pt x="379962" y="1173018"/>
                  </a:cubicBezTo>
                  <a:cubicBezTo>
                    <a:pt x="377601" y="1163573"/>
                    <a:pt x="373400" y="1154670"/>
                    <a:pt x="370725" y="1145309"/>
                  </a:cubicBezTo>
                  <a:cubicBezTo>
                    <a:pt x="364083" y="1122061"/>
                    <a:pt x="356062" y="1085037"/>
                    <a:pt x="352253" y="1062182"/>
                  </a:cubicBezTo>
                  <a:cubicBezTo>
                    <a:pt x="348674" y="1040708"/>
                    <a:pt x="346595" y="1019001"/>
                    <a:pt x="343016" y="997527"/>
                  </a:cubicBezTo>
                  <a:cubicBezTo>
                    <a:pt x="340435" y="982042"/>
                    <a:pt x="336228" y="966852"/>
                    <a:pt x="333780" y="951345"/>
                  </a:cubicBezTo>
                  <a:cubicBezTo>
                    <a:pt x="326989" y="908337"/>
                    <a:pt x="329075" y="863342"/>
                    <a:pt x="315307" y="822036"/>
                  </a:cubicBezTo>
                  <a:cubicBezTo>
                    <a:pt x="303114" y="785456"/>
                    <a:pt x="301968" y="786820"/>
                    <a:pt x="296835" y="738909"/>
                  </a:cubicBezTo>
                  <a:cubicBezTo>
                    <a:pt x="292721" y="700508"/>
                    <a:pt x="285123" y="552283"/>
                    <a:pt x="269125" y="480291"/>
                  </a:cubicBezTo>
                  <a:cubicBezTo>
                    <a:pt x="267013" y="470787"/>
                    <a:pt x="264243" y="461290"/>
                    <a:pt x="259889" y="452582"/>
                  </a:cubicBezTo>
                  <a:cubicBezTo>
                    <a:pt x="254925" y="442653"/>
                    <a:pt x="247574" y="434109"/>
                    <a:pt x="241416" y="424873"/>
                  </a:cubicBezTo>
                  <a:cubicBezTo>
                    <a:pt x="225160" y="376102"/>
                    <a:pt x="237580" y="405263"/>
                    <a:pt x="195235" y="341745"/>
                  </a:cubicBezTo>
                  <a:lnTo>
                    <a:pt x="158289" y="286327"/>
                  </a:lnTo>
                  <a:cubicBezTo>
                    <a:pt x="152131" y="277091"/>
                    <a:pt x="150347" y="262128"/>
                    <a:pt x="139816" y="258618"/>
                  </a:cubicBezTo>
                  <a:lnTo>
                    <a:pt x="112107" y="249382"/>
                  </a:lnTo>
                  <a:cubicBezTo>
                    <a:pt x="91956" y="188927"/>
                    <a:pt x="119943" y="248262"/>
                    <a:pt x="75162" y="212436"/>
                  </a:cubicBezTo>
                  <a:cubicBezTo>
                    <a:pt x="37324" y="182165"/>
                    <a:pt x="72687" y="184727"/>
                    <a:pt x="47453" y="184727"/>
                  </a:cubicBezTo>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chemeClr val="bg1"/>
                </a:solidFill>
              </a:endParaRPr>
            </a:p>
          </p:txBody>
        </p:sp>
        <p:sp>
          <p:nvSpPr>
            <p:cNvPr id="33838" name="67 CuadroTexto"/>
            <p:cNvSpPr txBox="1">
              <a:spLocks noChangeArrowheads="1"/>
            </p:cNvSpPr>
            <p:nvPr/>
          </p:nvSpPr>
          <p:spPr bwMode="auto">
            <a:xfrm>
              <a:off x="7652125" y="3159125"/>
              <a:ext cx="99536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a:solidFill>
                    <a:schemeClr val="bg1"/>
                  </a:solidFill>
                  <a:latin typeface="Segoe UI" panose="020B0502040204020203" pitchFamily="34" charset="0"/>
                </a:rPr>
                <a:t> LA LIBERTAD</a:t>
              </a:r>
            </a:p>
          </p:txBody>
        </p:sp>
        <p:sp>
          <p:nvSpPr>
            <p:cNvPr id="33839" name="70 CuadroTexto"/>
            <p:cNvSpPr txBox="1">
              <a:spLocks noChangeArrowheads="1"/>
            </p:cNvSpPr>
            <p:nvPr/>
          </p:nvSpPr>
          <p:spPr bwMode="auto">
            <a:xfrm>
              <a:off x="8243889" y="2819401"/>
              <a:ext cx="87312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a:solidFill>
                    <a:schemeClr val="bg1"/>
                  </a:solidFill>
                  <a:latin typeface="Segoe UI" panose="020B0502040204020203" pitchFamily="34" charset="0"/>
                </a:rPr>
                <a:t>   SAN MARTIN</a:t>
              </a:r>
            </a:p>
          </p:txBody>
        </p:sp>
        <p:sp>
          <p:nvSpPr>
            <p:cNvPr id="33840" name="55 CuadroTexto"/>
            <p:cNvSpPr txBox="1">
              <a:spLocks noChangeArrowheads="1"/>
            </p:cNvSpPr>
            <p:nvPr/>
          </p:nvSpPr>
          <p:spPr bwMode="auto">
            <a:xfrm>
              <a:off x="7896223" y="4606926"/>
              <a:ext cx="649916" cy="33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solidFill>
                    <a:srgbClr val="000000"/>
                  </a:solidFill>
                  <a:latin typeface="Segoe UI" panose="020B0502040204020203" pitchFamily="34" charset="0"/>
                </a:rPr>
                <a:t>   CALLAO</a:t>
              </a:r>
            </a:p>
          </p:txBody>
        </p:sp>
      </p:grpSp>
      <p:sp>
        <p:nvSpPr>
          <p:cNvPr id="51" name="Abrir llave 50"/>
          <p:cNvSpPr/>
          <p:nvPr/>
        </p:nvSpPr>
        <p:spPr>
          <a:xfrm>
            <a:off x="422653" y="4962886"/>
            <a:ext cx="290597" cy="804501"/>
          </a:xfrm>
          <a:prstGeom prst="leftBrace">
            <a:avLst/>
          </a:prstGeom>
          <a:ln w="5715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Tree>
    <p:extLst>
      <p:ext uri="{BB962C8B-B14F-4D97-AF65-F5344CB8AC3E}">
        <p14:creationId xmlns:p14="http://schemas.microsoft.com/office/powerpoint/2010/main" val="357266137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nodeType="afterGroup">
                            <p:stCondLst>
                              <p:cond delay="500"/>
                            </p:stCondLst>
                            <p:childTnLst>
                              <p:par>
                                <p:cTn id="11" presetID="2" presetClass="entr" presetSubtype="4"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par>
                          <p:cTn id="15" fill="hold" nodeType="afterGroup">
                            <p:stCondLst>
                              <p:cond delay="1000"/>
                            </p:stCondLst>
                            <p:childTnLst>
                              <p:par>
                                <p:cTn id="16" presetID="26" presetClass="entr" presetSubtype="0" fill="hold" grpId="0" nodeType="after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wipe(down)">
                                      <p:cBhvr>
                                        <p:cTn id="18" dur="580">
                                          <p:stCondLst>
                                            <p:cond delay="0"/>
                                          </p:stCondLst>
                                        </p:cTn>
                                        <p:tgtEl>
                                          <p:spTgt spid="49"/>
                                        </p:tgtEl>
                                      </p:cBhvr>
                                    </p:animEffect>
                                    <p:anim calcmode="lin" valueType="num">
                                      <p:cBhvr>
                                        <p:cTn id="19" dur="1822" tmFilter="0,0; 0.14,0.36; 0.43,0.73; 0.71,0.91; 1.0,1.0">
                                          <p:stCondLst>
                                            <p:cond delay="0"/>
                                          </p:stCondLst>
                                        </p:cTn>
                                        <p:tgtEl>
                                          <p:spTgt spid="49"/>
                                        </p:tgtEl>
                                        <p:attrNameLst>
                                          <p:attrName>ppt_x</p:attrName>
                                        </p:attrNameLst>
                                      </p:cBhvr>
                                      <p:tavLst>
                                        <p:tav tm="0">
                                          <p:val>
                                            <p:strVal val="#ppt_x-0.25"/>
                                          </p:val>
                                        </p:tav>
                                        <p:tav tm="100000">
                                          <p:val>
                                            <p:strVal val="#ppt_x"/>
                                          </p:val>
                                        </p:tav>
                                      </p:tavLst>
                                    </p:anim>
                                    <p:anim calcmode="lin" valueType="num">
                                      <p:cBhvr>
                                        <p:cTn id="20" dur="664" tmFilter="0.0,0.0; 0.25,0.07; 0.50,0.2; 0.75,0.467; 1.0,1.0">
                                          <p:stCondLst>
                                            <p:cond delay="0"/>
                                          </p:stCondLst>
                                        </p:cTn>
                                        <p:tgtEl>
                                          <p:spTgt spid="49"/>
                                        </p:tgtEl>
                                        <p:attrNameLst>
                                          <p:attrName>ppt_y</p:attrName>
                                        </p:attrNameLst>
                                      </p:cBhvr>
                                      <p:tavLst>
                                        <p:tav tm="0" fmla="#ppt_y-sin(pi*$)/3">
                                          <p:val>
                                            <p:fltVal val="0.5"/>
                                          </p:val>
                                        </p:tav>
                                        <p:tav tm="100000">
                                          <p:val>
                                            <p:fltVal val="1"/>
                                          </p:val>
                                        </p:tav>
                                      </p:tavLst>
                                    </p:anim>
                                    <p:anim calcmode="lin" valueType="num">
                                      <p:cBhvr>
                                        <p:cTn id="21" dur="664" tmFilter="0, 0; 0.125,0.2665; 0.25,0.4; 0.375,0.465; 0.5,0.5;  0.625,0.535; 0.75,0.6; 0.875,0.7335; 1,1">
                                          <p:stCondLst>
                                            <p:cond delay="664"/>
                                          </p:stCondLst>
                                        </p:cTn>
                                        <p:tgtEl>
                                          <p:spTgt spid="49"/>
                                        </p:tgtEl>
                                        <p:attrNameLst>
                                          <p:attrName>ppt_y</p:attrName>
                                        </p:attrNameLst>
                                      </p:cBhvr>
                                      <p:tavLst>
                                        <p:tav tm="0" fmla="#ppt_y-sin(pi*$)/9">
                                          <p:val>
                                            <p:fltVal val="0"/>
                                          </p:val>
                                        </p:tav>
                                        <p:tav tm="100000">
                                          <p:val>
                                            <p:fltVal val="1"/>
                                          </p:val>
                                        </p:tav>
                                      </p:tavLst>
                                    </p:anim>
                                    <p:anim calcmode="lin" valueType="num">
                                      <p:cBhvr>
                                        <p:cTn id="22" dur="332" tmFilter="0, 0; 0.125,0.2665; 0.25,0.4; 0.375,0.465; 0.5,0.5;  0.625,0.535; 0.75,0.6; 0.875,0.7335; 1,1">
                                          <p:stCondLst>
                                            <p:cond delay="1324"/>
                                          </p:stCondLst>
                                        </p:cTn>
                                        <p:tgtEl>
                                          <p:spTgt spid="49"/>
                                        </p:tgtEl>
                                        <p:attrNameLst>
                                          <p:attrName>ppt_y</p:attrName>
                                        </p:attrNameLst>
                                      </p:cBhvr>
                                      <p:tavLst>
                                        <p:tav tm="0" fmla="#ppt_y-sin(pi*$)/27">
                                          <p:val>
                                            <p:fltVal val="0"/>
                                          </p:val>
                                        </p:tav>
                                        <p:tav tm="100000">
                                          <p:val>
                                            <p:fltVal val="1"/>
                                          </p:val>
                                        </p:tav>
                                      </p:tavLst>
                                    </p:anim>
                                    <p:anim calcmode="lin" valueType="num">
                                      <p:cBhvr>
                                        <p:cTn id="23" dur="164" tmFilter="0, 0; 0.125,0.2665; 0.25,0.4; 0.375,0.465; 0.5,0.5;  0.625,0.535; 0.75,0.6; 0.875,0.7335; 1,1">
                                          <p:stCondLst>
                                            <p:cond delay="1656"/>
                                          </p:stCondLst>
                                        </p:cTn>
                                        <p:tgtEl>
                                          <p:spTgt spid="49"/>
                                        </p:tgtEl>
                                        <p:attrNameLst>
                                          <p:attrName>ppt_y</p:attrName>
                                        </p:attrNameLst>
                                      </p:cBhvr>
                                      <p:tavLst>
                                        <p:tav tm="0" fmla="#ppt_y-sin(pi*$)/81">
                                          <p:val>
                                            <p:fltVal val="0"/>
                                          </p:val>
                                        </p:tav>
                                        <p:tav tm="100000">
                                          <p:val>
                                            <p:fltVal val="1"/>
                                          </p:val>
                                        </p:tav>
                                      </p:tavLst>
                                    </p:anim>
                                    <p:animScale>
                                      <p:cBhvr>
                                        <p:cTn id="24" dur="26">
                                          <p:stCondLst>
                                            <p:cond delay="650"/>
                                          </p:stCondLst>
                                        </p:cTn>
                                        <p:tgtEl>
                                          <p:spTgt spid="49"/>
                                        </p:tgtEl>
                                      </p:cBhvr>
                                      <p:to x="100000" y="60000"/>
                                    </p:animScale>
                                    <p:animScale>
                                      <p:cBhvr>
                                        <p:cTn id="25" dur="166" decel="50000">
                                          <p:stCondLst>
                                            <p:cond delay="676"/>
                                          </p:stCondLst>
                                        </p:cTn>
                                        <p:tgtEl>
                                          <p:spTgt spid="49"/>
                                        </p:tgtEl>
                                      </p:cBhvr>
                                      <p:to x="100000" y="100000"/>
                                    </p:animScale>
                                    <p:animScale>
                                      <p:cBhvr>
                                        <p:cTn id="26" dur="26">
                                          <p:stCondLst>
                                            <p:cond delay="1312"/>
                                          </p:stCondLst>
                                        </p:cTn>
                                        <p:tgtEl>
                                          <p:spTgt spid="49"/>
                                        </p:tgtEl>
                                      </p:cBhvr>
                                      <p:to x="100000" y="80000"/>
                                    </p:animScale>
                                    <p:animScale>
                                      <p:cBhvr>
                                        <p:cTn id="27" dur="166" decel="50000">
                                          <p:stCondLst>
                                            <p:cond delay="1338"/>
                                          </p:stCondLst>
                                        </p:cTn>
                                        <p:tgtEl>
                                          <p:spTgt spid="49"/>
                                        </p:tgtEl>
                                      </p:cBhvr>
                                      <p:to x="100000" y="100000"/>
                                    </p:animScale>
                                    <p:animScale>
                                      <p:cBhvr>
                                        <p:cTn id="28" dur="26">
                                          <p:stCondLst>
                                            <p:cond delay="1642"/>
                                          </p:stCondLst>
                                        </p:cTn>
                                        <p:tgtEl>
                                          <p:spTgt spid="49"/>
                                        </p:tgtEl>
                                      </p:cBhvr>
                                      <p:to x="100000" y="90000"/>
                                    </p:animScale>
                                    <p:animScale>
                                      <p:cBhvr>
                                        <p:cTn id="29" dur="166" decel="50000">
                                          <p:stCondLst>
                                            <p:cond delay="1668"/>
                                          </p:stCondLst>
                                        </p:cTn>
                                        <p:tgtEl>
                                          <p:spTgt spid="49"/>
                                        </p:tgtEl>
                                      </p:cBhvr>
                                      <p:to x="100000" y="100000"/>
                                    </p:animScale>
                                    <p:animScale>
                                      <p:cBhvr>
                                        <p:cTn id="30" dur="26">
                                          <p:stCondLst>
                                            <p:cond delay="1808"/>
                                          </p:stCondLst>
                                        </p:cTn>
                                        <p:tgtEl>
                                          <p:spTgt spid="49"/>
                                        </p:tgtEl>
                                      </p:cBhvr>
                                      <p:to x="100000" y="95000"/>
                                    </p:animScale>
                                    <p:animScale>
                                      <p:cBhvr>
                                        <p:cTn id="31" dur="166" decel="50000">
                                          <p:stCondLst>
                                            <p:cond delay="1834"/>
                                          </p:stCondLst>
                                        </p:cTn>
                                        <p:tgtEl>
                                          <p:spTgt spid="49"/>
                                        </p:tgtEl>
                                      </p:cBhvr>
                                      <p:to x="100000" y="100000"/>
                                    </p:animScale>
                                  </p:childTnLst>
                                </p:cTn>
                              </p:par>
                            </p:childTnLst>
                          </p:cTn>
                        </p:par>
                        <p:par>
                          <p:cTn id="32" fill="hold" nodeType="afterGroup">
                            <p:stCondLst>
                              <p:cond delay="3000"/>
                            </p:stCondLst>
                            <p:childTnLst>
                              <p:par>
                                <p:cTn id="33" presetID="2" presetClass="entr" presetSubtype="4" fill="hold" grpId="0" nodeType="afterEffect">
                                  <p:stCondLst>
                                    <p:cond delay="0"/>
                                  </p:stCondLst>
                                  <p:childTnLst>
                                    <p:set>
                                      <p:cBhvr>
                                        <p:cTn id="34" dur="1" fill="hold">
                                          <p:stCondLst>
                                            <p:cond delay="0"/>
                                          </p:stCondLst>
                                        </p:cTn>
                                        <p:tgtEl>
                                          <p:spTgt spid="7172"/>
                                        </p:tgtEl>
                                        <p:attrNameLst>
                                          <p:attrName>style.visibility</p:attrName>
                                        </p:attrNameLst>
                                      </p:cBhvr>
                                      <p:to>
                                        <p:strVal val="visible"/>
                                      </p:to>
                                    </p:set>
                                    <p:anim calcmode="lin" valueType="num">
                                      <p:cBhvr additive="base">
                                        <p:cTn id="35" dur="500" fill="hold"/>
                                        <p:tgtEl>
                                          <p:spTgt spid="7172"/>
                                        </p:tgtEl>
                                        <p:attrNameLst>
                                          <p:attrName>ppt_x</p:attrName>
                                        </p:attrNameLst>
                                      </p:cBhvr>
                                      <p:tavLst>
                                        <p:tav tm="0">
                                          <p:val>
                                            <p:strVal val="#ppt_x"/>
                                          </p:val>
                                        </p:tav>
                                        <p:tav tm="100000">
                                          <p:val>
                                            <p:strVal val="#ppt_x"/>
                                          </p:val>
                                        </p:tav>
                                      </p:tavLst>
                                    </p:anim>
                                    <p:anim calcmode="lin" valueType="num">
                                      <p:cBhvr additive="base">
                                        <p:cTn id="36" dur="500" fill="hold"/>
                                        <p:tgtEl>
                                          <p:spTgt spid="717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7172"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2 Grupo"/>
          <p:cNvGrpSpPr>
            <a:grpSpLocks/>
          </p:cNvGrpSpPr>
          <p:nvPr/>
        </p:nvGrpSpPr>
        <p:grpSpPr bwMode="auto">
          <a:xfrm>
            <a:off x="914400" y="1371600"/>
            <a:ext cx="3367088" cy="4965700"/>
            <a:chOff x="6883604" y="730250"/>
            <a:chExt cx="4489246" cy="6021388"/>
          </a:xfrm>
        </p:grpSpPr>
        <p:sp>
          <p:nvSpPr>
            <p:cNvPr id="32" name="3 Forma libre"/>
            <p:cNvSpPr/>
            <p:nvPr/>
          </p:nvSpPr>
          <p:spPr>
            <a:xfrm>
              <a:off x="7076213" y="2002673"/>
              <a:ext cx="713283" cy="768073"/>
            </a:xfrm>
            <a:custGeom>
              <a:avLst/>
              <a:gdLst>
                <a:gd name="connsiteX0" fmla="*/ 101779 w 711379"/>
                <a:gd name="connsiteY0" fmla="*/ 1098 h 767716"/>
                <a:gd name="connsiteX1" fmla="*/ 55598 w 711379"/>
                <a:gd name="connsiteY1" fmla="*/ 28807 h 767716"/>
                <a:gd name="connsiteX2" fmla="*/ 46361 w 711379"/>
                <a:gd name="connsiteY2" fmla="*/ 56516 h 767716"/>
                <a:gd name="connsiteX3" fmla="*/ 18652 w 711379"/>
                <a:gd name="connsiteY3" fmla="*/ 74989 h 767716"/>
                <a:gd name="connsiteX4" fmla="*/ 179 w 711379"/>
                <a:gd name="connsiteY4" fmla="*/ 130407 h 767716"/>
                <a:gd name="connsiteX5" fmla="*/ 27888 w 711379"/>
                <a:gd name="connsiteY5" fmla="*/ 278189 h 767716"/>
                <a:gd name="connsiteX6" fmla="*/ 37125 w 711379"/>
                <a:gd name="connsiteY6" fmla="*/ 305898 h 767716"/>
                <a:gd name="connsiteX7" fmla="*/ 64834 w 711379"/>
                <a:gd name="connsiteY7" fmla="*/ 333607 h 767716"/>
                <a:gd name="connsiteX8" fmla="*/ 37125 w 711379"/>
                <a:gd name="connsiteY8" fmla="*/ 342844 h 767716"/>
                <a:gd name="connsiteX9" fmla="*/ 74070 w 711379"/>
                <a:gd name="connsiteY9" fmla="*/ 416734 h 767716"/>
                <a:gd name="connsiteX10" fmla="*/ 111016 w 711379"/>
                <a:gd name="connsiteY10" fmla="*/ 472153 h 767716"/>
                <a:gd name="connsiteX11" fmla="*/ 129488 w 711379"/>
                <a:gd name="connsiteY11" fmla="*/ 499862 h 767716"/>
                <a:gd name="connsiteX12" fmla="*/ 147961 w 711379"/>
                <a:gd name="connsiteY12" fmla="*/ 555280 h 767716"/>
                <a:gd name="connsiteX13" fmla="*/ 138725 w 711379"/>
                <a:gd name="connsiteY13" fmla="*/ 592225 h 767716"/>
                <a:gd name="connsiteX14" fmla="*/ 111016 w 711379"/>
                <a:gd name="connsiteY14" fmla="*/ 601462 h 767716"/>
                <a:gd name="connsiteX15" fmla="*/ 46361 w 711379"/>
                <a:gd name="connsiteY15" fmla="*/ 610698 h 767716"/>
                <a:gd name="connsiteX16" fmla="*/ 55598 w 711379"/>
                <a:gd name="connsiteY16" fmla="*/ 656880 h 767716"/>
                <a:gd name="connsiteX17" fmla="*/ 83307 w 711379"/>
                <a:gd name="connsiteY17" fmla="*/ 675353 h 767716"/>
                <a:gd name="connsiteX18" fmla="*/ 129488 w 711379"/>
                <a:gd name="connsiteY18" fmla="*/ 721534 h 767716"/>
                <a:gd name="connsiteX19" fmla="*/ 147961 w 711379"/>
                <a:gd name="connsiteY19" fmla="*/ 749244 h 767716"/>
                <a:gd name="connsiteX20" fmla="*/ 203379 w 711379"/>
                <a:gd name="connsiteY20" fmla="*/ 767716 h 767716"/>
                <a:gd name="connsiteX21" fmla="*/ 231088 w 711379"/>
                <a:gd name="connsiteY21" fmla="*/ 758480 h 767716"/>
                <a:gd name="connsiteX22" fmla="*/ 249561 w 711379"/>
                <a:gd name="connsiteY22" fmla="*/ 703062 h 767716"/>
                <a:gd name="connsiteX23" fmla="*/ 258798 w 711379"/>
                <a:gd name="connsiteY23" fmla="*/ 675353 h 767716"/>
                <a:gd name="connsiteX24" fmla="*/ 268034 w 711379"/>
                <a:gd name="connsiteY24" fmla="*/ 647644 h 767716"/>
                <a:gd name="connsiteX25" fmla="*/ 286507 w 711379"/>
                <a:gd name="connsiteY25" fmla="*/ 619934 h 767716"/>
                <a:gd name="connsiteX26" fmla="*/ 314216 w 711379"/>
                <a:gd name="connsiteY26" fmla="*/ 629171 h 767716"/>
                <a:gd name="connsiteX27" fmla="*/ 369634 w 711379"/>
                <a:gd name="connsiteY27" fmla="*/ 601462 h 767716"/>
                <a:gd name="connsiteX28" fmla="*/ 388107 w 711379"/>
                <a:gd name="connsiteY28" fmla="*/ 546044 h 767716"/>
                <a:gd name="connsiteX29" fmla="*/ 397343 w 711379"/>
                <a:gd name="connsiteY29" fmla="*/ 518334 h 767716"/>
                <a:gd name="connsiteX30" fmla="*/ 425052 w 711379"/>
                <a:gd name="connsiteY30" fmla="*/ 509098 h 767716"/>
                <a:gd name="connsiteX31" fmla="*/ 480470 w 711379"/>
                <a:gd name="connsiteY31" fmla="*/ 546044 h 767716"/>
                <a:gd name="connsiteX32" fmla="*/ 498943 w 711379"/>
                <a:gd name="connsiteY32" fmla="*/ 573753 h 767716"/>
                <a:gd name="connsiteX33" fmla="*/ 554361 w 711379"/>
                <a:gd name="connsiteY33" fmla="*/ 592225 h 767716"/>
                <a:gd name="connsiteX34" fmla="*/ 646725 w 711379"/>
                <a:gd name="connsiteY34" fmla="*/ 619934 h 767716"/>
                <a:gd name="connsiteX35" fmla="*/ 637488 w 711379"/>
                <a:gd name="connsiteY35" fmla="*/ 592225 h 767716"/>
                <a:gd name="connsiteX36" fmla="*/ 646725 w 711379"/>
                <a:gd name="connsiteY36" fmla="*/ 564516 h 767716"/>
                <a:gd name="connsiteX37" fmla="*/ 655961 w 711379"/>
                <a:gd name="connsiteY37" fmla="*/ 490625 h 767716"/>
                <a:gd name="connsiteX38" fmla="*/ 683670 w 711379"/>
                <a:gd name="connsiteY38" fmla="*/ 481389 h 767716"/>
                <a:gd name="connsiteX39" fmla="*/ 665198 w 711379"/>
                <a:gd name="connsiteY39" fmla="*/ 444444 h 767716"/>
                <a:gd name="connsiteX40" fmla="*/ 646725 w 711379"/>
                <a:gd name="connsiteY40" fmla="*/ 416734 h 767716"/>
                <a:gd name="connsiteX41" fmla="*/ 665198 w 711379"/>
                <a:gd name="connsiteY41" fmla="*/ 352080 h 767716"/>
                <a:gd name="connsiteX42" fmla="*/ 683670 w 711379"/>
                <a:gd name="connsiteY42" fmla="*/ 324371 h 767716"/>
                <a:gd name="connsiteX43" fmla="*/ 711379 w 711379"/>
                <a:gd name="connsiteY43" fmla="*/ 315134 h 767716"/>
                <a:gd name="connsiteX44" fmla="*/ 646725 w 711379"/>
                <a:gd name="connsiteY44" fmla="*/ 241244 h 767716"/>
                <a:gd name="connsiteX45" fmla="*/ 600543 w 711379"/>
                <a:gd name="connsiteY45" fmla="*/ 158116 h 767716"/>
                <a:gd name="connsiteX46" fmla="*/ 545125 w 711379"/>
                <a:gd name="connsiteY46" fmla="*/ 130407 h 767716"/>
                <a:gd name="connsiteX47" fmla="*/ 489707 w 711379"/>
                <a:gd name="connsiteY47" fmla="*/ 139644 h 767716"/>
                <a:gd name="connsiteX48" fmla="*/ 471234 w 711379"/>
                <a:gd name="connsiteY48" fmla="*/ 111934 h 767716"/>
                <a:gd name="connsiteX49" fmla="*/ 415816 w 711379"/>
                <a:gd name="connsiteY49" fmla="*/ 93462 h 767716"/>
                <a:gd name="connsiteX50" fmla="*/ 351161 w 711379"/>
                <a:gd name="connsiteY50" fmla="*/ 111934 h 767716"/>
                <a:gd name="connsiteX51" fmla="*/ 332688 w 711379"/>
                <a:gd name="connsiteY51" fmla="*/ 139644 h 767716"/>
                <a:gd name="connsiteX52" fmla="*/ 286507 w 711379"/>
                <a:gd name="connsiteY52" fmla="*/ 130407 h 767716"/>
                <a:gd name="connsiteX53" fmla="*/ 332688 w 711379"/>
                <a:gd name="connsiteY53" fmla="*/ 84225 h 767716"/>
                <a:gd name="connsiteX54" fmla="*/ 304979 w 711379"/>
                <a:gd name="connsiteY54" fmla="*/ 65753 h 767716"/>
                <a:gd name="connsiteX55" fmla="*/ 268034 w 711379"/>
                <a:gd name="connsiteY55" fmla="*/ 19571 h 767716"/>
                <a:gd name="connsiteX56" fmla="*/ 249561 w 711379"/>
                <a:gd name="connsiteY56" fmla="*/ 47280 h 767716"/>
                <a:gd name="connsiteX57" fmla="*/ 221852 w 711379"/>
                <a:gd name="connsiteY57" fmla="*/ 56516 h 767716"/>
                <a:gd name="connsiteX58" fmla="*/ 194143 w 711379"/>
                <a:gd name="connsiteY58" fmla="*/ 74989 h 767716"/>
                <a:gd name="connsiteX59" fmla="*/ 138725 w 711379"/>
                <a:gd name="connsiteY59" fmla="*/ 65753 h 767716"/>
                <a:gd name="connsiteX60" fmla="*/ 101779 w 711379"/>
                <a:gd name="connsiteY60" fmla="*/ 1098 h 76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711379" h="767716">
                  <a:moveTo>
                    <a:pt x="101779" y="1098"/>
                  </a:moveTo>
                  <a:cubicBezTo>
                    <a:pt x="87924" y="-5060"/>
                    <a:pt x="68292" y="16113"/>
                    <a:pt x="55598" y="28807"/>
                  </a:cubicBezTo>
                  <a:cubicBezTo>
                    <a:pt x="48714" y="35691"/>
                    <a:pt x="52443" y="48913"/>
                    <a:pt x="46361" y="56516"/>
                  </a:cubicBezTo>
                  <a:cubicBezTo>
                    <a:pt x="39426" y="65184"/>
                    <a:pt x="27888" y="68831"/>
                    <a:pt x="18652" y="74989"/>
                  </a:cubicBezTo>
                  <a:cubicBezTo>
                    <a:pt x="12494" y="93462"/>
                    <a:pt x="-1759" y="111032"/>
                    <a:pt x="179" y="130407"/>
                  </a:cubicBezTo>
                  <a:cubicBezTo>
                    <a:pt x="11353" y="242139"/>
                    <a:pt x="-368" y="193422"/>
                    <a:pt x="27888" y="278189"/>
                  </a:cubicBezTo>
                  <a:cubicBezTo>
                    <a:pt x="30967" y="287425"/>
                    <a:pt x="30241" y="299014"/>
                    <a:pt x="37125" y="305898"/>
                  </a:cubicBezTo>
                  <a:lnTo>
                    <a:pt x="64834" y="333607"/>
                  </a:lnTo>
                  <a:cubicBezTo>
                    <a:pt x="55598" y="336686"/>
                    <a:pt x="39800" y="333483"/>
                    <a:pt x="37125" y="342844"/>
                  </a:cubicBezTo>
                  <a:cubicBezTo>
                    <a:pt x="22966" y="392399"/>
                    <a:pt x="45727" y="397840"/>
                    <a:pt x="74070" y="416734"/>
                  </a:cubicBezTo>
                  <a:lnTo>
                    <a:pt x="111016" y="472153"/>
                  </a:lnTo>
                  <a:cubicBezTo>
                    <a:pt x="117173" y="481389"/>
                    <a:pt x="125978" y="489331"/>
                    <a:pt x="129488" y="499862"/>
                  </a:cubicBezTo>
                  <a:lnTo>
                    <a:pt x="147961" y="555280"/>
                  </a:lnTo>
                  <a:cubicBezTo>
                    <a:pt x="144882" y="567595"/>
                    <a:pt x="146655" y="582313"/>
                    <a:pt x="138725" y="592225"/>
                  </a:cubicBezTo>
                  <a:cubicBezTo>
                    <a:pt x="132643" y="599828"/>
                    <a:pt x="120563" y="599553"/>
                    <a:pt x="111016" y="601462"/>
                  </a:cubicBezTo>
                  <a:cubicBezTo>
                    <a:pt x="89668" y="605732"/>
                    <a:pt x="67913" y="607619"/>
                    <a:pt x="46361" y="610698"/>
                  </a:cubicBezTo>
                  <a:cubicBezTo>
                    <a:pt x="49440" y="626092"/>
                    <a:pt x="47809" y="643250"/>
                    <a:pt x="55598" y="656880"/>
                  </a:cubicBezTo>
                  <a:cubicBezTo>
                    <a:pt x="61106" y="666518"/>
                    <a:pt x="75458" y="667503"/>
                    <a:pt x="83307" y="675353"/>
                  </a:cubicBezTo>
                  <a:cubicBezTo>
                    <a:pt x="144878" y="736925"/>
                    <a:pt x="55601" y="672278"/>
                    <a:pt x="129488" y="721534"/>
                  </a:cubicBezTo>
                  <a:cubicBezTo>
                    <a:pt x="135646" y="730771"/>
                    <a:pt x="138547" y="743360"/>
                    <a:pt x="147961" y="749244"/>
                  </a:cubicBezTo>
                  <a:cubicBezTo>
                    <a:pt x="164473" y="759564"/>
                    <a:pt x="203379" y="767716"/>
                    <a:pt x="203379" y="767716"/>
                  </a:cubicBezTo>
                  <a:cubicBezTo>
                    <a:pt x="212615" y="764637"/>
                    <a:pt x="225429" y="766402"/>
                    <a:pt x="231088" y="758480"/>
                  </a:cubicBezTo>
                  <a:cubicBezTo>
                    <a:pt x="242406" y="742635"/>
                    <a:pt x="243403" y="721535"/>
                    <a:pt x="249561" y="703062"/>
                  </a:cubicBezTo>
                  <a:lnTo>
                    <a:pt x="258798" y="675353"/>
                  </a:lnTo>
                  <a:cubicBezTo>
                    <a:pt x="261877" y="666117"/>
                    <a:pt x="262634" y="655745"/>
                    <a:pt x="268034" y="647644"/>
                  </a:cubicBezTo>
                  <a:lnTo>
                    <a:pt x="286507" y="619934"/>
                  </a:lnTo>
                  <a:cubicBezTo>
                    <a:pt x="295743" y="623013"/>
                    <a:pt x="304480" y="629171"/>
                    <a:pt x="314216" y="629171"/>
                  </a:cubicBezTo>
                  <a:cubicBezTo>
                    <a:pt x="333334" y="629171"/>
                    <a:pt x="355626" y="610800"/>
                    <a:pt x="369634" y="601462"/>
                  </a:cubicBezTo>
                  <a:lnTo>
                    <a:pt x="388107" y="546044"/>
                  </a:lnTo>
                  <a:cubicBezTo>
                    <a:pt x="391186" y="536807"/>
                    <a:pt x="388106" y="521413"/>
                    <a:pt x="397343" y="518334"/>
                  </a:cubicBezTo>
                  <a:lnTo>
                    <a:pt x="425052" y="509098"/>
                  </a:lnTo>
                  <a:cubicBezTo>
                    <a:pt x="459204" y="520482"/>
                    <a:pt x="453859" y="514110"/>
                    <a:pt x="480470" y="546044"/>
                  </a:cubicBezTo>
                  <a:cubicBezTo>
                    <a:pt x="487576" y="554572"/>
                    <a:pt x="489530" y="567870"/>
                    <a:pt x="498943" y="573753"/>
                  </a:cubicBezTo>
                  <a:cubicBezTo>
                    <a:pt x="515455" y="584073"/>
                    <a:pt x="554361" y="592225"/>
                    <a:pt x="554361" y="592225"/>
                  </a:cubicBezTo>
                  <a:cubicBezTo>
                    <a:pt x="620341" y="636213"/>
                    <a:pt x="588240" y="634556"/>
                    <a:pt x="646725" y="619934"/>
                  </a:cubicBezTo>
                  <a:cubicBezTo>
                    <a:pt x="643646" y="610698"/>
                    <a:pt x="637488" y="601961"/>
                    <a:pt x="637488" y="592225"/>
                  </a:cubicBezTo>
                  <a:cubicBezTo>
                    <a:pt x="637488" y="582489"/>
                    <a:pt x="644983" y="574095"/>
                    <a:pt x="646725" y="564516"/>
                  </a:cubicBezTo>
                  <a:cubicBezTo>
                    <a:pt x="651165" y="540094"/>
                    <a:pt x="645880" y="513308"/>
                    <a:pt x="655961" y="490625"/>
                  </a:cubicBezTo>
                  <a:cubicBezTo>
                    <a:pt x="659915" y="481728"/>
                    <a:pt x="674434" y="484468"/>
                    <a:pt x="683670" y="481389"/>
                  </a:cubicBezTo>
                  <a:cubicBezTo>
                    <a:pt x="700524" y="430832"/>
                    <a:pt x="697606" y="470371"/>
                    <a:pt x="665198" y="444444"/>
                  </a:cubicBezTo>
                  <a:cubicBezTo>
                    <a:pt x="656530" y="437509"/>
                    <a:pt x="652883" y="425971"/>
                    <a:pt x="646725" y="416734"/>
                  </a:cubicBezTo>
                  <a:cubicBezTo>
                    <a:pt x="649686" y="404890"/>
                    <a:pt x="658570" y="365335"/>
                    <a:pt x="665198" y="352080"/>
                  </a:cubicBezTo>
                  <a:cubicBezTo>
                    <a:pt x="670162" y="342151"/>
                    <a:pt x="675002" y="331306"/>
                    <a:pt x="683670" y="324371"/>
                  </a:cubicBezTo>
                  <a:cubicBezTo>
                    <a:pt x="691272" y="318289"/>
                    <a:pt x="702143" y="318213"/>
                    <a:pt x="711379" y="315134"/>
                  </a:cubicBezTo>
                  <a:cubicBezTo>
                    <a:pt x="679051" y="293583"/>
                    <a:pt x="662120" y="287427"/>
                    <a:pt x="646725" y="241244"/>
                  </a:cubicBezTo>
                  <a:cubicBezTo>
                    <a:pt x="637100" y="212370"/>
                    <a:pt x="627764" y="176263"/>
                    <a:pt x="600543" y="158116"/>
                  </a:cubicBezTo>
                  <a:cubicBezTo>
                    <a:pt x="564733" y="134244"/>
                    <a:pt x="583365" y="143155"/>
                    <a:pt x="545125" y="130407"/>
                  </a:cubicBezTo>
                  <a:cubicBezTo>
                    <a:pt x="523189" y="145031"/>
                    <a:pt x="515779" y="160502"/>
                    <a:pt x="489707" y="139644"/>
                  </a:cubicBezTo>
                  <a:cubicBezTo>
                    <a:pt x="481039" y="132709"/>
                    <a:pt x="480648" y="117818"/>
                    <a:pt x="471234" y="111934"/>
                  </a:cubicBezTo>
                  <a:cubicBezTo>
                    <a:pt x="454722" y="101614"/>
                    <a:pt x="415816" y="93462"/>
                    <a:pt x="415816" y="93462"/>
                  </a:cubicBezTo>
                  <a:cubicBezTo>
                    <a:pt x="413403" y="94065"/>
                    <a:pt x="357184" y="107116"/>
                    <a:pt x="351161" y="111934"/>
                  </a:cubicBezTo>
                  <a:cubicBezTo>
                    <a:pt x="342493" y="118869"/>
                    <a:pt x="338846" y="130407"/>
                    <a:pt x="332688" y="139644"/>
                  </a:cubicBezTo>
                  <a:cubicBezTo>
                    <a:pt x="317294" y="136565"/>
                    <a:pt x="295926" y="142966"/>
                    <a:pt x="286507" y="130407"/>
                  </a:cubicBezTo>
                  <a:cubicBezTo>
                    <a:pt x="276244" y="116723"/>
                    <a:pt x="330635" y="85593"/>
                    <a:pt x="332688" y="84225"/>
                  </a:cubicBezTo>
                  <a:cubicBezTo>
                    <a:pt x="323452" y="78068"/>
                    <a:pt x="311136" y="74989"/>
                    <a:pt x="304979" y="65753"/>
                  </a:cubicBezTo>
                  <a:cubicBezTo>
                    <a:pt x="268529" y="11078"/>
                    <a:pt x="326847" y="39175"/>
                    <a:pt x="268034" y="19571"/>
                  </a:cubicBezTo>
                  <a:cubicBezTo>
                    <a:pt x="261876" y="28807"/>
                    <a:pt x="258229" y="40345"/>
                    <a:pt x="249561" y="47280"/>
                  </a:cubicBezTo>
                  <a:cubicBezTo>
                    <a:pt x="241958" y="53362"/>
                    <a:pt x="230560" y="52162"/>
                    <a:pt x="221852" y="56516"/>
                  </a:cubicBezTo>
                  <a:cubicBezTo>
                    <a:pt x="211923" y="61480"/>
                    <a:pt x="203379" y="68831"/>
                    <a:pt x="194143" y="74989"/>
                  </a:cubicBezTo>
                  <a:cubicBezTo>
                    <a:pt x="175670" y="71910"/>
                    <a:pt x="156012" y="72956"/>
                    <a:pt x="138725" y="65753"/>
                  </a:cubicBezTo>
                  <a:cubicBezTo>
                    <a:pt x="104993" y="51698"/>
                    <a:pt x="115634" y="7256"/>
                    <a:pt x="101779" y="1098"/>
                  </a:cubicBezTo>
                  <a:close/>
                </a:path>
              </a:pathLst>
            </a:custGeom>
            <a:solidFill>
              <a:srgbClr val="FFC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r>
                <a:rPr lang="es-PE" sz="600" b="1" dirty="0">
                  <a:solidFill>
                    <a:schemeClr val="tx1"/>
                  </a:solidFill>
                </a:rPr>
                <a:t>PIURA</a:t>
              </a:r>
            </a:p>
          </p:txBody>
        </p:sp>
        <p:sp>
          <p:nvSpPr>
            <p:cNvPr id="33" name="10 Forma libre"/>
            <p:cNvSpPr/>
            <p:nvPr/>
          </p:nvSpPr>
          <p:spPr>
            <a:xfrm>
              <a:off x="7929190" y="3323220"/>
              <a:ext cx="654021" cy="887423"/>
            </a:xfrm>
            <a:custGeom>
              <a:avLst/>
              <a:gdLst>
                <a:gd name="connsiteX0" fmla="*/ 10156 w 656701"/>
                <a:gd name="connsiteY0" fmla="*/ 286702 h 887066"/>
                <a:gd name="connsiteX1" fmla="*/ 28629 w 656701"/>
                <a:gd name="connsiteY1" fmla="*/ 379066 h 887066"/>
                <a:gd name="connsiteX2" fmla="*/ 56338 w 656701"/>
                <a:gd name="connsiteY2" fmla="*/ 434484 h 887066"/>
                <a:gd name="connsiteX3" fmla="*/ 74811 w 656701"/>
                <a:gd name="connsiteY3" fmla="*/ 462193 h 887066"/>
                <a:gd name="connsiteX4" fmla="*/ 93283 w 656701"/>
                <a:gd name="connsiteY4" fmla="*/ 517611 h 887066"/>
                <a:gd name="connsiteX5" fmla="*/ 102520 w 656701"/>
                <a:gd name="connsiteY5" fmla="*/ 545321 h 887066"/>
                <a:gd name="connsiteX6" fmla="*/ 120992 w 656701"/>
                <a:gd name="connsiteY6" fmla="*/ 573030 h 887066"/>
                <a:gd name="connsiteX7" fmla="*/ 139465 w 656701"/>
                <a:gd name="connsiteY7" fmla="*/ 628448 h 887066"/>
                <a:gd name="connsiteX8" fmla="*/ 157938 w 656701"/>
                <a:gd name="connsiteY8" fmla="*/ 683866 h 887066"/>
                <a:gd name="connsiteX9" fmla="*/ 167174 w 656701"/>
                <a:gd name="connsiteY9" fmla="*/ 711575 h 887066"/>
                <a:gd name="connsiteX10" fmla="*/ 185647 w 656701"/>
                <a:gd name="connsiteY10" fmla="*/ 739284 h 887066"/>
                <a:gd name="connsiteX11" fmla="*/ 194883 w 656701"/>
                <a:gd name="connsiteY11" fmla="*/ 766993 h 887066"/>
                <a:gd name="connsiteX12" fmla="*/ 213356 w 656701"/>
                <a:gd name="connsiteY12" fmla="*/ 794702 h 887066"/>
                <a:gd name="connsiteX13" fmla="*/ 259538 w 656701"/>
                <a:gd name="connsiteY13" fmla="*/ 868593 h 887066"/>
                <a:gd name="connsiteX14" fmla="*/ 296483 w 656701"/>
                <a:gd name="connsiteY14" fmla="*/ 803939 h 887066"/>
                <a:gd name="connsiteX15" fmla="*/ 324192 w 656701"/>
                <a:gd name="connsiteY15" fmla="*/ 776230 h 887066"/>
                <a:gd name="connsiteX16" fmla="*/ 342665 w 656701"/>
                <a:gd name="connsiteY16" fmla="*/ 803939 h 887066"/>
                <a:gd name="connsiteX17" fmla="*/ 361138 w 656701"/>
                <a:gd name="connsiteY17" fmla="*/ 859357 h 887066"/>
                <a:gd name="connsiteX18" fmla="*/ 416556 w 656701"/>
                <a:gd name="connsiteY18" fmla="*/ 887066 h 887066"/>
                <a:gd name="connsiteX19" fmla="*/ 453501 w 656701"/>
                <a:gd name="connsiteY19" fmla="*/ 850121 h 887066"/>
                <a:gd name="connsiteX20" fmla="*/ 471974 w 656701"/>
                <a:gd name="connsiteY20" fmla="*/ 822411 h 887066"/>
                <a:gd name="connsiteX21" fmla="*/ 481211 w 656701"/>
                <a:gd name="connsiteY21" fmla="*/ 794702 h 887066"/>
                <a:gd name="connsiteX22" fmla="*/ 508920 w 656701"/>
                <a:gd name="connsiteY22" fmla="*/ 785466 h 887066"/>
                <a:gd name="connsiteX23" fmla="*/ 527392 w 656701"/>
                <a:gd name="connsiteY23" fmla="*/ 757757 h 887066"/>
                <a:gd name="connsiteX24" fmla="*/ 592047 w 656701"/>
                <a:gd name="connsiteY24" fmla="*/ 720811 h 887066"/>
                <a:gd name="connsiteX25" fmla="*/ 601283 w 656701"/>
                <a:gd name="connsiteY25" fmla="*/ 693102 h 887066"/>
                <a:gd name="connsiteX26" fmla="*/ 619756 w 656701"/>
                <a:gd name="connsiteY26" fmla="*/ 665393 h 887066"/>
                <a:gd name="connsiteX27" fmla="*/ 610520 w 656701"/>
                <a:gd name="connsiteY27" fmla="*/ 619211 h 887066"/>
                <a:gd name="connsiteX28" fmla="*/ 601283 w 656701"/>
                <a:gd name="connsiteY28" fmla="*/ 591502 h 887066"/>
                <a:gd name="connsiteX29" fmla="*/ 582811 w 656701"/>
                <a:gd name="connsiteY29" fmla="*/ 526848 h 887066"/>
                <a:gd name="connsiteX30" fmla="*/ 619756 w 656701"/>
                <a:gd name="connsiteY30" fmla="*/ 462193 h 887066"/>
                <a:gd name="connsiteX31" fmla="*/ 656701 w 656701"/>
                <a:gd name="connsiteY31" fmla="*/ 406775 h 887066"/>
                <a:gd name="connsiteX32" fmla="*/ 647465 w 656701"/>
                <a:gd name="connsiteY32" fmla="*/ 379066 h 887066"/>
                <a:gd name="connsiteX33" fmla="*/ 619756 w 656701"/>
                <a:gd name="connsiteY33" fmla="*/ 369830 h 887066"/>
                <a:gd name="connsiteX34" fmla="*/ 592047 w 656701"/>
                <a:gd name="connsiteY34" fmla="*/ 351357 h 887066"/>
                <a:gd name="connsiteX35" fmla="*/ 573574 w 656701"/>
                <a:gd name="connsiteY35" fmla="*/ 323648 h 887066"/>
                <a:gd name="connsiteX36" fmla="*/ 518156 w 656701"/>
                <a:gd name="connsiteY36" fmla="*/ 286702 h 887066"/>
                <a:gd name="connsiteX37" fmla="*/ 499683 w 656701"/>
                <a:gd name="connsiteY37" fmla="*/ 231284 h 887066"/>
                <a:gd name="connsiteX38" fmla="*/ 471974 w 656701"/>
                <a:gd name="connsiteY38" fmla="*/ 175866 h 887066"/>
                <a:gd name="connsiteX39" fmla="*/ 444265 w 656701"/>
                <a:gd name="connsiteY39" fmla="*/ 166630 h 887066"/>
                <a:gd name="connsiteX40" fmla="*/ 425792 w 656701"/>
                <a:gd name="connsiteY40" fmla="*/ 111211 h 887066"/>
                <a:gd name="connsiteX41" fmla="*/ 388847 w 656701"/>
                <a:gd name="connsiteY41" fmla="*/ 55793 h 887066"/>
                <a:gd name="connsiteX42" fmla="*/ 361138 w 656701"/>
                <a:gd name="connsiteY42" fmla="*/ 375 h 887066"/>
                <a:gd name="connsiteX43" fmla="*/ 259538 w 656701"/>
                <a:gd name="connsiteY43" fmla="*/ 28084 h 887066"/>
                <a:gd name="connsiteX44" fmla="*/ 231829 w 656701"/>
                <a:gd name="connsiteY44" fmla="*/ 37321 h 887066"/>
                <a:gd name="connsiteX45" fmla="*/ 222592 w 656701"/>
                <a:gd name="connsiteY45" fmla="*/ 65030 h 887066"/>
                <a:gd name="connsiteX46" fmla="*/ 176411 w 656701"/>
                <a:gd name="connsiteY46" fmla="*/ 120448 h 887066"/>
                <a:gd name="connsiteX47" fmla="*/ 139465 w 656701"/>
                <a:gd name="connsiteY47" fmla="*/ 203575 h 887066"/>
                <a:gd name="connsiteX48" fmla="*/ 65574 w 656701"/>
                <a:gd name="connsiteY48" fmla="*/ 222048 h 887066"/>
                <a:gd name="connsiteX49" fmla="*/ 28629 w 656701"/>
                <a:gd name="connsiteY49" fmla="*/ 231284 h 887066"/>
                <a:gd name="connsiteX50" fmla="*/ 10156 w 656701"/>
                <a:gd name="connsiteY50" fmla="*/ 258993 h 887066"/>
                <a:gd name="connsiteX51" fmla="*/ 10156 w 656701"/>
                <a:gd name="connsiteY51" fmla="*/ 286702 h 887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56701" h="887066">
                  <a:moveTo>
                    <a:pt x="10156" y="286702"/>
                  </a:moveTo>
                  <a:cubicBezTo>
                    <a:pt x="13235" y="306714"/>
                    <a:pt x="11213" y="352941"/>
                    <a:pt x="28629" y="379066"/>
                  </a:cubicBezTo>
                  <a:cubicBezTo>
                    <a:pt x="81573" y="458485"/>
                    <a:pt x="18093" y="357996"/>
                    <a:pt x="56338" y="434484"/>
                  </a:cubicBezTo>
                  <a:cubicBezTo>
                    <a:pt x="61303" y="444413"/>
                    <a:pt x="68653" y="452957"/>
                    <a:pt x="74811" y="462193"/>
                  </a:cubicBezTo>
                  <a:lnTo>
                    <a:pt x="93283" y="517611"/>
                  </a:lnTo>
                  <a:cubicBezTo>
                    <a:pt x="96362" y="526848"/>
                    <a:pt x="97119" y="537220"/>
                    <a:pt x="102520" y="545321"/>
                  </a:cubicBezTo>
                  <a:cubicBezTo>
                    <a:pt x="108677" y="554557"/>
                    <a:pt x="116484" y="562886"/>
                    <a:pt x="120992" y="573030"/>
                  </a:cubicBezTo>
                  <a:cubicBezTo>
                    <a:pt x="128900" y="590824"/>
                    <a:pt x="133307" y="609975"/>
                    <a:pt x="139465" y="628448"/>
                  </a:cubicBezTo>
                  <a:lnTo>
                    <a:pt x="157938" y="683866"/>
                  </a:lnTo>
                  <a:cubicBezTo>
                    <a:pt x="161017" y="693102"/>
                    <a:pt x="161773" y="703474"/>
                    <a:pt x="167174" y="711575"/>
                  </a:cubicBezTo>
                  <a:lnTo>
                    <a:pt x="185647" y="739284"/>
                  </a:lnTo>
                  <a:cubicBezTo>
                    <a:pt x="188726" y="748520"/>
                    <a:pt x="190529" y="758285"/>
                    <a:pt x="194883" y="766993"/>
                  </a:cubicBezTo>
                  <a:cubicBezTo>
                    <a:pt x="199847" y="776922"/>
                    <a:pt x="208848" y="784558"/>
                    <a:pt x="213356" y="794702"/>
                  </a:cubicBezTo>
                  <a:cubicBezTo>
                    <a:pt x="245753" y="867594"/>
                    <a:pt x="209691" y="835363"/>
                    <a:pt x="259538" y="868593"/>
                  </a:cubicBezTo>
                  <a:cubicBezTo>
                    <a:pt x="316036" y="849761"/>
                    <a:pt x="264444" y="876028"/>
                    <a:pt x="296483" y="803939"/>
                  </a:cubicBezTo>
                  <a:cubicBezTo>
                    <a:pt x="301788" y="792003"/>
                    <a:pt x="314956" y="785466"/>
                    <a:pt x="324192" y="776230"/>
                  </a:cubicBezTo>
                  <a:cubicBezTo>
                    <a:pt x="330350" y="785466"/>
                    <a:pt x="338156" y="793795"/>
                    <a:pt x="342665" y="803939"/>
                  </a:cubicBezTo>
                  <a:cubicBezTo>
                    <a:pt x="350573" y="821733"/>
                    <a:pt x="344936" y="848556"/>
                    <a:pt x="361138" y="859357"/>
                  </a:cubicBezTo>
                  <a:cubicBezTo>
                    <a:pt x="396948" y="883231"/>
                    <a:pt x="378316" y="874320"/>
                    <a:pt x="416556" y="887066"/>
                  </a:cubicBezTo>
                  <a:cubicBezTo>
                    <a:pt x="436708" y="826609"/>
                    <a:pt x="408719" y="885947"/>
                    <a:pt x="453501" y="850121"/>
                  </a:cubicBezTo>
                  <a:cubicBezTo>
                    <a:pt x="462169" y="843186"/>
                    <a:pt x="467009" y="832340"/>
                    <a:pt x="471974" y="822411"/>
                  </a:cubicBezTo>
                  <a:cubicBezTo>
                    <a:pt x="476328" y="813703"/>
                    <a:pt x="474327" y="801586"/>
                    <a:pt x="481211" y="794702"/>
                  </a:cubicBezTo>
                  <a:cubicBezTo>
                    <a:pt x="488095" y="787818"/>
                    <a:pt x="499684" y="788545"/>
                    <a:pt x="508920" y="785466"/>
                  </a:cubicBezTo>
                  <a:cubicBezTo>
                    <a:pt x="515077" y="776230"/>
                    <a:pt x="517085" y="761880"/>
                    <a:pt x="527392" y="757757"/>
                  </a:cubicBezTo>
                  <a:cubicBezTo>
                    <a:pt x="604187" y="727039"/>
                    <a:pt x="611782" y="780022"/>
                    <a:pt x="592047" y="720811"/>
                  </a:cubicBezTo>
                  <a:cubicBezTo>
                    <a:pt x="595126" y="711575"/>
                    <a:pt x="596929" y="701810"/>
                    <a:pt x="601283" y="693102"/>
                  </a:cubicBezTo>
                  <a:cubicBezTo>
                    <a:pt x="606247" y="683173"/>
                    <a:pt x="618379" y="676408"/>
                    <a:pt x="619756" y="665393"/>
                  </a:cubicBezTo>
                  <a:cubicBezTo>
                    <a:pt x="621703" y="649815"/>
                    <a:pt x="614328" y="634441"/>
                    <a:pt x="610520" y="619211"/>
                  </a:cubicBezTo>
                  <a:cubicBezTo>
                    <a:pt x="608159" y="609766"/>
                    <a:pt x="603958" y="600863"/>
                    <a:pt x="601283" y="591502"/>
                  </a:cubicBezTo>
                  <a:cubicBezTo>
                    <a:pt x="578080" y="510292"/>
                    <a:pt x="604963" y="593305"/>
                    <a:pt x="582811" y="526848"/>
                  </a:cubicBezTo>
                  <a:cubicBezTo>
                    <a:pt x="601342" y="434189"/>
                    <a:pt x="573952" y="514541"/>
                    <a:pt x="619756" y="462193"/>
                  </a:cubicBezTo>
                  <a:cubicBezTo>
                    <a:pt x="634376" y="445485"/>
                    <a:pt x="656701" y="406775"/>
                    <a:pt x="656701" y="406775"/>
                  </a:cubicBezTo>
                  <a:cubicBezTo>
                    <a:pt x="653622" y="397539"/>
                    <a:pt x="654349" y="385950"/>
                    <a:pt x="647465" y="379066"/>
                  </a:cubicBezTo>
                  <a:cubicBezTo>
                    <a:pt x="640581" y="372182"/>
                    <a:pt x="628464" y="374184"/>
                    <a:pt x="619756" y="369830"/>
                  </a:cubicBezTo>
                  <a:cubicBezTo>
                    <a:pt x="609827" y="364866"/>
                    <a:pt x="601283" y="357515"/>
                    <a:pt x="592047" y="351357"/>
                  </a:cubicBezTo>
                  <a:cubicBezTo>
                    <a:pt x="585889" y="342121"/>
                    <a:pt x="581928" y="330958"/>
                    <a:pt x="573574" y="323648"/>
                  </a:cubicBezTo>
                  <a:cubicBezTo>
                    <a:pt x="556866" y="309028"/>
                    <a:pt x="518156" y="286702"/>
                    <a:pt x="518156" y="286702"/>
                  </a:cubicBezTo>
                  <a:lnTo>
                    <a:pt x="499683" y="231284"/>
                  </a:lnTo>
                  <a:cubicBezTo>
                    <a:pt x="493598" y="213029"/>
                    <a:pt x="488252" y="188888"/>
                    <a:pt x="471974" y="175866"/>
                  </a:cubicBezTo>
                  <a:cubicBezTo>
                    <a:pt x="464371" y="169784"/>
                    <a:pt x="453501" y="169709"/>
                    <a:pt x="444265" y="166630"/>
                  </a:cubicBezTo>
                  <a:cubicBezTo>
                    <a:pt x="438107" y="148157"/>
                    <a:pt x="436593" y="127413"/>
                    <a:pt x="425792" y="111211"/>
                  </a:cubicBezTo>
                  <a:lnTo>
                    <a:pt x="388847" y="55793"/>
                  </a:lnTo>
                  <a:cubicBezTo>
                    <a:pt x="385467" y="45654"/>
                    <a:pt x="374332" y="4145"/>
                    <a:pt x="361138" y="375"/>
                  </a:cubicBezTo>
                  <a:cubicBezTo>
                    <a:pt x="347077" y="-3642"/>
                    <a:pt x="266325" y="25822"/>
                    <a:pt x="259538" y="28084"/>
                  </a:cubicBezTo>
                  <a:lnTo>
                    <a:pt x="231829" y="37321"/>
                  </a:lnTo>
                  <a:cubicBezTo>
                    <a:pt x="228750" y="46557"/>
                    <a:pt x="227993" y="56929"/>
                    <a:pt x="222592" y="65030"/>
                  </a:cubicBezTo>
                  <a:cubicBezTo>
                    <a:pt x="193590" y="108533"/>
                    <a:pt x="196557" y="75119"/>
                    <a:pt x="176411" y="120448"/>
                  </a:cubicBezTo>
                  <a:cubicBezTo>
                    <a:pt x="174349" y="125088"/>
                    <a:pt x="157382" y="194616"/>
                    <a:pt x="139465" y="203575"/>
                  </a:cubicBezTo>
                  <a:cubicBezTo>
                    <a:pt x="116757" y="214929"/>
                    <a:pt x="90204" y="215890"/>
                    <a:pt x="65574" y="222048"/>
                  </a:cubicBezTo>
                  <a:lnTo>
                    <a:pt x="28629" y="231284"/>
                  </a:lnTo>
                  <a:cubicBezTo>
                    <a:pt x="22471" y="240520"/>
                    <a:pt x="15120" y="249064"/>
                    <a:pt x="10156" y="258993"/>
                  </a:cubicBezTo>
                  <a:cubicBezTo>
                    <a:pt x="-11071" y="301447"/>
                    <a:pt x="7077" y="266690"/>
                    <a:pt x="10156" y="286702"/>
                  </a:cubicBezTo>
                  <a:close/>
                </a:path>
              </a:pathLst>
            </a:custGeom>
            <a:solidFill>
              <a:srgbClr val="FFFF00"/>
            </a:solidFill>
            <a:ln w="952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p>
          </p:txBody>
        </p:sp>
        <p:sp>
          <p:nvSpPr>
            <p:cNvPr id="34" name="13 Forma libre"/>
            <p:cNvSpPr/>
            <p:nvPr/>
          </p:nvSpPr>
          <p:spPr>
            <a:xfrm>
              <a:off x="10037294" y="3956544"/>
              <a:ext cx="1335556" cy="1208898"/>
            </a:xfrm>
            <a:custGeom>
              <a:avLst/>
              <a:gdLst>
                <a:gd name="connsiteX0" fmla="*/ 637439 w 1265512"/>
                <a:gd name="connsiteY0" fmla="*/ 1992 h 1147301"/>
                <a:gd name="connsiteX1" fmla="*/ 591258 w 1265512"/>
                <a:gd name="connsiteY1" fmla="*/ 38937 h 1147301"/>
                <a:gd name="connsiteX2" fmla="*/ 563548 w 1265512"/>
                <a:gd name="connsiteY2" fmla="*/ 57410 h 1147301"/>
                <a:gd name="connsiteX3" fmla="*/ 554312 w 1265512"/>
                <a:gd name="connsiteY3" fmla="*/ 85119 h 1147301"/>
                <a:gd name="connsiteX4" fmla="*/ 563548 w 1265512"/>
                <a:gd name="connsiteY4" fmla="*/ 112828 h 1147301"/>
                <a:gd name="connsiteX5" fmla="*/ 526603 w 1265512"/>
                <a:gd name="connsiteY5" fmla="*/ 159010 h 1147301"/>
                <a:gd name="connsiteX6" fmla="*/ 480421 w 1265512"/>
                <a:gd name="connsiteY6" fmla="*/ 205192 h 1147301"/>
                <a:gd name="connsiteX7" fmla="*/ 461948 w 1265512"/>
                <a:gd name="connsiteY7" fmla="*/ 232901 h 1147301"/>
                <a:gd name="connsiteX8" fmla="*/ 406530 w 1265512"/>
                <a:gd name="connsiteY8" fmla="*/ 269846 h 1147301"/>
                <a:gd name="connsiteX9" fmla="*/ 351112 w 1265512"/>
                <a:gd name="connsiteY9" fmla="*/ 297555 h 1147301"/>
                <a:gd name="connsiteX10" fmla="*/ 323403 w 1265512"/>
                <a:gd name="connsiteY10" fmla="*/ 316028 h 1147301"/>
                <a:gd name="connsiteX11" fmla="*/ 231039 w 1265512"/>
                <a:gd name="connsiteY11" fmla="*/ 343737 h 1147301"/>
                <a:gd name="connsiteX12" fmla="*/ 83258 w 1265512"/>
                <a:gd name="connsiteY12" fmla="*/ 371446 h 1147301"/>
                <a:gd name="connsiteX13" fmla="*/ 92494 w 1265512"/>
                <a:gd name="connsiteY13" fmla="*/ 399155 h 1147301"/>
                <a:gd name="connsiteX14" fmla="*/ 55548 w 1265512"/>
                <a:gd name="connsiteY14" fmla="*/ 445337 h 1147301"/>
                <a:gd name="connsiteX15" fmla="*/ 46312 w 1265512"/>
                <a:gd name="connsiteY15" fmla="*/ 482283 h 1147301"/>
                <a:gd name="connsiteX16" fmla="*/ 18603 w 1265512"/>
                <a:gd name="connsiteY16" fmla="*/ 500755 h 1147301"/>
                <a:gd name="connsiteX17" fmla="*/ 130 w 1265512"/>
                <a:gd name="connsiteY17" fmla="*/ 556174 h 1147301"/>
                <a:gd name="connsiteX18" fmla="*/ 9367 w 1265512"/>
                <a:gd name="connsiteY18" fmla="*/ 593119 h 1147301"/>
                <a:gd name="connsiteX19" fmla="*/ 130 w 1265512"/>
                <a:gd name="connsiteY19" fmla="*/ 639301 h 1147301"/>
                <a:gd name="connsiteX20" fmla="*/ 55548 w 1265512"/>
                <a:gd name="connsiteY20" fmla="*/ 750137 h 1147301"/>
                <a:gd name="connsiteX21" fmla="*/ 83258 w 1265512"/>
                <a:gd name="connsiteY21" fmla="*/ 759374 h 1147301"/>
                <a:gd name="connsiteX22" fmla="*/ 110967 w 1265512"/>
                <a:gd name="connsiteY22" fmla="*/ 814792 h 1147301"/>
                <a:gd name="connsiteX23" fmla="*/ 138676 w 1265512"/>
                <a:gd name="connsiteY23" fmla="*/ 824028 h 1147301"/>
                <a:gd name="connsiteX24" fmla="*/ 147912 w 1265512"/>
                <a:gd name="connsiteY24" fmla="*/ 851737 h 1147301"/>
                <a:gd name="connsiteX25" fmla="*/ 175621 w 1265512"/>
                <a:gd name="connsiteY25" fmla="*/ 879446 h 1147301"/>
                <a:gd name="connsiteX26" fmla="*/ 184858 w 1265512"/>
                <a:gd name="connsiteY26" fmla="*/ 981046 h 1147301"/>
                <a:gd name="connsiteX27" fmla="*/ 240276 w 1265512"/>
                <a:gd name="connsiteY27" fmla="*/ 1008755 h 1147301"/>
                <a:gd name="connsiteX28" fmla="*/ 397294 w 1265512"/>
                <a:gd name="connsiteY28" fmla="*/ 1017992 h 1147301"/>
                <a:gd name="connsiteX29" fmla="*/ 434239 w 1265512"/>
                <a:gd name="connsiteY29" fmla="*/ 1027228 h 1147301"/>
                <a:gd name="connsiteX30" fmla="*/ 489658 w 1265512"/>
                <a:gd name="connsiteY30" fmla="*/ 1045701 h 1147301"/>
                <a:gd name="connsiteX31" fmla="*/ 545076 w 1265512"/>
                <a:gd name="connsiteY31" fmla="*/ 1073410 h 1147301"/>
                <a:gd name="connsiteX32" fmla="*/ 600494 w 1265512"/>
                <a:gd name="connsiteY32" fmla="*/ 1101119 h 1147301"/>
                <a:gd name="connsiteX33" fmla="*/ 655912 w 1265512"/>
                <a:gd name="connsiteY33" fmla="*/ 1082646 h 1147301"/>
                <a:gd name="connsiteX34" fmla="*/ 646676 w 1265512"/>
                <a:gd name="connsiteY34" fmla="*/ 1054937 h 1147301"/>
                <a:gd name="connsiteX35" fmla="*/ 683621 w 1265512"/>
                <a:gd name="connsiteY35" fmla="*/ 1064174 h 1147301"/>
                <a:gd name="connsiteX36" fmla="*/ 739039 w 1265512"/>
                <a:gd name="connsiteY36" fmla="*/ 1082646 h 1147301"/>
                <a:gd name="connsiteX37" fmla="*/ 766748 w 1265512"/>
                <a:gd name="connsiteY37" fmla="*/ 1091883 h 1147301"/>
                <a:gd name="connsiteX38" fmla="*/ 849876 w 1265512"/>
                <a:gd name="connsiteY38" fmla="*/ 1138065 h 1147301"/>
                <a:gd name="connsiteX39" fmla="*/ 886821 w 1265512"/>
                <a:gd name="connsiteY39" fmla="*/ 1147301 h 1147301"/>
                <a:gd name="connsiteX40" fmla="*/ 997658 w 1265512"/>
                <a:gd name="connsiteY40" fmla="*/ 1138065 h 1147301"/>
                <a:gd name="connsiteX41" fmla="*/ 1025367 w 1265512"/>
                <a:gd name="connsiteY41" fmla="*/ 1119592 h 1147301"/>
                <a:gd name="connsiteX42" fmla="*/ 1080785 w 1265512"/>
                <a:gd name="connsiteY42" fmla="*/ 1101119 h 1147301"/>
                <a:gd name="connsiteX43" fmla="*/ 1108494 w 1265512"/>
                <a:gd name="connsiteY43" fmla="*/ 1091883 h 1147301"/>
                <a:gd name="connsiteX44" fmla="*/ 1154676 w 1265512"/>
                <a:gd name="connsiteY44" fmla="*/ 1045701 h 1147301"/>
                <a:gd name="connsiteX45" fmla="*/ 1182385 w 1265512"/>
                <a:gd name="connsiteY45" fmla="*/ 981046 h 1147301"/>
                <a:gd name="connsiteX46" fmla="*/ 1210094 w 1265512"/>
                <a:gd name="connsiteY46" fmla="*/ 962574 h 1147301"/>
                <a:gd name="connsiteX47" fmla="*/ 1265512 w 1265512"/>
                <a:gd name="connsiteY47" fmla="*/ 916392 h 1147301"/>
                <a:gd name="connsiteX48" fmla="*/ 1219330 w 1265512"/>
                <a:gd name="connsiteY48" fmla="*/ 833265 h 1147301"/>
                <a:gd name="connsiteX49" fmla="*/ 1191621 w 1265512"/>
                <a:gd name="connsiteY49" fmla="*/ 777846 h 1147301"/>
                <a:gd name="connsiteX50" fmla="*/ 1163912 w 1265512"/>
                <a:gd name="connsiteY50" fmla="*/ 722428 h 1147301"/>
                <a:gd name="connsiteX51" fmla="*/ 1154676 w 1265512"/>
                <a:gd name="connsiteY51" fmla="*/ 694719 h 1147301"/>
                <a:gd name="connsiteX52" fmla="*/ 1117730 w 1265512"/>
                <a:gd name="connsiteY52" fmla="*/ 639301 h 1147301"/>
                <a:gd name="connsiteX53" fmla="*/ 1090021 w 1265512"/>
                <a:gd name="connsiteY53" fmla="*/ 556174 h 1147301"/>
                <a:gd name="connsiteX54" fmla="*/ 1080785 w 1265512"/>
                <a:gd name="connsiteY54" fmla="*/ 528465 h 1147301"/>
                <a:gd name="connsiteX55" fmla="*/ 1062312 w 1265512"/>
                <a:gd name="connsiteY55" fmla="*/ 500755 h 1147301"/>
                <a:gd name="connsiteX56" fmla="*/ 1016130 w 1265512"/>
                <a:gd name="connsiteY56" fmla="*/ 417628 h 1147301"/>
                <a:gd name="connsiteX57" fmla="*/ 969948 w 1265512"/>
                <a:gd name="connsiteY57" fmla="*/ 371446 h 1147301"/>
                <a:gd name="connsiteX58" fmla="*/ 942239 w 1265512"/>
                <a:gd name="connsiteY58" fmla="*/ 362210 h 1147301"/>
                <a:gd name="connsiteX59" fmla="*/ 914530 w 1265512"/>
                <a:gd name="connsiteY59" fmla="*/ 371446 h 1147301"/>
                <a:gd name="connsiteX60" fmla="*/ 859112 w 1265512"/>
                <a:gd name="connsiteY60" fmla="*/ 334501 h 1147301"/>
                <a:gd name="connsiteX61" fmla="*/ 831403 w 1265512"/>
                <a:gd name="connsiteY61" fmla="*/ 325265 h 1147301"/>
                <a:gd name="connsiteX62" fmla="*/ 775985 w 1265512"/>
                <a:gd name="connsiteY62" fmla="*/ 352974 h 1147301"/>
                <a:gd name="connsiteX63" fmla="*/ 729803 w 1265512"/>
                <a:gd name="connsiteY63" fmla="*/ 399155 h 1147301"/>
                <a:gd name="connsiteX64" fmla="*/ 674385 w 1265512"/>
                <a:gd name="connsiteY64" fmla="*/ 389919 h 1147301"/>
                <a:gd name="connsiteX65" fmla="*/ 665148 w 1265512"/>
                <a:gd name="connsiteY65" fmla="*/ 362210 h 1147301"/>
                <a:gd name="connsiteX66" fmla="*/ 618967 w 1265512"/>
                <a:gd name="connsiteY66" fmla="*/ 371446 h 1147301"/>
                <a:gd name="connsiteX67" fmla="*/ 609730 w 1265512"/>
                <a:gd name="connsiteY67" fmla="*/ 297555 h 1147301"/>
                <a:gd name="connsiteX68" fmla="*/ 609730 w 1265512"/>
                <a:gd name="connsiteY68" fmla="*/ 177483 h 1147301"/>
                <a:gd name="connsiteX69" fmla="*/ 618967 w 1265512"/>
                <a:gd name="connsiteY69" fmla="*/ 103592 h 1147301"/>
                <a:gd name="connsiteX70" fmla="*/ 637439 w 1265512"/>
                <a:gd name="connsiteY70" fmla="*/ 1992 h 114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265512" h="1147301">
                  <a:moveTo>
                    <a:pt x="637439" y="1992"/>
                  </a:moveTo>
                  <a:cubicBezTo>
                    <a:pt x="632821" y="-8784"/>
                    <a:pt x="607029" y="27109"/>
                    <a:pt x="591258" y="38937"/>
                  </a:cubicBezTo>
                  <a:cubicBezTo>
                    <a:pt x="582377" y="45598"/>
                    <a:pt x="570483" y="48742"/>
                    <a:pt x="563548" y="57410"/>
                  </a:cubicBezTo>
                  <a:cubicBezTo>
                    <a:pt x="557466" y="65012"/>
                    <a:pt x="557391" y="75883"/>
                    <a:pt x="554312" y="85119"/>
                  </a:cubicBezTo>
                  <a:cubicBezTo>
                    <a:pt x="557391" y="94355"/>
                    <a:pt x="563548" y="103092"/>
                    <a:pt x="563548" y="112828"/>
                  </a:cubicBezTo>
                  <a:cubicBezTo>
                    <a:pt x="563548" y="142570"/>
                    <a:pt x="547880" y="144825"/>
                    <a:pt x="526603" y="159010"/>
                  </a:cubicBezTo>
                  <a:cubicBezTo>
                    <a:pt x="477342" y="232901"/>
                    <a:pt x="541997" y="143616"/>
                    <a:pt x="480421" y="205192"/>
                  </a:cubicBezTo>
                  <a:cubicBezTo>
                    <a:pt x="472572" y="213041"/>
                    <a:pt x="470302" y="225591"/>
                    <a:pt x="461948" y="232901"/>
                  </a:cubicBezTo>
                  <a:cubicBezTo>
                    <a:pt x="445240" y="247521"/>
                    <a:pt x="425003" y="257531"/>
                    <a:pt x="406530" y="269846"/>
                  </a:cubicBezTo>
                  <a:cubicBezTo>
                    <a:pt x="370719" y="293720"/>
                    <a:pt x="389353" y="284808"/>
                    <a:pt x="351112" y="297555"/>
                  </a:cubicBezTo>
                  <a:cubicBezTo>
                    <a:pt x="341876" y="303713"/>
                    <a:pt x="333547" y="311519"/>
                    <a:pt x="323403" y="316028"/>
                  </a:cubicBezTo>
                  <a:cubicBezTo>
                    <a:pt x="278180" y="336127"/>
                    <a:pt x="272378" y="331335"/>
                    <a:pt x="231039" y="343737"/>
                  </a:cubicBezTo>
                  <a:cubicBezTo>
                    <a:pt x="132136" y="373408"/>
                    <a:pt x="217452" y="358027"/>
                    <a:pt x="83258" y="371446"/>
                  </a:cubicBezTo>
                  <a:cubicBezTo>
                    <a:pt x="86337" y="380682"/>
                    <a:pt x="92494" y="389419"/>
                    <a:pt x="92494" y="399155"/>
                  </a:cubicBezTo>
                  <a:cubicBezTo>
                    <a:pt x="92494" y="428899"/>
                    <a:pt x="76827" y="431152"/>
                    <a:pt x="55548" y="445337"/>
                  </a:cubicBezTo>
                  <a:cubicBezTo>
                    <a:pt x="52469" y="457652"/>
                    <a:pt x="53353" y="471721"/>
                    <a:pt x="46312" y="482283"/>
                  </a:cubicBezTo>
                  <a:cubicBezTo>
                    <a:pt x="40155" y="491519"/>
                    <a:pt x="24486" y="491342"/>
                    <a:pt x="18603" y="500755"/>
                  </a:cubicBezTo>
                  <a:cubicBezTo>
                    <a:pt x="8283" y="517267"/>
                    <a:pt x="130" y="556174"/>
                    <a:pt x="130" y="556174"/>
                  </a:cubicBezTo>
                  <a:cubicBezTo>
                    <a:pt x="3209" y="568489"/>
                    <a:pt x="9367" y="580425"/>
                    <a:pt x="9367" y="593119"/>
                  </a:cubicBezTo>
                  <a:cubicBezTo>
                    <a:pt x="9367" y="608818"/>
                    <a:pt x="-1291" y="623667"/>
                    <a:pt x="130" y="639301"/>
                  </a:cubicBezTo>
                  <a:cubicBezTo>
                    <a:pt x="1923" y="659025"/>
                    <a:pt x="34825" y="743229"/>
                    <a:pt x="55548" y="750137"/>
                  </a:cubicBezTo>
                  <a:lnTo>
                    <a:pt x="83258" y="759374"/>
                  </a:lnTo>
                  <a:cubicBezTo>
                    <a:pt x="89343" y="777628"/>
                    <a:pt x="94689" y="801770"/>
                    <a:pt x="110967" y="814792"/>
                  </a:cubicBezTo>
                  <a:cubicBezTo>
                    <a:pt x="118570" y="820874"/>
                    <a:pt x="129440" y="820949"/>
                    <a:pt x="138676" y="824028"/>
                  </a:cubicBezTo>
                  <a:cubicBezTo>
                    <a:pt x="141755" y="833264"/>
                    <a:pt x="142512" y="843636"/>
                    <a:pt x="147912" y="851737"/>
                  </a:cubicBezTo>
                  <a:cubicBezTo>
                    <a:pt x="155158" y="862605"/>
                    <a:pt x="172033" y="866886"/>
                    <a:pt x="175621" y="879446"/>
                  </a:cubicBezTo>
                  <a:cubicBezTo>
                    <a:pt x="184963" y="912144"/>
                    <a:pt x="174857" y="948543"/>
                    <a:pt x="184858" y="981046"/>
                  </a:cubicBezTo>
                  <a:cubicBezTo>
                    <a:pt x="188071" y="991487"/>
                    <a:pt x="230625" y="1007790"/>
                    <a:pt x="240276" y="1008755"/>
                  </a:cubicBezTo>
                  <a:cubicBezTo>
                    <a:pt x="292446" y="1013972"/>
                    <a:pt x="344955" y="1014913"/>
                    <a:pt x="397294" y="1017992"/>
                  </a:cubicBezTo>
                  <a:cubicBezTo>
                    <a:pt x="409609" y="1021071"/>
                    <a:pt x="422080" y="1023580"/>
                    <a:pt x="434239" y="1027228"/>
                  </a:cubicBezTo>
                  <a:cubicBezTo>
                    <a:pt x="452890" y="1032823"/>
                    <a:pt x="489658" y="1045701"/>
                    <a:pt x="489658" y="1045701"/>
                  </a:cubicBezTo>
                  <a:cubicBezTo>
                    <a:pt x="569069" y="1098642"/>
                    <a:pt x="468596" y="1035170"/>
                    <a:pt x="545076" y="1073410"/>
                  </a:cubicBezTo>
                  <a:cubicBezTo>
                    <a:pt x="616695" y="1109220"/>
                    <a:pt x="530847" y="1077904"/>
                    <a:pt x="600494" y="1101119"/>
                  </a:cubicBezTo>
                  <a:cubicBezTo>
                    <a:pt x="618967" y="1094961"/>
                    <a:pt x="662069" y="1101119"/>
                    <a:pt x="655912" y="1082646"/>
                  </a:cubicBezTo>
                  <a:cubicBezTo>
                    <a:pt x="652833" y="1073410"/>
                    <a:pt x="638575" y="1060337"/>
                    <a:pt x="646676" y="1054937"/>
                  </a:cubicBezTo>
                  <a:cubicBezTo>
                    <a:pt x="657238" y="1047896"/>
                    <a:pt x="671462" y="1060526"/>
                    <a:pt x="683621" y="1064174"/>
                  </a:cubicBezTo>
                  <a:cubicBezTo>
                    <a:pt x="702272" y="1069769"/>
                    <a:pt x="720566" y="1076488"/>
                    <a:pt x="739039" y="1082646"/>
                  </a:cubicBezTo>
                  <a:cubicBezTo>
                    <a:pt x="748275" y="1085725"/>
                    <a:pt x="758647" y="1086483"/>
                    <a:pt x="766748" y="1091883"/>
                  </a:cubicBezTo>
                  <a:cubicBezTo>
                    <a:pt x="816360" y="1124957"/>
                    <a:pt x="807204" y="1125873"/>
                    <a:pt x="849876" y="1138065"/>
                  </a:cubicBezTo>
                  <a:cubicBezTo>
                    <a:pt x="862082" y="1141552"/>
                    <a:pt x="874506" y="1144222"/>
                    <a:pt x="886821" y="1147301"/>
                  </a:cubicBezTo>
                  <a:cubicBezTo>
                    <a:pt x="923767" y="1144222"/>
                    <a:pt x="961304" y="1145336"/>
                    <a:pt x="997658" y="1138065"/>
                  </a:cubicBezTo>
                  <a:cubicBezTo>
                    <a:pt x="1008543" y="1135888"/>
                    <a:pt x="1015223" y="1124101"/>
                    <a:pt x="1025367" y="1119592"/>
                  </a:cubicBezTo>
                  <a:cubicBezTo>
                    <a:pt x="1043161" y="1111684"/>
                    <a:pt x="1062312" y="1107277"/>
                    <a:pt x="1080785" y="1101119"/>
                  </a:cubicBezTo>
                  <a:lnTo>
                    <a:pt x="1108494" y="1091883"/>
                  </a:lnTo>
                  <a:cubicBezTo>
                    <a:pt x="1133123" y="1075463"/>
                    <a:pt x="1142361" y="1074436"/>
                    <a:pt x="1154676" y="1045701"/>
                  </a:cubicBezTo>
                  <a:cubicBezTo>
                    <a:pt x="1170575" y="1008604"/>
                    <a:pt x="1153398" y="1010032"/>
                    <a:pt x="1182385" y="981046"/>
                  </a:cubicBezTo>
                  <a:cubicBezTo>
                    <a:pt x="1190234" y="973197"/>
                    <a:pt x="1201566" y="969680"/>
                    <a:pt x="1210094" y="962574"/>
                  </a:cubicBezTo>
                  <a:cubicBezTo>
                    <a:pt x="1281219" y="903304"/>
                    <a:pt x="1196709" y="962261"/>
                    <a:pt x="1265512" y="916392"/>
                  </a:cubicBezTo>
                  <a:cubicBezTo>
                    <a:pt x="1242908" y="848582"/>
                    <a:pt x="1260808" y="874743"/>
                    <a:pt x="1219330" y="833265"/>
                  </a:cubicBezTo>
                  <a:cubicBezTo>
                    <a:pt x="1196116" y="763618"/>
                    <a:pt x="1227430" y="849463"/>
                    <a:pt x="1191621" y="777846"/>
                  </a:cubicBezTo>
                  <a:cubicBezTo>
                    <a:pt x="1153381" y="701366"/>
                    <a:pt x="1216853" y="801839"/>
                    <a:pt x="1163912" y="722428"/>
                  </a:cubicBezTo>
                  <a:cubicBezTo>
                    <a:pt x="1160833" y="713192"/>
                    <a:pt x="1159404" y="703230"/>
                    <a:pt x="1154676" y="694719"/>
                  </a:cubicBezTo>
                  <a:cubicBezTo>
                    <a:pt x="1143894" y="675311"/>
                    <a:pt x="1117730" y="639301"/>
                    <a:pt x="1117730" y="639301"/>
                  </a:cubicBezTo>
                  <a:lnTo>
                    <a:pt x="1090021" y="556174"/>
                  </a:lnTo>
                  <a:cubicBezTo>
                    <a:pt x="1086942" y="546938"/>
                    <a:pt x="1086185" y="536566"/>
                    <a:pt x="1080785" y="528465"/>
                  </a:cubicBezTo>
                  <a:lnTo>
                    <a:pt x="1062312" y="500755"/>
                  </a:lnTo>
                  <a:cubicBezTo>
                    <a:pt x="1046055" y="451983"/>
                    <a:pt x="1058477" y="481149"/>
                    <a:pt x="1016130" y="417628"/>
                  </a:cubicBezTo>
                  <a:cubicBezTo>
                    <a:pt x="997656" y="389918"/>
                    <a:pt x="1000738" y="386841"/>
                    <a:pt x="969948" y="371446"/>
                  </a:cubicBezTo>
                  <a:cubicBezTo>
                    <a:pt x="961240" y="367092"/>
                    <a:pt x="951475" y="365289"/>
                    <a:pt x="942239" y="362210"/>
                  </a:cubicBezTo>
                  <a:cubicBezTo>
                    <a:pt x="933003" y="365289"/>
                    <a:pt x="923766" y="374525"/>
                    <a:pt x="914530" y="371446"/>
                  </a:cubicBezTo>
                  <a:cubicBezTo>
                    <a:pt x="893468" y="364425"/>
                    <a:pt x="880174" y="341521"/>
                    <a:pt x="859112" y="334501"/>
                  </a:cubicBezTo>
                  <a:lnTo>
                    <a:pt x="831403" y="325265"/>
                  </a:lnTo>
                  <a:cubicBezTo>
                    <a:pt x="808865" y="332777"/>
                    <a:pt x="793891" y="335068"/>
                    <a:pt x="775985" y="352974"/>
                  </a:cubicBezTo>
                  <a:cubicBezTo>
                    <a:pt x="714413" y="414546"/>
                    <a:pt x="803689" y="349899"/>
                    <a:pt x="729803" y="399155"/>
                  </a:cubicBezTo>
                  <a:cubicBezTo>
                    <a:pt x="711330" y="396076"/>
                    <a:pt x="690645" y="399210"/>
                    <a:pt x="674385" y="389919"/>
                  </a:cubicBezTo>
                  <a:cubicBezTo>
                    <a:pt x="665932" y="385089"/>
                    <a:pt x="674384" y="365289"/>
                    <a:pt x="665148" y="362210"/>
                  </a:cubicBezTo>
                  <a:cubicBezTo>
                    <a:pt x="650255" y="357246"/>
                    <a:pt x="634361" y="368367"/>
                    <a:pt x="618967" y="371446"/>
                  </a:cubicBezTo>
                  <a:cubicBezTo>
                    <a:pt x="615888" y="346816"/>
                    <a:pt x="609730" y="322377"/>
                    <a:pt x="609730" y="297555"/>
                  </a:cubicBezTo>
                  <a:cubicBezTo>
                    <a:pt x="609730" y="169588"/>
                    <a:pt x="636518" y="97125"/>
                    <a:pt x="609730" y="177483"/>
                  </a:cubicBezTo>
                  <a:cubicBezTo>
                    <a:pt x="612809" y="152853"/>
                    <a:pt x="615686" y="128196"/>
                    <a:pt x="618967" y="103592"/>
                  </a:cubicBezTo>
                  <a:cubicBezTo>
                    <a:pt x="628638" y="31058"/>
                    <a:pt x="642057" y="12768"/>
                    <a:pt x="637439" y="1992"/>
                  </a:cubicBezTo>
                  <a:close/>
                </a:path>
              </a:pathLst>
            </a:custGeom>
            <a:solidFill>
              <a:srgbClr val="FF0000"/>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00">
                <a:solidFill>
                  <a:schemeClr val="bg1"/>
                </a:solidFill>
              </a:endParaRPr>
            </a:p>
            <a:p>
              <a:pPr algn="ctr" fontAlgn="auto">
                <a:spcBef>
                  <a:spcPts val="0"/>
                </a:spcBef>
                <a:spcAft>
                  <a:spcPts val="0"/>
                </a:spcAft>
                <a:defRPr/>
              </a:pPr>
              <a:r>
                <a:rPr lang="es-PE" sz="600" b="1">
                  <a:solidFill>
                    <a:schemeClr val="bg1"/>
                  </a:solidFill>
                </a:rPr>
                <a:t>MADRE DE DIOS</a:t>
              </a:r>
            </a:p>
          </p:txBody>
        </p:sp>
        <p:sp>
          <p:nvSpPr>
            <p:cNvPr id="35" name="1 Rectángulo"/>
            <p:cNvSpPr/>
            <p:nvPr/>
          </p:nvSpPr>
          <p:spPr>
            <a:xfrm>
              <a:off x="10826750" y="1631950"/>
              <a:ext cx="134938" cy="322263"/>
            </a:xfrm>
            <a:prstGeom prst="rect">
              <a:avLst/>
            </a:prstGeom>
            <a:solidFill>
              <a:schemeClr val="bg1"/>
            </a:solidFill>
            <a:ln>
              <a:noFill/>
            </a:ln>
            <a:scene3d>
              <a:camera prst="orthographicFront">
                <a:rot lat="0" lon="0" rev="19499999"/>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p>
          </p:txBody>
        </p:sp>
        <p:sp>
          <p:nvSpPr>
            <p:cNvPr id="36" name="28 Forma libre"/>
            <p:cNvSpPr/>
            <p:nvPr/>
          </p:nvSpPr>
          <p:spPr>
            <a:xfrm>
              <a:off x="7171458" y="1800548"/>
              <a:ext cx="433898" cy="298375"/>
            </a:xfrm>
            <a:custGeom>
              <a:avLst/>
              <a:gdLst>
                <a:gd name="connsiteX0" fmla="*/ 239697 w 435588"/>
                <a:gd name="connsiteY0" fmla="*/ 292963 h 297448"/>
                <a:gd name="connsiteX1" fmla="*/ 310718 w 435588"/>
                <a:gd name="connsiteY1" fmla="*/ 213064 h 297448"/>
                <a:gd name="connsiteX2" fmla="*/ 417250 w 435588"/>
                <a:gd name="connsiteY2" fmla="*/ 204186 h 297448"/>
                <a:gd name="connsiteX3" fmla="*/ 435006 w 435588"/>
                <a:gd name="connsiteY3" fmla="*/ 186431 h 297448"/>
                <a:gd name="connsiteX4" fmla="*/ 408372 w 435588"/>
                <a:gd name="connsiteY4" fmla="*/ 142042 h 297448"/>
                <a:gd name="connsiteX5" fmla="*/ 390617 w 435588"/>
                <a:gd name="connsiteY5" fmla="*/ 115409 h 297448"/>
                <a:gd name="connsiteX6" fmla="*/ 381739 w 435588"/>
                <a:gd name="connsiteY6" fmla="*/ 71021 h 297448"/>
                <a:gd name="connsiteX7" fmla="*/ 355106 w 435588"/>
                <a:gd name="connsiteY7" fmla="*/ 26633 h 297448"/>
                <a:gd name="connsiteX8" fmla="*/ 328473 w 435588"/>
                <a:gd name="connsiteY8" fmla="*/ 17755 h 297448"/>
                <a:gd name="connsiteX9" fmla="*/ 301840 w 435588"/>
                <a:gd name="connsiteY9" fmla="*/ 0 h 297448"/>
                <a:gd name="connsiteX10" fmla="*/ 248574 w 435588"/>
                <a:gd name="connsiteY10" fmla="*/ 8877 h 297448"/>
                <a:gd name="connsiteX11" fmla="*/ 230819 w 435588"/>
                <a:gd name="connsiteY11" fmla="*/ 26633 h 297448"/>
                <a:gd name="connsiteX12" fmla="*/ 204186 w 435588"/>
                <a:gd name="connsiteY12" fmla="*/ 44388 h 297448"/>
                <a:gd name="connsiteX13" fmla="*/ 115409 w 435588"/>
                <a:gd name="connsiteY13" fmla="*/ 62143 h 297448"/>
                <a:gd name="connsiteX14" fmla="*/ 79899 w 435588"/>
                <a:gd name="connsiteY14" fmla="*/ 106532 h 297448"/>
                <a:gd name="connsiteX15" fmla="*/ 62143 w 435588"/>
                <a:gd name="connsiteY15" fmla="*/ 124287 h 297448"/>
                <a:gd name="connsiteX16" fmla="*/ 44388 w 435588"/>
                <a:gd name="connsiteY16" fmla="*/ 150920 h 297448"/>
                <a:gd name="connsiteX17" fmla="*/ 17755 w 435588"/>
                <a:gd name="connsiteY17" fmla="*/ 168675 h 297448"/>
                <a:gd name="connsiteX18" fmla="*/ 0 w 435588"/>
                <a:gd name="connsiteY18" fmla="*/ 186431 h 297448"/>
                <a:gd name="connsiteX19" fmla="*/ 44388 w 435588"/>
                <a:gd name="connsiteY19" fmla="*/ 266330 h 297448"/>
                <a:gd name="connsiteX20" fmla="*/ 97654 w 435588"/>
                <a:gd name="connsiteY20" fmla="*/ 284085 h 297448"/>
                <a:gd name="connsiteX21" fmla="*/ 124287 w 435588"/>
                <a:gd name="connsiteY21" fmla="*/ 292963 h 297448"/>
                <a:gd name="connsiteX22" fmla="*/ 142042 w 435588"/>
                <a:gd name="connsiteY22" fmla="*/ 275207 h 297448"/>
                <a:gd name="connsiteX23" fmla="*/ 213064 w 435588"/>
                <a:gd name="connsiteY23" fmla="*/ 275207 h 297448"/>
                <a:gd name="connsiteX24" fmla="*/ 239697 w 435588"/>
                <a:gd name="connsiteY24" fmla="*/ 292963 h 29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35588" h="297448">
                  <a:moveTo>
                    <a:pt x="239697" y="292963"/>
                  </a:moveTo>
                  <a:cubicBezTo>
                    <a:pt x="255973" y="282606"/>
                    <a:pt x="264842" y="219181"/>
                    <a:pt x="310718" y="213064"/>
                  </a:cubicBezTo>
                  <a:cubicBezTo>
                    <a:pt x="346039" y="208355"/>
                    <a:pt x="381739" y="207145"/>
                    <a:pt x="417250" y="204186"/>
                  </a:cubicBezTo>
                  <a:cubicBezTo>
                    <a:pt x="423169" y="198268"/>
                    <a:pt x="433364" y="194638"/>
                    <a:pt x="435006" y="186431"/>
                  </a:cubicBezTo>
                  <a:cubicBezTo>
                    <a:pt x="439323" y="164847"/>
                    <a:pt x="418575" y="154796"/>
                    <a:pt x="408372" y="142042"/>
                  </a:cubicBezTo>
                  <a:cubicBezTo>
                    <a:pt x="401707" y="133710"/>
                    <a:pt x="396535" y="124287"/>
                    <a:pt x="390617" y="115409"/>
                  </a:cubicBezTo>
                  <a:cubicBezTo>
                    <a:pt x="387658" y="100613"/>
                    <a:pt x="385399" y="85660"/>
                    <a:pt x="381739" y="71021"/>
                  </a:cubicBezTo>
                  <a:cubicBezTo>
                    <a:pt x="376809" y="51302"/>
                    <a:pt x="373581" y="37718"/>
                    <a:pt x="355106" y="26633"/>
                  </a:cubicBezTo>
                  <a:cubicBezTo>
                    <a:pt x="347082" y="21818"/>
                    <a:pt x="336843" y="21940"/>
                    <a:pt x="328473" y="17755"/>
                  </a:cubicBezTo>
                  <a:cubicBezTo>
                    <a:pt x="318930" y="12983"/>
                    <a:pt x="310718" y="5918"/>
                    <a:pt x="301840" y="0"/>
                  </a:cubicBezTo>
                  <a:cubicBezTo>
                    <a:pt x="284085" y="2959"/>
                    <a:pt x="265428" y="2557"/>
                    <a:pt x="248574" y="8877"/>
                  </a:cubicBezTo>
                  <a:cubicBezTo>
                    <a:pt x="240737" y="11816"/>
                    <a:pt x="237355" y="21404"/>
                    <a:pt x="230819" y="26633"/>
                  </a:cubicBezTo>
                  <a:cubicBezTo>
                    <a:pt x="222488" y="33298"/>
                    <a:pt x="213993" y="40185"/>
                    <a:pt x="204186" y="44388"/>
                  </a:cubicBezTo>
                  <a:cubicBezTo>
                    <a:pt x="187327" y="51613"/>
                    <a:pt x="127431" y="60140"/>
                    <a:pt x="115409" y="62143"/>
                  </a:cubicBezTo>
                  <a:cubicBezTo>
                    <a:pt x="72530" y="105024"/>
                    <a:pt x="124706" y="50524"/>
                    <a:pt x="79899" y="106532"/>
                  </a:cubicBezTo>
                  <a:cubicBezTo>
                    <a:pt x="74670" y="113068"/>
                    <a:pt x="67372" y="117751"/>
                    <a:pt x="62143" y="124287"/>
                  </a:cubicBezTo>
                  <a:cubicBezTo>
                    <a:pt x="55478" y="132618"/>
                    <a:pt x="51933" y="143375"/>
                    <a:pt x="44388" y="150920"/>
                  </a:cubicBezTo>
                  <a:cubicBezTo>
                    <a:pt x="36843" y="158465"/>
                    <a:pt x="26086" y="162010"/>
                    <a:pt x="17755" y="168675"/>
                  </a:cubicBezTo>
                  <a:cubicBezTo>
                    <a:pt x="11219" y="173904"/>
                    <a:pt x="5918" y="180512"/>
                    <a:pt x="0" y="186431"/>
                  </a:cubicBezTo>
                  <a:cubicBezTo>
                    <a:pt x="6214" y="217501"/>
                    <a:pt x="4804" y="253136"/>
                    <a:pt x="44388" y="266330"/>
                  </a:cubicBezTo>
                  <a:lnTo>
                    <a:pt x="97654" y="284085"/>
                  </a:lnTo>
                  <a:lnTo>
                    <a:pt x="124287" y="292963"/>
                  </a:lnTo>
                  <a:cubicBezTo>
                    <a:pt x="130205" y="287044"/>
                    <a:pt x="134865" y="279513"/>
                    <a:pt x="142042" y="275207"/>
                  </a:cubicBezTo>
                  <a:cubicBezTo>
                    <a:pt x="169339" y="258829"/>
                    <a:pt x="181511" y="268897"/>
                    <a:pt x="213064" y="275207"/>
                  </a:cubicBezTo>
                  <a:cubicBezTo>
                    <a:pt x="232912" y="295056"/>
                    <a:pt x="223421" y="303320"/>
                    <a:pt x="239697" y="292963"/>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450">
                <a:solidFill>
                  <a:schemeClr val="bg1"/>
                </a:solidFill>
              </a:endParaRPr>
            </a:p>
          </p:txBody>
        </p:sp>
        <p:sp>
          <p:nvSpPr>
            <p:cNvPr id="37" name="32 Forma libre"/>
            <p:cNvSpPr/>
            <p:nvPr/>
          </p:nvSpPr>
          <p:spPr>
            <a:xfrm>
              <a:off x="7279403" y="2532046"/>
              <a:ext cx="516443" cy="504349"/>
            </a:xfrm>
            <a:custGeom>
              <a:avLst/>
              <a:gdLst>
                <a:gd name="connsiteX0" fmla="*/ 506027 w 514905"/>
                <a:gd name="connsiteY0" fmla="*/ 177554 h 506027"/>
                <a:gd name="connsiteX1" fmla="*/ 497150 w 514905"/>
                <a:gd name="connsiteY1" fmla="*/ 133165 h 506027"/>
                <a:gd name="connsiteX2" fmla="*/ 452761 w 514905"/>
                <a:gd name="connsiteY2" fmla="*/ 106532 h 506027"/>
                <a:gd name="connsiteX3" fmla="*/ 426128 w 514905"/>
                <a:gd name="connsiteY3" fmla="*/ 88777 h 506027"/>
                <a:gd name="connsiteX4" fmla="*/ 372862 w 514905"/>
                <a:gd name="connsiteY4" fmla="*/ 71022 h 506027"/>
                <a:gd name="connsiteX5" fmla="*/ 319596 w 514905"/>
                <a:gd name="connsiteY5" fmla="*/ 53266 h 506027"/>
                <a:gd name="connsiteX6" fmla="*/ 292963 w 514905"/>
                <a:gd name="connsiteY6" fmla="*/ 44389 h 506027"/>
                <a:gd name="connsiteX7" fmla="*/ 230819 w 514905"/>
                <a:gd name="connsiteY7" fmla="*/ 0 h 506027"/>
                <a:gd name="connsiteX8" fmla="*/ 186431 w 514905"/>
                <a:gd name="connsiteY8" fmla="*/ 8878 h 506027"/>
                <a:gd name="connsiteX9" fmla="*/ 177553 w 514905"/>
                <a:gd name="connsiteY9" fmla="*/ 35511 h 506027"/>
                <a:gd name="connsiteX10" fmla="*/ 150920 w 514905"/>
                <a:gd name="connsiteY10" fmla="*/ 62144 h 506027"/>
                <a:gd name="connsiteX11" fmla="*/ 97654 w 514905"/>
                <a:gd name="connsiteY11" fmla="*/ 79899 h 506027"/>
                <a:gd name="connsiteX12" fmla="*/ 79899 w 514905"/>
                <a:gd name="connsiteY12" fmla="*/ 97655 h 506027"/>
                <a:gd name="connsiteX13" fmla="*/ 53266 w 514905"/>
                <a:gd name="connsiteY13" fmla="*/ 115410 h 506027"/>
                <a:gd name="connsiteX14" fmla="*/ 35511 w 514905"/>
                <a:gd name="connsiteY14" fmla="*/ 168676 h 506027"/>
                <a:gd name="connsiteX15" fmla="*/ 26633 w 514905"/>
                <a:gd name="connsiteY15" fmla="*/ 195309 h 506027"/>
                <a:gd name="connsiteX16" fmla="*/ 17755 w 514905"/>
                <a:gd name="connsiteY16" fmla="*/ 221942 h 506027"/>
                <a:gd name="connsiteX17" fmla="*/ 0 w 514905"/>
                <a:gd name="connsiteY17" fmla="*/ 248575 h 506027"/>
                <a:gd name="connsiteX18" fmla="*/ 79899 w 514905"/>
                <a:gd name="connsiteY18" fmla="*/ 275208 h 506027"/>
                <a:gd name="connsiteX19" fmla="*/ 106532 w 514905"/>
                <a:gd name="connsiteY19" fmla="*/ 284086 h 506027"/>
                <a:gd name="connsiteX20" fmla="*/ 133165 w 514905"/>
                <a:gd name="connsiteY20" fmla="*/ 292963 h 506027"/>
                <a:gd name="connsiteX21" fmla="*/ 177553 w 514905"/>
                <a:gd name="connsiteY21" fmla="*/ 328474 h 506027"/>
                <a:gd name="connsiteX22" fmla="*/ 230819 w 514905"/>
                <a:gd name="connsiteY22" fmla="*/ 390618 h 506027"/>
                <a:gd name="connsiteX23" fmla="*/ 239697 w 514905"/>
                <a:gd name="connsiteY23" fmla="*/ 417251 h 506027"/>
                <a:gd name="connsiteX24" fmla="*/ 257452 w 514905"/>
                <a:gd name="connsiteY24" fmla="*/ 443884 h 506027"/>
                <a:gd name="connsiteX25" fmla="*/ 301841 w 514905"/>
                <a:gd name="connsiteY25" fmla="*/ 506027 h 506027"/>
                <a:gd name="connsiteX26" fmla="*/ 363985 w 514905"/>
                <a:gd name="connsiteY26" fmla="*/ 488272 h 506027"/>
                <a:gd name="connsiteX27" fmla="*/ 390618 w 514905"/>
                <a:gd name="connsiteY27" fmla="*/ 470517 h 506027"/>
                <a:gd name="connsiteX28" fmla="*/ 408373 w 514905"/>
                <a:gd name="connsiteY28" fmla="*/ 452761 h 506027"/>
                <a:gd name="connsiteX29" fmla="*/ 443884 w 514905"/>
                <a:gd name="connsiteY29" fmla="*/ 408373 h 506027"/>
                <a:gd name="connsiteX30" fmla="*/ 470517 w 514905"/>
                <a:gd name="connsiteY30" fmla="*/ 399495 h 506027"/>
                <a:gd name="connsiteX31" fmla="*/ 497150 w 514905"/>
                <a:gd name="connsiteY31" fmla="*/ 381740 h 506027"/>
                <a:gd name="connsiteX32" fmla="*/ 506027 w 514905"/>
                <a:gd name="connsiteY32" fmla="*/ 355107 h 506027"/>
                <a:gd name="connsiteX33" fmla="*/ 461639 w 514905"/>
                <a:gd name="connsiteY33" fmla="*/ 284086 h 506027"/>
                <a:gd name="connsiteX34" fmla="*/ 470517 w 514905"/>
                <a:gd name="connsiteY34" fmla="*/ 257453 h 506027"/>
                <a:gd name="connsiteX35" fmla="*/ 497150 w 514905"/>
                <a:gd name="connsiteY35" fmla="*/ 248575 h 506027"/>
                <a:gd name="connsiteX36" fmla="*/ 506027 w 514905"/>
                <a:gd name="connsiteY36" fmla="*/ 204187 h 506027"/>
                <a:gd name="connsiteX37" fmla="*/ 514905 w 514905"/>
                <a:gd name="connsiteY37" fmla="*/ 177554 h 506027"/>
                <a:gd name="connsiteX38" fmla="*/ 506027 w 514905"/>
                <a:gd name="connsiteY38" fmla="*/ 177554 h 506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14905" h="506027">
                  <a:moveTo>
                    <a:pt x="506027" y="177554"/>
                  </a:moveTo>
                  <a:cubicBezTo>
                    <a:pt x="503068" y="170156"/>
                    <a:pt x="503094" y="147034"/>
                    <a:pt x="497150" y="133165"/>
                  </a:cubicBezTo>
                  <a:cubicBezTo>
                    <a:pt x="487693" y="111097"/>
                    <a:pt x="470658" y="115481"/>
                    <a:pt x="452761" y="106532"/>
                  </a:cubicBezTo>
                  <a:cubicBezTo>
                    <a:pt x="443218" y="101760"/>
                    <a:pt x="435878" y="93110"/>
                    <a:pt x="426128" y="88777"/>
                  </a:cubicBezTo>
                  <a:cubicBezTo>
                    <a:pt x="409025" y="81176"/>
                    <a:pt x="390617" y="76940"/>
                    <a:pt x="372862" y="71022"/>
                  </a:cubicBezTo>
                  <a:lnTo>
                    <a:pt x="319596" y="53266"/>
                  </a:lnTo>
                  <a:lnTo>
                    <a:pt x="292963" y="44389"/>
                  </a:lnTo>
                  <a:cubicBezTo>
                    <a:pt x="250835" y="2261"/>
                    <a:pt x="273333" y="14172"/>
                    <a:pt x="230819" y="0"/>
                  </a:cubicBezTo>
                  <a:cubicBezTo>
                    <a:pt x="216023" y="2959"/>
                    <a:pt x="198986" y="508"/>
                    <a:pt x="186431" y="8878"/>
                  </a:cubicBezTo>
                  <a:cubicBezTo>
                    <a:pt x="178645" y="14069"/>
                    <a:pt x="182744" y="27725"/>
                    <a:pt x="177553" y="35511"/>
                  </a:cubicBezTo>
                  <a:cubicBezTo>
                    <a:pt x="170589" y="45957"/>
                    <a:pt x="161895" y="56047"/>
                    <a:pt x="150920" y="62144"/>
                  </a:cubicBezTo>
                  <a:cubicBezTo>
                    <a:pt x="134559" y="71233"/>
                    <a:pt x="97654" y="79899"/>
                    <a:pt x="97654" y="79899"/>
                  </a:cubicBezTo>
                  <a:cubicBezTo>
                    <a:pt x="91736" y="85818"/>
                    <a:pt x="86435" y="92426"/>
                    <a:pt x="79899" y="97655"/>
                  </a:cubicBezTo>
                  <a:cubicBezTo>
                    <a:pt x="71568" y="104320"/>
                    <a:pt x="58921" y="106362"/>
                    <a:pt x="53266" y="115410"/>
                  </a:cubicBezTo>
                  <a:cubicBezTo>
                    <a:pt x="43347" y="131281"/>
                    <a:pt x="41429" y="150921"/>
                    <a:pt x="35511" y="168676"/>
                  </a:cubicBezTo>
                  <a:lnTo>
                    <a:pt x="26633" y="195309"/>
                  </a:lnTo>
                  <a:cubicBezTo>
                    <a:pt x="23674" y="204187"/>
                    <a:pt x="22946" y="214156"/>
                    <a:pt x="17755" y="221942"/>
                  </a:cubicBezTo>
                  <a:lnTo>
                    <a:pt x="0" y="248575"/>
                  </a:lnTo>
                  <a:lnTo>
                    <a:pt x="79899" y="275208"/>
                  </a:lnTo>
                  <a:lnTo>
                    <a:pt x="106532" y="284086"/>
                  </a:lnTo>
                  <a:lnTo>
                    <a:pt x="133165" y="292963"/>
                  </a:lnTo>
                  <a:cubicBezTo>
                    <a:pt x="193593" y="353394"/>
                    <a:pt x="99176" y="261294"/>
                    <a:pt x="177553" y="328474"/>
                  </a:cubicBezTo>
                  <a:cubicBezTo>
                    <a:pt x="196666" y="344857"/>
                    <a:pt x="219038" y="367057"/>
                    <a:pt x="230819" y="390618"/>
                  </a:cubicBezTo>
                  <a:cubicBezTo>
                    <a:pt x="235004" y="398988"/>
                    <a:pt x="235512" y="408881"/>
                    <a:pt x="239697" y="417251"/>
                  </a:cubicBezTo>
                  <a:cubicBezTo>
                    <a:pt x="244469" y="426794"/>
                    <a:pt x="253119" y="434134"/>
                    <a:pt x="257452" y="443884"/>
                  </a:cubicBezTo>
                  <a:cubicBezTo>
                    <a:pt x="286272" y="508729"/>
                    <a:pt x="253400" y="489881"/>
                    <a:pt x="301841" y="506027"/>
                  </a:cubicBezTo>
                  <a:cubicBezTo>
                    <a:pt x="313224" y="503181"/>
                    <a:pt x="351245" y="494642"/>
                    <a:pt x="363985" y="488272"/>
                  </a:cubicBezTo>
                  <a:cubicBezTo>
                    <a:pt x="373528" y="483500"/>
                    <a:pt x="382287" y="477182"/>
                    <a:pt x="390618" y="470517"/>
                  </a:cubicBezTo>
                  <a:cubicBezTo>
                    <a:pt x="397154" y="465288"/>
                    <a:pt x="403144" y="459297"/>
                    <a:pt x="408373" y="452761"/>
                  </a:cubicBezTo>
                  <a:cubicBezTo>
                    <a:pt x="419541" y="438801"/>
                    <a:pt x="427393" y="418268"/>
                    <a:pt x="443884" y="408373"/>
                  </a:cubicBezTo>
                  <a:cubicBezTo>
                    <a:pt x="451908" y="403558"/>
                    <a:pt x="462147" y="403680"/>
                    <a:pt x="470517" y="399495"/>
                  </a:cubicBezTo>
                  <a:cubicBezTo>
                    <a:pt x="480060" y="394723"/>
                    <a:pt x="488272" y="387658"/>
                    <a:pt x="497150" y="381740"/>
                  </a:cubicBezTo>
                  <a:cubicBezTo>
                    <a:pt x="500109" y="372862"/>
                    <a:pt x="507060" y="364408"/>
                    <a:pt x="506027" y="355107"/>
                  </a:cubicBezTo>
                  <a:cubicBezTo>
                    <a:pt x="500110" y="301860"/>
                    <a:pt x="495172" y="306441"/>
                    <a:pt x="461639" y="284086"/>
                  </a:cubicBezTo>
                  <a:cubicBezTo>
                    <a:pt x="464598" y="275208"/>
                    <a:pt x="463900" y="264070"/>
                    <a:pt x="470517" y="257453"/>
                  </a:cubicBezTo>
                  <a:cubicBezTo>
                    <a:pt x="477134" y="250836"/>
                    <a:pt x="491959" y="256361"/>
                    <a:pt x="497150" y="248575"/>
                  </a:cubicBezTo>
                  <a:cubicBezTo>
                    <a:pt x="505520" y="236020"/>
                    <a:pt x="502367" y="218825"/>
                    <a:pt x="506027" y="204187"/>
                  </a:cubicBezTo>
                  <a:cubicBezTo>
                    <a:pt x="508297" y="195108"/>
                    <a:pt x="511946" y="186432"/>
                    <a:pt x="514905" y="177554"/>
                  </a:cubicBezTo>
                  <a:cubicBezTo>
                    <a:pt x="504704" y="146951"/>
                    <a:pt x="508986" y="184952"/>
                    <a:pt x="506027" y="177554"/>
                  </a:cubicBezTo>
                  <a:close/>
                </a:path>
              </a:pathLst>
            </a:custGeom>
            <a:solidFill>
              <a:srgbClr val="FFC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ysClr val="windowText" lastClr="000000"/>
                </a:solidFill>
              </a:endParaRPr>
            </a:p>
          </p:txBody>
        </p:sp>
        <p:sp>
          <p:nvSpPr>
            <p:cNvPr id="38" name="36 Forma libre"/>
            <p:cNvSpPr/>
            <p:nvPr/>
          </p:nvSpPr>
          <p:spPr>
            <a:xfrm>
              <a:off x="7977871" y="1631148"/>
              <a:ext cx="571474" cy="1393697"/>
            </a:xfrm>
            <a:custGeom>
              <a:avLst/>
              <a:gdLst>
                <a:gd name="connsiteX0" fmla="*/ 266330 w 452761"/>
                <a:gd name="connsiteY0" fmla="*/ 0 h 1340528"/>
                <a:gd name="connsiteX1" fmla="*/ 221941 w 452761"/>
                <a:gd name="connsiteY1" fmla="*/ 8878 h 1340528"/>
                <a:gd name="connsiteX2" fmla="*/ 213064 w 452761"/>
                <a:gd name="connsiteY2" fmla="*/ 35511 h 1340528"/>
                <a:gd name="connsiteX3" fmla="*/ 168675 w 452761"/>
                <a:gd name="connsiteY3" fmla="*/ 71021 h 1340528"/>
                <a:gd name="connsiteX4" fmla="*/ 159798 w 452761"/>
                <a:gd name="connsiteY4" fmla="*/ 97654 h 1340528"/>
                <a:gd name="connsiteX5" fmla="*/ 150920 w 452761"/>
                <a:gd name="connsiteY5" fmla="*/ 142043 h 1340528"/>
                <a:gd name="connsiteX6" fmla="*/ 133165 w 452761"/>
                <a:gd name="connsiteY6" fmla="*/ 124287 h 1340528"/>
                <a:gd name="connsiteX7" fmla="*/ 106532 w 452761"/>
                <a:gd name="connsiteY7" fmla="*/ 115410 h 1340528"/>
                <a:gd name="connsiteX8" fmla="*/ 79899 w 452761"/>
                <a:gd name="connsiteY8" fmla="*/ 124287 h 1340528"/>
                <a:gd name="connsiteX9" fmla="*/ 53266 w 452761"/>
                <a:gd name="connsiteY9" fmla="*/ 328474 h 1340528"/>
                <a:gd name="connsiteX10" fmla="*/ 26633 w 452761"/>
                <a:gd name="connsiteY10" fmla="*/ 381740 h 1340528"/>
                <a:gd name="connsiteX11" fmla="*/ 8877 w 452761"/>
                <a:gd name="connsiteY11" fmla="*/ 443883 h 1340528"/>
                <a:gd name="connsiteX12" fmla="*/ 0 w 452761"/>
                <a:gd name="connsiteY12" fmla="*/ 470516 h 1340528"/>
                <a:gd name="connsiteX13" fmla="*/ 17755 w 452761"/>
                <a:gd name="connsiteY13" fmla="*/ 594804 h 1340528"/>
                <a:gd name="connsiteX14" fmla="*/ 35510 w 452761"/>
                <a:gd name="connsiteY14" fmla="*/ 621437 h 1340528"/>
                <a:gd name="connsiteX15" fmla="*/ 53266 w 452761"/>
                <a:gd name="connsiteY15" fmla="*/ 674703 h 1340528"/>
                <a:gd name="connsiteX16" fmla="*/ 44388 w 452761"/>
                <a:gd name="connsiteY16" fmla="*/ 781235 h 1340528"/>
                <a:gd name="connsiteX17" fmla="*/ 26633 w 452761"/>
                <a:gd name="connsiteY17" fmla="*/ 843378 h 1340528"/>
                <a:gd name="connsiteX18" fmla="*/ 8877 w 452761"/>
                <a:gd name="connsiteY18" fmla="*/ 923278 h 1340528"/>
                <a:gd name="connsiteX19" fmla="*/ 26633 w 452761"/>
                <a:gd name="connsiteY19" fmla="*/ 1012054 h 1340528"/>
                <a:gd name="connsiteX20" fmla="*/ 44388 w 452761"/>
                <a:gd name="connsiteY20" fmla="*/ 1029810 h 1340528"/>
                <a:gd name="connsiteX21" fmla="*/ 79899 w 452761"/>
                <a:gd name="connsiteY21" fmla="*/ 1074198 h 1340528"/>
                <a:gd name="connsiteX22" fmla="*/ 88776 w 452761"/>
                <a:gd name="connsiteY22" fmla="*/ 1100831 h 1340528"/>
                <a:gd name="connsiteX23" fmla="*/ 124287 w 452761"/>
                <a:gd name="connsiteY23" fmla="*/ 1136342 h 1340528"/>
                <a:gd name="connsiteX24" fmla="*/ 142042 w 452761"/>
                <a:gd name="connsiteY24" fmla="*/ 1162975 h 1340528"/>
                <a:gd name="connsiteX25" fmla="*/ 168675 w 452761"/>
                <a:gd name="connsiteY25" fmla="*/ 1171852 h 1340528"/>
                <a:gd name="connsiteX26" fmla="*/ 195308 w 452761"/>
                <a:gd name="connsiteY26" fmla="*/ 1216241 h 1340528"/>
                <a:gd name="connsiteX27" fmla="*/ 204186 w 452761"/>
                <a:gd name="connsiteY27" fmla="*/ 1242874 h 1340528"/>
                <a:gd name="connsiteX28" fmla="*/ 213064 w 452761"/>
                <a:gd name="connsiteY28" fmla="*/ 1313895 h 1340528"/>
                <a:gd name="connsiteX29" fmla="*/ 266330 w 452761"/>
                <a:gd name="connsiteY29" fmla="*/ 1331650 h 1340528"/>
                <a:gd name="connsiteX30" fmla="*/ 292963 w 452761"/>
                <a:gd name="connsiteY30" fmla="*/ 1340528 h 1340528"/>
                <a:gd name="connsiteX31" fmla="*/ 284085 w 452761"/>
                <a:gd name="connsiteY31" fmla="*/ 1287262 h 1340528"/>
                <a:gd name="connsiteX32" fmla="*/ 275207 w 452761"/>
                <a:gd name="connsiteY32" fmla="*/ 1260629 h 1340528"/>
                <a:gd name="connsiteX33" fmla="*/ 310718 w 452761"/>
                <a:gd name="connsiteY33" fmla="*/ 1225118 h 1340528"/>
                <a:gd name="connsiteX34" fmla="*/ 319596 w 452761"/>
                <a:gd name="connsiteY34" fmla="*/ 1198485 h 1340528"/>
                <a:gd name="connsiteX35" fmla="*/ 346229 w 452761"/>
                <a:gd name="connsiteY35" fmla="*/ 1189608 h 1340528"/>
                <a:gd name="connsiteX36" fmla="*/ 408372 w 452761"/>
                <a:gd name="connsiteY36" fmla="*/ 1180730 h 1340528"/>
                <a:gd name="connsiteX37" fmla="*/ 435005 w 452761"/>
                <a:gd name="connsiteY37" fmla="*/ 1171852 h 1340528"/>
                <a:gd name="connsiteX38" fmla="*/ 452761 w 452761"/>
                <a:gd name="connsiteY38" fmla="*/ 1118586 h 1340528"/>
                <a:gd name="connsiteX39" fmla="*/ 443883 w 452761"/>
                <a:gd name="connsiteY39" fmla="*/ 1038687 h 1340528"/>
                <a:gd name="connsiteX40" fmla="*/ 435005 w 452761"/>
                <a:gd name="connsiteY40" fmla="*/ 1012054 h 1340528"/>
                <a:gd name="connsiteX41" fmla="*/ 408372 w 452761"/>
                <a:gd name="connsiteY41" fmla="*/ 994299 h 1340528"/>
                <a:gd name="connsiteX42" fmla="*/ 390617 w 452761"/>
                <a:gd name="connsiteY42" fmla="*/ 967666 h 1340528"/>
                <a:gd name="connsiteX43" fmla="*/ 363984 w 452761"/>
                <a:gd name="connsiteY43" fmla="*/ 949911 h 1340528"/>
                <a:gd name="connsiteX44" fmla="*/ 346229 w 452761"/>
                <a:gd name="connsiteY44" fmla="*/ 896645 h 1340528"/>
                <a:gd name="connsiteX45" fmla="*/ 337351 w 452761"/>
                <a:gd name="connsiteY45" fmla="*/ 870012 h 1340528"/>
                <a:gd name="connsiteX46" fmla="*/ 301840 w 452761"/>
                <a:gd name="connsiteY46" fmla="*/ 834501 h 1340528"/>
                <a:gd name="connsiteX47" fmla="*/ 292963 w 452761"/>
                <a:gd name="connsiteY47" fmla="*/ 656947 h 1340528"/>
                <a:gd name="connsiteX48" fmla="*/ 275207 w 452761"/>
                <a:gd name="connsiteY48" fmla="*/ 603681 h 1340528"/>
                <a:gd name="connsiteX49" fmla="*/ 284085 w 452761"/>
                <a:gd name="connsiteY49" fmla="*/ 497149 h 1340528"/>
                <a:gd name="connsiteX50" fmla="*/ 292963 w 452761"/>
                <a:gd name="connsiteY50" fmla="*/ 470516 h 1340528"/>
                <a:gd name="connsiteX51" fmla="*/ 319596 w 452761"/>
                <a:gd name="connsiteY51" fmla="*/ 461639 h 1340528"/>
                <a:gd name="connsiteX52" fmla="*/ 337351 w 452761"/>
                <a:gd name="connsiteY52" fmla="*/ 443883 h 1340528"/>
                <a:gd name="connsiteX53" fmla="*/ 355106 w 452761"/>
                <a:gd name="connsiteY53" fmla="*/ 390617 h 1340528"/>
                <a:gd name="connsiteX54" fmla="*/ 346229 w 452761"/>
                <a:gd name="connsiteY54" fmla="*/ 195309 h 1340528"/>
                <a:gd name="connsiteX55" fmla="*/ 328473 w 452761"/>
                <a:gd name="connsiteY55" fmla="*/ 142043 h 1340528"/>
                <a:gd name="connsiteX56" fmla="*/ 301840 w 452761"/>
                <a:gd name="connsiteY56" fmla="*/ 53266 h 1340528"/>
                <a:gd name="connsiteX57" fmla="*/ 292963 w 452761"/>
                <a:gd name="connsiteY57" fmla="*/ 26633 h 1340528"/>
                <a:gd name="connsiteX58" fmla="*/ 266330 w 452761"/>
                <a:gd name="connsiteY58" fmla="*/ 0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452761" h="1340528">
                  <a:moveTo>
                    <a:pt x="266330" y="0"/>
                  </a:moveTo>
                  <a:cubicBezTo>
                    <a:pt x="251534" y="2959"/>
                    <a:pt x="234496" y="508"/>
                    <a:pt x="221941" y="8878"/>
                  </a:cubicBezTo>
                  <a:cubicBezTo>
                    <a:pt x="214155" y="14069"/>
                    <a:pt x="217879" y="27487"/>
                    <a:pt x="213064" y="35511"/>
                  </a:cubicBezTo>
                  <a:cubicBezTo>
                    <a:pt x="204632" y="49565"/>
                    <a:pt x="180770" y="62958"/>
                    <a:pt x="168675" y="71021"/>
                  </a:cubicBezTo>
                  <a:cubicBezTo>
                    <a:pt x="165716" y="79899"/>
                    <a:pt x="162068" y="88576"/>
                    <a:pt x="159798" y="97654"/>
                  </a:cubicBezTo>
                  <a:cubicBezTo>
                    <a:pt x="156138" y="112293"/>
                    <a:pt x="161590" y="131373"/>
                    <a:pt x="150920" y="142043"/>
                  </a:cubicBezTo>
                  <a:cubicBezTo>
                    <a:pt x="145001" y="147962"/>
                    <a:pt x="140342" y="128593"/>
                    <a:pt x="133165" y="124287"/>
                  </a:cubicBezTo>
                  <a:cubicBezTo>
                    <a:pt x="125141" y="119472"/>
                    <a:pt x="115410" y="118369"/>
                    <a:pt x="106532" y="115410"/>
                  </a:cubicBezTo>
                  <a:cubicBezTo>
                    <a:pt x="97654" y="118369"/>
                    <a:pt x="87923" y="119472"/>
                    <a:pt x="79899" y="124287"/>
                  </a:cubicBezTo>
                  <a:cubicBezTo>
                    <a:pt x="19332" y="160626"/>
                    <a:pt x="53761" y="322538"/>
                    <a:pt x="53266" y="328474"/>
                  </a:cubicBezTo>
                  <a:cubicBezTo>
                    <a:pt x="51035" y="355249"/>
                    <a:pt x="38153" y="358699"/>
                    <a:pt x="26633" y="381740"/>
                  </a:cubicBezTo>
                  <a:cubicBezTo>
                    <a:pt x="19538" y="395930"/>
                    <a:pt x="12670" y="430609"/>
                    <a:pt x="8877" y="443883"/>
                  </a:cubicBezTo>
                  <a:cubicBezTo>
                    <a:pt x="6306" y="452881"/>
                    <a:pt x="2959" y="461638"/>
                    <a:pt x="0" y="470516"/>
                  </a:cubicBezTo>
                  <a:cubicBezTo>
                    <a:pt x="2269" y="495473"/>
                    <a:pt x="675" y="560644"/>
                    <a:pt x="17755" y="594804"/>
                  </a:cubicBezTo>
                  <a:cubicBezTo>
                    <a:pt x="22527" y="604347"/>
                    <a:pt x="31177" y="611687"/>
                    <a:pt x="35510" y="621437"/>
                  </a:cubicBezTo>
                  <a:cubicBezTo>
                    <a:pt x="43111" y="638540"/>
                    <a:pt x="53266" y="674703"/>
                    <a:pt x="53266" y="674703"/>
                  </a:cubicBezTo>
                  <a:cubicBezTo>
                    <a:pt x="50307" y="710214"/>
                    <a:pt x="48808" y="745876"/>
                    <a:pt x="44388" y="781235"/>
                  </a:cubicBezTo>
                  <a:cubicBezTo>
                    <a:pt x="41305" y="805894"/>
                    <a:pt x="33182" y="820455"/>
                    <a:pt x="26633" y="843378"/>
                  </a:cubicBezTo>
                  <a:cubicBezTo>
                    <a:pt x="18273" y="872637"/>
                    <a:pt x="14981" y="892760"/>
                    <a:pt x="8877" y="923278"/>
                  </a:cubicBezTo>
                  <a:cubicBezTo>
                    <a:pt x="10417" y="934056"/>
                    <a:pt x="15011" y="992685"/>
                    <a:pt x="26633" y="1012054"/>
                  </a:cubicBezTo>
                  <a:cubicBezTo>
                    <a:pt x="30939" y="1019231"/>
                    <a:pt x="38470" y="1023891"/>
                    <a:pt x="44388" y="1029810"/>
                  </a:cubicBezTo>
                  <a:cubicBezTo>
                    <a:pt x="66704" y="1096755"/>
                    <a:pt x="34005" y="1016830"/>
                    <a:pt x="79899" y="1074198"/>
                  </a:cubicBezTo>
                  <a:cubicBezTo>
                    <a:pt x="85745" y="1081505"/>
                    <a:pt x="83337" y="1093216"/>
                    <a:pt x="88776" y="1100831"/>
                  </a:cubicBezTo>
                  <a:cubicBezTo>
                    <a:pt x="98506" y="1114453"/>
                    <a:pt x="115001" y="1122413"/>
                    <a:pt x="124287" y="1136342"/>
                  </a:cubicBezTo>
                  <a:cubicBezTo>
                    <a:pt x="130205" y="1145220"/>
                    <a:pt x="133710" y="1156310"/>
                    <a:pt x="142042" y="1162975"/>
                  </a:cubicBezTo>
                  <a:cubicBezTo>
                    <a:pt x="149349" y="1168821"/>
                    <a:pt x="159797" y="1168893"/>
                    <a:pt x="168675" y="1171852"/>
                  </a:cubicBezTo>
                  <a:cubicBezTo>
                    <a:pt x="193825" y="1247299"/>
                    <a:pt x="158750" y="1155309"/>
                    <a:pt x="195308" y="1216241"/>
                  </a:cubicBezTo>
                  <a:cubicBezTo>
                    <a:pt x="200123" y="1224265"/>
                    <a:pt x="201227" y="1233996"/>
                    <a:pt x="204186" y="1242874"/>
                  </a:cubicBezTo>
                  <a:cubicBezTo>
                    <a:pt x="207145" y="1266548"/>
                    <a:pt x="199382" y="1294350"/>
                    <a:pt x="213064" y="1313895"/>
                  </a:cubicBezTo>
                  <a:cubicBezTo>
                    <a:pt x="223797" y="1329227"/>
                    <a:pt x="248575" y="1325732"/>
                    <a:pt x="266330" y="1331650"/>
                  </a:cubicBezTo>
                  <a:lnTo>
                    <a:pt x="292963" y="1340528"/>
                  </a:lnTo>
                  <a:cubicBezTo>
                    <a:pt x="290004" y="1322773"/>
                    <a:pt x="287990" y="1304834"/>
                    <a:pt x="284085" y="1287262"/>
                  </a:cubicBezTo>
                  <a:cubicBezTo>
                    <a:pt x="282055" y="1278127"/>
                    <a:pt x="271521" y="1269230"/>
                    <a:pt x="275207" y="1260629"/>
                  </a:cubicBezTo>
                  <a:cubicBezTo>
                    <a:pt x="281801" y="1245242"/>
                    <a:pt x="310718" y="1225118"/>
                    <a:pt x="310718" y="1225118"/>
                  </a:cubicBezTo>
                  <a:cubicBezTo>
                    <a:pt x="313677" y="1216240"/>
                    <a:pt x="312979" y="1205102"/>
                    <a:pt x="319596" y="1198485"/>
                  </a:cubicBezTo>
                  <a:cubicBezTo>
                    <a:pt x="326213" y="1191868"/>
                    <a:pt x="337053" y="1191443"/>
                    <a:pt x="346229" y="1189608"/>
                  </a:cubicBezTo>
                  <a:cubicBezTo>
                    <a:pt x="366747" y="1185504"/>
                    <a:pt x="387658" y="1183689"/>
                    <a:pt x="408372" y="1180730"/>
                  </a:cubicBezTo>
                  <a:cubicBezTo>
                    <a:pt x="417250" y="1177771"/>
                    <a:pt x="429566" y="1179467"/>
                    <a:pt x="435005" y="1171852"/>
                  </a:cubicBezTo>
                  <a:cubicBezTo>
                    <a:pt x="445883" y="1156622"/>
                    <a:pt x="452761" y="1118586"/>
                    <a:pt x="452761" y="1118586"/>
                  </a:cubicBezTo>
                  <a:cubicBezTo>
                    <a:pt x="449802" y="1091953"/>
                    <a:pt x="448289" y="1065119"/>
                    <a:pt x="443883" y="1038687"/>
                  </a:cubicBezTo>
                  <a:cubicBezTo>
                    <a:pt x="442345" y="1029456"/>
                    <a:pt x="440851" y="1019361"/>
                    <a:pt x="435005" y="1012054"/>
                  </a:cubicBezTo>
                  <a:cubicBezTo>
                    <a:pt x="428340" y="1003723"/>
                    <a:pt x="417250" y="1000217"/>
                    <a:pt x="408372" y="994299"/>
                  </a:cubicBezTo>
                  <a:cubicBezTo>
                    <a:pt x="402454" y="985421"/>
                    <a:pt x="398162" y="975211"/>
                    <a:pt x="390617" y="967666"/>
                  </a:cubicBezTo>
                  <a:cubicBezTo>
                    <a:pt x="383072" y="960121"/>
                    <a:pt x="369639" y="958959"/>
                    <a:pt x="363984" y="949911"/>
                  </a:cubicBezTo>
                  <a:cubicBezTo>
                    <a:pt x="354065" y="934040"/>
                    <a:pt x="352147" y="914400"/>
                    <a:pt x="346229" y="896645"/>
                  </a:cubicBezTo>
                  <a:cubicBezTo>
                    <a:pt x="343270" y="887767"/>
                    <a:pt x="343968" y="876629"/>
                    <a:pt x="337351" y="870012"/>
                  </a:cubicBezTo>
                  <a:lnTo>
                    <a:pt x="301840" y="834501"/>
                  </a:lnTo>
                  <a:cubicBezTo>
                    <a:pt x="298881" y="775316"/>
                    <a:pt x="299755" y="715815"/>
                    <a:pt x="292963" y="656947"/>
                  </a:cubicBezTo>
                  <a:cubicBezTo>
                    <a:pt x="290818" y="638355"/>
                    <a:pt x="275207" y="603681"/>
                    <a:pt x="275207" y="603681"/>
                  </a:cubicBezTo>
                  <a:cubicBezTo>
                    <a:pt x="278166" y="568170"/>
                    <a:pt x="279375" y="532470"/>
                    <a:pt x="284085" y="497149"/>
                  </a:cubicBezTo>
                  <a:cubicBezTo>
                    <a:pt x="285322" y="487873"/>
                    <a:pt x="286346" y="477133"/>
                    <a:pt x="292963" y="470516"/>
                  </a:cubicBezTo>
                  <a:cubicBezTo>
                    <a:pt x="299580" y="463899"/>
                    <a:pt x="310718" y="464598"/>
                    <a:pt x="319596" y="461639"/>
                  </a:cubicBezTo>
                  <a:cubicBezTo>
                    <a:pt x="325514" y="455720"/>
                    <a:pt x="333608" y="451369"/>
                    <a:pt x="337351" y="443883"/>
                  </a:cubicBezTo>
                  <a:cubicBezTo>
                    <a:pt x="345721" y="427143"/>
                    <a:pt x="355106" y="390617"/>
                    <a:pt x="355106" y="390617"/>
                  </a:cubicBezTo>
                  <a:cubicBezTo>
                    <a:pt x="352147" y="325514"/>
                    <a:pt x="353172" y="260108"/>
                    <a:pt x="346229" y="195309"/>
                  </a:cubicBezTo>
                  <a:cubicBezTo>
                    <a:pt x="344235" y="176700"/>
                    <a:pt x="333012" y="160200"/>
                    <a:pt x="328473" y="142043"/>
                  </a:cubicBezTo>
                  <a:cubicBezTo>
                    <a:pt x="315056" y="88369"/>
                    <a:pt x="323457" y="118117"/>
                    <a:pt x="301840" y="53266"/>
                  </a:cubicBezTo>
                  <a:cubicBezTo>
                    <a:pt x="298881" y="44388"/>
                    <a:pt x="292963" y="35991"/>
                    <a:pt x="292963" y="26633"/>
                  </a:cubicBezTo>
                  <a:lnTo>
                    <a:pt x="266330" y="0"/>
                  </a:ln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endParaRPr lang="es-PE" sz="600" b="1">
                <a:solidFill>
                  <a:schemeClr val="bg1"/>
                </a:solidFill>
              </a:endParaRPr>
            </a:p>
          </p:txBody>
        </p:sp>
        <p:sp>
          <p:nvSpPr>
            <p:cNvPr id="39" name="38 Forma libre"/>
            <p:cNvSpPr/>
            <p:nvPr/>
          </p:nvSpPr>
          <p:spPr>
            <a:xfrm>
              <a:off x="7666735" y="2170147"/>
              <a:ext cx="590524" cy="1058748"/>
            </a:xfrm>
            <a:custGeom>
              <a:avLst/>
              <a:gdLst>
                <a:gd name="connsiteX0" fmla="*/ 577145 w 578288"/>
                <a:gd name="connsiteY0" fmla="*/ 825624 h 1058106"/>
                <a:gd name="connsiteX1" fmla="*/ 568267 w 578288"/>
                <a:gd name="connsiteY1" fmla="*/ 763480 h 1058106"/>
                <a:gd name="connsiteX2" fmla="*/ 541634 w 578288"/>
                <a:gd name="connsiteY2" fmla="*/ 701336 h 1058106"/>
                <a:gd name="connsiteX3" fmla="*/ 515001 w 578288"/>
                <a:gd name="connsiteY3" fmla="*/ 683581 h 1058106"/>
                <a:gd name="connsiteX4" fmla="*/ 479490 w 578288"/>
                <a:gd name="connsiteY4" fmla="*/ 639193 h 1058106"/>
                <a:gd name="connsiteX5" fmla="*/ 426224 w 578288"/>
                <a:gd name="connsiteY5" fmla="*/ 603682 h 1058106"/>
                <a:gd name="connsiteX6" fmla="*/ 399591 w 578288"/>
                <a:gd name="connsiteY6" fmla="*/ 585927 h 1058106"/>
                <a:gd name="connsiteX7" fmla="*/ 355203 w 578288"/>
                <a:gd name="connsiteY7" fmla="*/ 541538 h 1058106"/>
                <a:gd name="connsiteX8" fmla="*/ 346325 w 578288"/>
                <a:gd name="connsiteY8" fmla="*/ 390618 h 1058106"/>
                <a:gd name="connsiteX9" fmla="*/ 364081 w 578288"/>
                <a:gd name="connsiteY9" fmla="*/ 337352 h 1058106"/>
                <a:gd name="connsiteX10" fmla="*/ 372958 w 578288"/>
                <a:gd name="connsiteY10" fmla="*/ 310719 h 1058106"/>
                <a:gd name="connsiteX11" fmla="*/ 381836 w 578288"/>
                <a:gd name="connsiteY11" fmla="*/ 284086 h 1058106"/>
                <a:gd name="connsiteX12" fmla="*/ 372958 w 578288"/>
                <a:gd name="connsiteY12" fmla="*/ 168676 h 1058106"/>
                <a:gd name="connsiteX13" fmla="*/ 355203 w 578288"/>
                <a:gd name="connsiteY13" fmla="*/ 142043 h 1058106"/>
                <a:gd name="connsiteX14" fmla="*/ 337448 w 578288"/>
                <a:gd name="connsiteY14" fmla="*/ 88777 h 1058106"/>
                <a:gd name="connsiteX15" fmla="*/ 319692 w 578288"/>
                <a:gd name="connsiteY15" fmla="*/ 35511 h 1058106"/>
                <a:gd name="connsiteX16" fmla="*/ 310815 w 578288"/>
                <a:gd name="connsiteY16" fmla="*/ 8878 h 1058106"/>
                <a:gd name="connsiteX17" fmla="*/ 284182 w 578288"/>
                <a:gd name="connsiteY17" fmla="*/ 0 h 1058106"/>
                <a:gd name="connsiteX18" fmla="*/ 248671 w 578288"/>
                <a:gd name="connsiteY18" fmla="*/ 8878 h 1058106"/>
                <a:gd name="connsiteX19" fmla="*/ 222038 w 578288"/>
                <a:gd name="connsiteY19" fmla="*/ 62144 h 1058106"/>
                <a:gd name="connsiteX20" fmla="*/ 159894 w 578288"/>
                <a:gd name="connsiteY20" fmla="*/ 88777 h 1058106"/>
                <a:gd name="connsiteX21" fmla="*/ 133261 w 578288"/>
                <a:gd name="connsiteY21" fmla="*/ 106532 h 1058106"/>
                <a:gd name="connsiteX22" fmla="*/ 115506 w 578288"/>
                <a:gd name="connsiteY22" fmla="*/ 124288 h 1058106"/>
                <a:gd name="connsiteX23" fmla="*/ 88873 w 578288"/>
                <a:gd name="connsiteY23" fmla="*/ 133165 h 1058106"/>
                <a:gd name="connsiteX24" fmla="*/ 71118 w 578288"/>
                <a:gd name="connsiteY24" fmla="*/ 186431 h 1058106"/>
                <a:gd name="connsiteX25" fmla="*/ 62240 w 578288"/>
                <a:gd name="connsiteY25" fmla="*/ 213064 h 1058106"/>
                <a:gd name="connsiteX26" fmla="*/ 44485 w 578288"/>
                <a:gd name="connsiteY26" fmla="*/ 230820 h 1058106"/>
                <a:gd name="connsiteX27" fmla="*/ 35607 w 578288"/>
                <a:gd name="connsiteY27" fmla="*/ 275208 h 1058106"/>
                <a:gd name="connsiteX28" fmla="*/ 26729 w 578288"/>
                <a:gd name="connsiteY28" fmla="*/ 399496 h 1058106"/>
                <a:gd name="connsiteX29" fmla="*/ 8974 w 578288"/>
                <a:gd name="connsiteY29" fmla="*/ 426129 h 1058106"/>
                <a:gd name="connsiteX30" fmla="*/ 96 w 578288"/>
                <a:gd name="connsiteY30" fmla="*/ 452762 h 1058106"/>
                <a:gd name="connsiteX31" fmla="*/ 53362 w 578288"/>
                <a:gd name="connsiteY31" fmla="*/ 470517 h 1058106"/>
                <a:gd name="connsiteX32" fmla="*/ 97751 w 578288"/>
                <a:gd name="connsiteY32" fmla="*/ 497150 h 1058106"/>
                <a:gd name="connsiteX33" fmla="*/ 97751 w 578288"/>
                <a:gd name="connsiteY33" fmla="*/ 594804 h 1058106"/>
                <a:gd name="connsiteX34" fmla="*/ 79995 w 578288"/>
                <a:gd name="connsiteY34" fmla="*/ 612560 h 1058106"/>
                <a:gd name="connsiteX35" fmla="*/ 71118 w 578288"/>
                <a:gd name="connsiteY35" fmla="*/ 639193 h 1058106"/>
                <a:gd name="connsiteX36" fmla="*/ 88873 w 578288"/>
                <a:gd name="connsiteY36" fmla="*/ 665826 h 1058106"/>
                <a:gd name="connsiteX37" fmla="*/ 97751 w 578288"/>
                <a:gd name="connsiteY37" fmla="*/ 692459 h 1058106"/>
                <a:gd name="connsiteX38" fmla="*/ 88873 w 578288"/>
                <a:gd name="connsiteY38" fmla="*/ 719092 h 1058106"/>
                <a:gd name="connsiteX39" fmla="*/ 35607 w 578288"/>
                <a:gd name="connsiteY39" fmla="*/ 754602 h 1058106"/>
                <a:gd name="connsiteX40" fmla="*/ 26729 w 578288"/>
                <a:gd name="connsiteY40" fmla="*/ 834501 h 1058106"/>
                <a:gd name="connsiteX41" fmla="*/ 96 w 578288"/>
                <a:gd name="connsiteY41" fmla="*/ 843379 h 1058106"/>
                <a:gd name="connsiteX42" fmla="*/ 35607 w 578288"/>
                <a:gd name="connsiteY42" fmla="*/ 878890 h 1058106"/>
                <a:gd name="connsiteX43" fmla="*/ 53362 w 578288"/>
                <a:gd name="connsiteY43" fmla="*/ 932156 h 1058106"/>
                <a:gd name="connsiteX44" fmla="*/ 97751 w 578288"/>
                <a:gd name="connsiteY44" fmla="*/ 967666 h 1058106"/>
                <a:gd name="connsiteX45" fmla="*/ 115506 w 578288"/>
                <a:gd name="connsiteY45" fmla="*/ 985422 h 1058106"/>
                <a:gd name="connsiteX46" fmla="*/ 142139 w 578288"/>
                <a:gd name="connsiteY46" fmla="*/ 994299 h 1058106"/>
                <a:gd name="connsiteX47" fmla="*/ 151017 w 578288"/>
                <a:gd name="connsiteY47" fmla="*/ 1020932 h 1058106"/>
                <a:gd name="connsiteX48" fmla="*/ 204283 w 578288"/>
                <a:gd name="connsiteY48" fmla="*/ 1003177 h 1058106"/>
                <a:gd name="connsiteX49" fmla="*/ 372958 w 578288"/>
                <a:gd name="connsiteY49" fmla="*/ 1012055 h 1058106"/>
                <a:gd name="connsiteX50" fmla="*/ 390714 w 578288"/>
                <a:gd name="connsiteY50" fmla="*/ 1029810 h 1058106"/>
                <a:gd name="connsiteX51" fmla="*/ 443980 w 578288"/>
                <a:gd name="connsiteY51" fmla="*/ 1056443 h 1058106"/>
                <a:gd name="connsiteX52" fmla="*/ 559389 w 578288"/>
                <a:gd name="connsiteY52" fmla="*/ 1020932 h 1058106"/>
                <a:gd name="connsiteX53" fmla="*/ 550512 w 578288"/>
                <a:gd name="connsiteY53" fmla="*/ 958789 h 1058106"/>
                <a:gd name="connsiteX54" fmla="*/ 532756 w 578288"/>
                <a:gd name="connsiteY54" fmla="*/ 941033 h 1058106"/>
                <a:gd name="connsiteX55" fmla="*/ 523879 w 578288"/>
                <a:gd name="connsiteY55" fmla="*/ 914400 h 1058106"/>
                <a:gd name="connsiteX56" fmla="*/ 532756 w 578288"/>
                <a:gd name="connsiteY56" fmla="*/ 878890 h 1058106"/>
                <a:gd name="connsiteX57" fmla="*/ 550512 w 578288"/>
                <a:gd name="connsiteY57" fmla="*/ 861134 h 1058106"/>
                <a:gd name="connsiteX58" fmla="*/ 568267 w 578288"/>
                <a:gd name="connsiteY58" fmla="*/ 834501 h 1058106"/>
                <a:gd name="connsiteX59" fmla="*/ 577145 w 578288"/>
                <a:gd name="connsiteY59" fmla="*/ 825624 h 105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78288" h="1058106">
                  <a:moveTo>
                    <a:pt x="577145" y="825624"/>
                  </a:moveTo>
                  <a:cubicBezTo>
                    <a:pt x="577145" y="813787"/>
                    <a:pt x="572010" y="784067"/>
                    <a:pt x="568267" y="763480"/>
                  </a:cubicBezTo>
                  <a:cubicBezTo>
                    <a:pt x="563739" y="738579"/>
                    <a:pt x="560090" y="719792"/>
                    <a:pt x="541634" y="701336"/>
                  </a:cubicBezTo>
                  <a:cubicBezTo>
                    <a:pt x="534089" y="693791"/>
                    <a:pt x="523879" y="689499"/>
                    <a:pt x="515001" y="683581"/>
                  </a:cubicBezTo>
                  <a:cubicBezTo>
                    <a:pt x="503351" y="666106"/>
                    <a:pt x="496359" y="651845"/>
                    <a:pt x="479490" y="639193"/>
                  </a:cubicBezTo>
                  <a:cubicBezTo>
                    <a:pt x="462418" y="626389"/>
                    <a:pt x="443979" y="615519"/>
                    <a:pt x="426224" y="603682"/>
                  </a:cubicBezTo>
                  <a:cubicBezTo>
                    <a:pt x="417346" y="597764"/>
                    <a:pt x="407135" y="593472"/>
                    <a:pt x="399591" y="585927"/>
                  </a:cubicBezTo>
                  <a:lnTo>
                    <a:pt x="355203" y="541538"/>
                  </a:lnTo>
                  <a:cubicBezTo>
                    <a:pt x="330838" y="468441"/>
                    <a:pt x="329247" y="487391"/>
                    <a:pt x="346325" y="390618"/>
                  </a:cubicBezTo>
                  <a:cubicBezTo>
                    <a:pt x="349578" y="372187"/>
                    <a:pt x="358163" y="355107"/>
                    <a:pt x="364081" y="337352"/>
                  </a:cubicBezTo>
                  <a:lnTo>
                    <a:pt x="372958" y="310719"/>
                  </a:lnTo>
                  <a:lnTo>
                    <a:pt x="381836" y="284086"/>
                  </a:lnTo>
                  <a:cubicBezTo>
                    <a:pt x="378877" y="245616"/>
                    <a:pt x="380069" y="206599"/>
                    <a:pt x="372958" y="168676"/>
                  </a:cubicBezTo>
                  <a:cubicBezTo>
                    <a:pt x="370992" y="158189"/>
                    <a:pt x="359536" y="151793"/>
                    <a:pt x="355203" y="142043"/>
                  </a:cubicBezTo>
                  <a:cubicBezTo>
                    <a:pt x="347602" y="124940"/>
                    <a:pt x="343366" y="106532"/>
                    <a:pt x="337448" y="88777"/>
                  </a:cubicBezTo>
                  <a:lnTo>
                    <a:pt x="319692" y="35511"/>
                  </a:lnTo>
                  <a:cubicBezTo>
                    <a:pt x="316733" y="26633"/>
                    <a:pt x="319693" y="11837"/>
                    <a:pt x="310815" y="8878"/>
                  </a:cubicBezTo>
                  <a:lnTo>
                    <a:pt x="284182" y="0"/>
                  </a:lnTo>
                  <a:cubicBezTo>
                    <a:pt x="272345" y="2959"/>
                    <a:pt x="258823" y="2110"/>
                    <a:pt x="248671" y="8878"/>
                  </a:cubicBezTo>
                  <a:cubicBezTo>
                    <a:pt x="216599" y="30259"/>
                    <a:pt x="242294" y="36824"/>
                    <a:pt x="222038" y="62144"/>
                  </a:cubicBezTo>
                  <a:cubicBezTo>
                    <a:pt x="206711" y="81302"/>
                    <a:pt x="181217" y="83446"/>
                    <a:pt x="159894" y="88777"/>
                  </a:cubicBezTo>
                  <a:cubicBezTo>
                    <a:pt x="151016" y="94695"/>
                    <a:pt x="141592" y="99867"/>
                    <a:pt x="133261" y="106532"/>
                  </a:cubicBezTo>
                  <a:cubicBezTo>
                    <a:pt x="126725" y="111761"/>
                    <a:pt x="122683" y="119982"/>
                    <a:pt x="115506" y="124288"/>
                  </a:cubicBezTo>
                  <a:cubicBezTo>
                    <a:pt x="107482" y="129103"/>
                    <a:pt x="97751" y="130206"/>
                    <a:pt x="88873" y="133165"/>
                  </a:cubicBezTo>
                  <a:lnTo>
                    <a:pt x="71118" y="186431"/>
                  </a:lnTo>
                  <a:cubicBezTo>
                    <a:pt x="68159" y="195309"/>
                    <a:pt x="68857" y="206447"/>
                    <a:pt x="62240" y="213064"/>
                  </a:cubicBezTo>
                  <a:lnTo>
                    <a:pt x="44485" y="230820"/>
                  </a:lnTo>
                  <a:cubicBezTo>
                    <a:pt x="41526" y="245616"/>
                    <a:pt x="37187" y="260202"/>
                    <a:pt x="35607" y="275208"/>
                  </a:cubicBezTo>
                  <a:cubicBezTo>
                    <a:pt x="31259" y="316515"/>
                    <a:pt x="33947" y="358593"/>
                    <a:pt x="26729" y="399496"/>
                  </a:cubicBezTo>
                  <a:cubicBezTo>
                    <a:pt x="24875" y="410003"/>
                    <a:pt x="13746" y="416586"/>
                    <a:pt x="8974" y="426129"/>
                  </a:cubicBezTo>
                  <a:cubicBezTo>
                    <a:pt x="4789" y="434499"/>
                    <a:pt x="3055" y="443884"/>
                    <a:pt x="96" y="452762"/>
                  </a:cubicBezTo>
                  <a:cubicBezTo>
                    <a:pt x="17851" y="458680"/>
                    <a:pt x="40128" y="457283"/>
                    <a:pt x="53362" y="470517"/>
                  </a:cubicBezTo>
                  <a:cubicBezTo>
                    <a:pt x="77735" y="494889"/>
                    <a:pt x="63178" y="485625"/>
                    <a:pt x="97751" y="497150"/>
                  </a:cubicBezTo>
                  <a:cubicBezTo>
                    <a:pt x="111271" y="537712"/>
                    <a:pt x="115185" y="536689"/>
                    <a:pt x="97751" y="594804"/>
                  </a:cubicBezTo>
                  <a:cubicBezTo>
                    <a:pt x="95346" y="602821"/>
                    <a:pt x="85914" y="606641"/>
                    <a:pt x="79995" y="612560"/>
                  </a:cubicBezTo>
                  <a:cubicBezTo>
                    <a:pt x="77036" y="621438"/>
                    <a:pt x="69580" y="629963"/>
                    <a:pt x="71118" y="639193"/>
                  </a:cubicBezTo>
                  <a:cubicBezTo>
                    <a:pt x="72872" y="649717"/>
                    <a:pt x="84101" y="656283"/>
                    <a:pt x="88873" y="665826"/>
                  </a:cubicBezTo>
                  <a:cubicBezTo>
                    <a:pt x="93058" y="674196"/>
                    <a:pt x="94792" y="683581"/>
                    <a:pt x="97751" y="692459"/>
                  </a:cubicBezTo>
                  <a:cubicBezTo>
                    <a:pt x="94792" y="701337"/>
                    <a:pt x="95490" y="712475"/>
                    <a:pt x="88873" y="719092"/>
                  </a:cubicBezTo>
                  <a:cubicBezTo>
                    <a:pt x="73784" y="734181"/>
                    <a:pt x="35607" y="754602"/>
                    <a:pt x="35607" y="754602"/>
                  </a:cubicBezTo>
                  <a:cubicBezTo>
                    <a:pt x="32648" y="781235"/>
                    <a:pt x="36681" y="809621"/>
                    <a:pt x="26729" y="834501"/>
                  </a:cubicBezTo>
                  <a:cubicBezTo>
                    <a:pt x="23254" y="843190"/>
                    <a:pt x="-1739" y="834203"/>
                    <a:pt x="96" y="843379"/>
                  </a:cubicBezTo>
                  <a:cubicBezTo>
                    <a:pt x="3379" y="859794"/>
                    <a:pt x="35607" y="878890"/>
                    <a:pt x="35607" y="878890"/>
                  </a:cubicBezTo>
                  <a:cubicBezTo>
                    <a:pt x="41525" y="896645"/>
                    <a:pt x="40128" y="918922"/>
                    <a:pt x="53362" y="932156"/>
                  </a:cubicBezTo>
                  <a:cubicBezTo>
                    <a:pt x="96243" y="975035"/>
                    <a:pt x="41743" y="922859"/>
                    <a:pt x="97751" y="967666"/>
                  </a:cubicBezTo>
                  <a:cubicBezTo>
                    <a:pt x="104287" y="972895"/>
                    <a:pt x="108329" y="981116"/>
                    <a:pt x="115506" y="985422"/>
                  </a:cubicBezTo>
                  <a:cubicBezTo>
                    <a:pt x="123530" y="990237"/>
                    <a:pt x="133261" y="991340"/>
                    <a:pt x="142139" y="994299"/>
                  </a:cubicBezTo>
                  <a:cubicBezTo>
                    <a:pt x="145098" y="1003177"/>
                    <a:pt x="141753" y="1019609"/>
                    <a:pt x="151017" y="1020932"/>
                  </a:cubicBezTo>
                  <a:cubicBezTo>
                    <a:pt x="169545" y="1023579"/>
                    <a:pt x="204283" y="1003177"/>
                    <a:pt x="204283" y="1003177"/>
                  </a:cubicBezTo>
                  <a:cubicBezTo>
                    <a:pt x="260508" y="1006136"/>
                    <a:pt x="317221" y="1004093"/>
                    <a:pt x="372958" y="1012055"/>
                  </a:cubicBezTo>
                  <a:cubicBezTo>
                    <a:pt x="381244" y="1013239"/>
                    <a:pt x="384178" y="1024581"/>
                    <a:pt x="390714" y="1029810"/>
                  </a:cubicBezTo>
                  <a:cubicBezTo>
                    <a:pt x="415299" y="1049478"/>
                    <a:pt x="415850" y="1047066"/>
                    <a:pt x="443980" y="1056443"/>
                  </a:cubicBezTo>
                  <a:cubicBezTo>
                    <a:pt x="457960" y="1055172"/>
                    <a:pt x="554286" y="1071963"/>
                    <a:pt x="559389" y="1020932"/>
                  </a:cubicBezTo>
                  <a:cubicBezTo>
                    <a:pt x="561471" y="1000111"/>
                    <a:pt x="557129" y="978640"/>
                    <a:pt x="550512" y="958789"/>
                  </a:cubicBezTo>
                  <a:cubicBezTo>
                    <a:pt x="547865" y="950848"/>
                    <a:pt x="538675" y="946952"/>
                    <a:pt x="532756" y="941033"/>
                  </a:cubicBezTo>
                  <a:cubicBezTo>
                    <a:pt x="529797" y="932155"/>
                    <a:pt x="523879" y="923758"/>
                    <a:pt x="523879" y="914400"/>
                  </a:cubicBezTo>
                  <a:cubicBezTo>
                    <a:pt x="523879" y="902199"/>
                    <a:pt x="527300" y="889803"/>
                    <a:pt x="532756" y="878890"/>
                  </a:cubicBezTo>
                  <a:cubicBezTo>
                    <a:pt x="536499" y="871403"/>
                    <a:pt x="545283" y="867670"/>
                    <a:pt x="550512" y="861134"/>
                  </a:cubicBezTo>
                  <a:cubicBezTo>
                    <a:pt x="557177" y="852802"/>
                    <a:pt x="563495" y="844044"/>
                    <a:pt x="568267" y="834501"/>
                  </a:cubicBezTo>
                  <a:cubicBezTo>
                    <a:pt x="582987" y="805061"/>
                    <a:pt x="577145" y="837461"/>
                    <a:pt x="577145" y="825624"/>
                  </a:cubicBezTo>
                  <a:close/>
                </a:path>
              </a:pathLst>
            </a:custGeom>
            <a:solidFill>
              <a:srgbClr val="FFC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chemeClr val="tx1"/>
                </a:solidFill>
              </a:endParaRPr>
            </a:p>
          </p:txBody>
        </p:sp>
        <p:sp>
          <p:nvSpPr>
            <p:cNvPr id="40" name="30 Forma libre"/>
            <p:cNvSpPr/>
            <p:nvPr/>
          </p:nvSpPr>
          <p:spPr>
            <a:xfrm>
              <a:off x="7560906" y="2980571"/>
              <a:ext cx="1007487" cy="629473"/>
            </a:xfrm>
            <a:custGeom>
              <a:avLst/>
              <a:gdLst>
                <a:gd name="connsiteX0" fmla="*/ 124288 w 1007065"/>
                <a:gd name="connsiteY0" fmla="*/ 110 h 630807"/>
                <a:gd name="connsiteX1" fmla="*/ 79899 w 1007065"/>
                <a:gd name="connsiteY1" fmla="*/ 17865 h 630807"/>
                <a:gd name="connsiteX2" fmla="*/ 26633 w 1007065"/>
                <a:gd name="connsiteY2" fmla="*/ 35621 h 630807"/>
                <a:gd name="connsiteX3" fmla="*/ 0 w 1007065"/>
                <a:gd name="connsiteY3" fmla="*/ 53376 h 630807"/>
                <a:gd name="connsiteX4" fmla="*/ 35511 w 1007065"/>
                <a:gd name="connsiteY4" fmla="*/ 106642 h 630807"/>
                <a:gd name="connsiteX5" fmla="*/ 44389 w 1007065"/>
                <a:gd name="connsiteY5" fmla="*/ 133275 h 630807"/>
                <a:gd name="connsiteX6" fmla="*/ 62144 w 1007065"/>
                <a:gd name="connsiteY6" fmla="*/ 159908 h 630807"/>
                <a:gd name="connsiteX7" fmla="*/ 71022 w 1007065"/>
                <a:gd name="connsiteY7" fmla="*/ 186541 h 630807"/>
                <a:gd name="connsiteX8" fmla="*/ 106532 w 1007065"/>
                <a:gd name="connsiteY8" fmla="*/ 239807 h 630807"/>
                <a:gd name="connsiteX9" fmla="*/ 142043 w 1007065"/>
                <a:gd name="connsiteY9" fmla="*/ 275318 h 630807"/>
                <a:gd name="connsiteX10" fmla="*/ 177554 w 1007065"/>
                <a:gd name="connsiteY10" fmla="*/ 319706 h 630807"/>
                <a:gd name="connsiteX11" fmla="*/ 186431 w 1007065"/>
                <a:gd name="connsiteY11" fmla="*/ 346339 h 630807"/>
                <a:gd name="connsiteX12" fmla="*/ 221942 w 1007065"/>
                <a:gd name="connsiteY12" fmla="*/ 381850 h 630807"/>
                <a:gd name="connsiteX13" fmla="*/ 239697 w 1007065"/>
                <a:gd name="connsiteY13" fmla="*/ 408483 h 630807"/>
                <a:gd name="connsiteX14" fmla="*/ 257453 w 1007065"/>
                <a:gd name="connsiteY14" fmla="*/ 426238 h 630807"/>
                <a:gd name="connsiteX15" fmla="*/ 310719 w 1007065"/>
                <a:gd name="connsiteY15" fmla="*/ 443993 h 630807"/>
                <a:gd name="connsiteX16" fmla="*/ 337352 w 1007065"/>
                <a:gd name="connsiteY16" fmla="*/ 523893 h 630807"/>
                <a:gd name="connsiteX17" fmla="*/ 346229 w 1007065"/>
                <a:gd name="connsiteY17" fmla="*/ 550526 h 630807"/>
                <a:gd name="connsiteX18" fmla="*/ 355107 w 1007065"/>
                <a:gd name="connsiteY18" fmla="*/ 612669 h 630807"/>
                <a:gd name="connsiteX19" fmla="*/ 372862 w 1007065"/>
                <a:gd name="connsiteY19" fmla="*/ 630425 h 630807"/>
                <a:gd name="connsiteX20" fmla="*/ 426128 w 1007065"/>
                <a:gd name="connsiteY20" fmla="*/ 621547 h 630807"/>
                <a:gd name="connsiteX21" fmla="*/ 443884 w 1007065"/>
                <a:gd name="connsiteY21" fmla="*/ 603792 h 630807"/>
                <a:gd name="connsiteX22" fmla="*/ 470517 w 1007065"/>
                <a:gd name="connsiteY22" fmla="*/ 559403 h 630807"/>
                <a:gd name="connsiteX23" fmla="*/ 497150 w 1007065"/>
                <a:gd name="connsiteY23" fmla="*/ 550526 h 630807"/>
                <a:gd name="connsiteX24" fmla="*/ 506027 w 1007065"/>
                <a:gd name="connsiteY24" fmla="*/ 523893 h 630807"/>
                <a:gd name="connsiteX25" fmla="*/ 523783 w 1007065"/>
                <a:gd name="connsiteY25" fmla="*/ 506137 h 630807"/>
                <a:gd name="connsiteX26" fmla="*/ 541538 w 1007065"/>
                <a:gd name="connsiteY26" fmla="*/ 452871 h 630807"/>
                <a:gd name="connsiteX27" fmla="*/ 594804 w 1007065"/>
                <a:gd name="connsiteY27" fmla="*/ 426238 h 630807"/>
                <a:gd name="connsiteX28" fmla="*/ 648070 w 1007065"/>
                <a:gd name="connsiteY28" fmla="*/ 390727 h 630807"/>
                <a:gd name="connsiteX29" fmla="*/ 665825 w 1007065"/>
                <a:gd name="connsiteY29" fmla="*/ 364094 h 630807"/>
                <a:gd name="connsiteX30" fmla="*/ 745724 w 1007065"/>
                <a:gd name="connsiteY30" fmla="*/ 399605 h 630807"/>
                <a:gd name="connsiteX31" fmla="*/ 781235 w 1007065"/>
                <a:gd name="connsiteY31" fmla="*/ 435116 h 630807"/>
                <a:gd name="connsiteX32" fmla="*/ 816746 w 1007065"/>
                <a:gd name="connsiteY32" fmla="*/ 479504 h 630807"/>
                <a:gd name="connsiteX33" fmla="*/ 825623 w 1007065"/>
                <a:gd name="connsiteY33" fmla="*/ 506137 h 630807"/>
                <a:gd name="connsiteX34" fmla="*/ 852256 w 1007065"/>
                <a:gd name="connsiteY34" fmla="*/ 515015 h 630807"/>
                <a:gd name="connsiteX35" fmla="*/ 949911 w 1007065"/>
                <a:gd name="connsiteY35" fmla="*/ 523893 h 630807"/>
                <a:gd name="connsiteX36" fmla="*/ 976544 w 1007065"/>
                <a:gd name="connsiteY36" fmla="*/ 532770 h 630807"/>
                <a:gd name="connsiteX37" fmla="*/ 994299 w 1007065"/>
                <a:gd name="connsiteY37" fmla="*/ 452871 h 630807"/>
                <a:gd name="connsiteX38" fmla="*/ 985422 w 1007065"/>
                <a:gd name="connsiteY38" fmla="*/ 426238 h 630807"/>
                <a:gd name="connsiteX39" fmla="*/ 967666 w 1007065"/>
                <a:gd name="connsiteY39" fmla="*/ 364094 h 630807"/>
                <a:gd name="connsiteX40" fmla="*/ 941033 w 1007065"/>
                <a:gd name="connsiteY40" fmla="*/ 355217 h 630807"/>
                <a:gd name="connsiteX41" fmla="*/ 861134 w 1007065"/>
                <a:gd name="connsiteY41" fmla="*/ 328584 h 630807"/>
                <a:gd name="connsiteX42" fmla="*/ 825623 w 1007065"/>
                <a:gd name="connsiteY42" fmla="*/ 293073 h 630807"/>
                <a:gd name="connsiteX43" fmla="*/ 798990 w 1007065"/>
                <a:gd name="connsiteY43" fmla="*/ 213174 h 630807"/>
                <a:gd name="connsiteX44" fmla="*/ 790113 w 1007065"/>
                <a:gd name="connsiteY44" fmla="*/ 186541 h 630807"/>
                <a:gd name="connsiteX45" fmla="*/ 772357 w 1007065"/>
                <a:gd name="connsiteY45" fmla="*/ 168786 h 630807"/>
                <a:gd name="connsiteX46" fmla="*/ 763480 w 1007065"/>
                <a:gd name="connsiteY46" fmla="*/ 142153 h 630807"/>
                <a:gd name="connsiteX47" fmla="*/ 798990 w 1007065"/>
                <a:gd name="connsiteY47" fmla="*/ 71131 h 630807"/>
                <a:gd name="connsiteX48" fmla="*/ 807868 w 1007065"/>
                <a:gd name="connsiteY48" fmla="*/ 44498 h 630807"/>
                <a:gd name="connsiteX49" fmla="*/ 781235 w 1007065"/>
                <a:gd name="connsiteY49" fmla="*/ 26743 h 630807"/>
                <a:gd name="connsiteX50" fmla="*/ 727969 w 1007065"/>
                <a:gd name="connsiteY50" fmla="*/ 110 h 630807"/>
                <a:gd name="connsiteX51" fmla="*/ 648070 w 1007065"/>
                <a:gd name="connsiteY51" fmla="*/ 8988 h 630807"/>
                <a:gd name="connsiteX52" fmla="*/ 630315 w 1007065"/>
                <a:gd name="connsiteY52" fmla="*/ 62254 h 630807"/>
                <a:gd name="connsiteX53" fmla="*/ 639192 w 1007065"/>
                <a:gd name="connsiteY53" fmla="*/ 133275 h 630807"/>
                <a:gd name="connsiteX54" fmla="*/ 648070 w 1007065"/>
                <a:gd name="connsiteY54" fmla="*/ 159908 h 630807"/>
                <a:gd name="connsiteX55" fmla="*/ 639192 w 1007065"/>
                <a:gd name="connsiteY55" fmla="*/ 195419 h 630807"/>
                <a:gd name="connsiteX56" fmla="*/ 585926 w 1007065"/>
                <a:gd name="connsiteY56" fmla="*/ 213174 h 630807"/>
                <a:gd name="connsiteX57" fmla="*/ 514905 w 1007065"/>
                <a:gd name="connsiteY57" fmla="*/ 204296 h 630807"/>
                <a:gd name="connsiteX58" fmla="*/ 461639 w 1007065"/>
                <a:gd name="connsiteY58" fmla="*/ 168786 h 630807"/>
                <a:gd name="connsiteX59" fmla="*/ 435006 w 1007065"/>
                <a:gd name="connsiteY59" fmla="*/ 159908 h 630807"/>
                <a:gd name="connsiteX60" fmla="*/ 292963 w 1007065"/>
                <a:gd name="connsiteY60" fmla="*/ 168786 h 630807"/>
                <a:gd name="connsiteX61" fmla="*/ 248575 w 1007065"/>
                <a:gd name="connsiteY61" fmla="*/ 133275 h 630807"/>
                <a:gd name="connsiteX62" fmla="*/ 221942 w 1007065"/>
                <a:gd name="connsiteY62" fmla="*/ 106642 h 630807"/>
                <a:gd name="connsiteX63" fmla="*/ 186431 w 1007065"/>
                <a:gd name="connsiteY63" fmla="*/ 62254 h 630807"/>
                <a:gd name="connsiteX64" fmla="*/ 159798 w 1007065"/>
                <a:gd name="connsiteY64" fmla="*/ 53376 h 630807"/>
                <a:gd name="connsiteX65" fmla="*/ 150921 w 1007065"/>
                <a:gd name="connsiteY65" fmla="*/ 26743 h 630807"/>
                <a:gd name="connsiteX66" fmla="*/ 124288 w 1007065"/>
                <a:gd name="connsiteY66" fmla="*/ 110 h 630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007065" h="630807">
                  <a:moveTo>
                    <a:pt x="124288" y="110"/>
                  </a:moveTo>
                  <a:cubicBezTo>
                    <a:pt x="112451" y="-1370"/>
                    <a:pt x="94876" y="12419"/>
                    <a:pt x="79899" y="17865"/>
                  </a:cubicBezTo>
                  <a:cubicBezTo>
                    <a:pt x="62310" y="24261"/>
                    <a:pt x="42206" y="25239"/>
                    <a:pt x="26633" y="35621"/>
                  </a:cubicBezTo>
                  <a:lnTo>
                    <a:pt x="0" y="53376"/>
                  </a:lnTo>
                  <a:cubicBezTo>
                    <a:pt x="21718" y="161961"/>
                    <a:pt x="-12262" y="58869"/>
                    <a:pt x="35511" y="106642"/>
                  </a:cubicBezTo>
                  <a:cubicBezTo>
                    <a:pt x="42128" y="113259"/>
                    <a:pt x="40204" y="124905"/>
                    <a:pt x="44389" y="133275"/>
                  </a:cubicBezTo>
                  <a:cubicBezTo>
                    <a:pt x="49161" y="142818"/>
                    <a:pt x="57372" y="150365"/>
                    <a:pt x="62144" y="159908"/>
                  </a:cubicBezTo>
                  <a:cubicBezTo>
                    <a:pt x="66329" y="168278"/>
                    <a:pt x="66477" y="178361"/>
                    <a:pt x="71022" y="186541"/>
                  </a:cubicBezTo>
                  <a:cubicBezTo>
                    <a:pt x="81385" y="205195"/>
                    <a:pt x="91443" y="224718"/>
                    <a:pt x="106532" y="239807"/>
                  </a:cubicBezTo>
                  <a:cubicBezTo>
                    <a:pt x="118369" y="251644"/>
                    <a:pt x="132757" y="261389"/>
                    <a:pt x="142043" y="275318"/>
                  </a:cubicBezTo>
                  <a:cubicBezTo>
                    <a:pt x="164441" y="308915"/>
                    <a:pt x="152253" y="294407"/>
                    <a:pt x="177554" y="319706"/>
                  </a:cubicBezTo>
                  <a:cubicBezTo>
                    <a:pt x="180513" y="328584"/>
                    <a:pt x="180992" y="338724"/>
                    <a:pt x="186431" y="346339"/>
                  </a:cubicBezTo>
                  <a:cubicBezTo>
                    <a:pt x="196161" y="359961"/>
                    <a:pt x="212656" y="367921"/>
                    <a:pt x="221942" y="381850"/>
                  </a:cubicBezTo>
                  <a:cubicBezTo>
                    <a:pt x="227860" y="390728"/>
                    <a:pt x="233032" y="400152"/>
                    <a:pt x="239697" y="408483"/>
                  </a:cubicBezTo>
                  <a:cubicBezTo>
                    <a:pt x="244926" y="415019"/>
                    <a:pt x="249967" y="422495"/>
                    <a:pt x="257453" y="426238"/>
                  </a:cubicBezTo>
                  <a:cubicBezTo>
                    <a:pt x="274193" y="434608"/>
                    <a:pt x="310719" y="443993"/>
                    <a:pt x="310719" y="443993"/>
                  </a:cubicBezTo>
                  <a:lnTo>
                    <a:pt x="337352" y="523893"/>
                  </a:lnTo>
                  <a:lnTo>
                    <a:pt x="346229" y="550526"/>
                  </a:lnTo>
                  <a:cubicBezTo>
                    <a:pt x="349188" y="571240"/>
                    <a:pt x="348490" y="592818"/>
                    <a:pt x="355107" y="612669"/>
                  </a:cubicBezTo>
                  <a:cubicBezTo>
                    <a:pt x="357754" y="620610"/>
                    <a:pt x="364557" y="629387"/>
                    <a:pt x="372862" y="630425"/>
                  </a:cubicBezTo>
                  <a:cubicBezTo>
                    <a:pt x="390723" y="632658"/>
                    <a:pt x="408373" y="624506"/>
                    <a:pt x="426128" y="621547"/>
                  </a:cubicBezTo>
                  <a:cubicBezTo>
                    <a:pt x="432047" y="615629"/>
                    <a:pt x="439578" y="610969"/>
                    <a:pt x="443884" y="603792"/>
                  </a:cubicBezTo>
                  <a:cubicBezTo>
                    <a:pt x="459597" y="577605"/>
                    <a:pt x="442397" y="576275"/>
                    <a:pt x="470517" y="559403"/>
                  </a:cubicBezTo>
                  <a:cubicBezTo>
                    <a:pt x="478541" y="554588"/>
                    <a:pt x="488272" y="553485"/>
                    <a:pt x="497150" y="550526"/>
                  </a:cubicBezTo>
                  <a:cubicBezTo>
                    <a:pt x="500109" y="541648"/>
                    <a:pt x="501212" y="531917"/>
                    <a:pt x="506027" y="523893"/>
                  </a:cubicBezTo>
                  <a:cubicBezTo>
                    <a:pt x="510333" y="516716"/>
                    <a:pt x="520040" y="513624"/>
                    <a:pt x="523783" y="506137"/>
                  </a:cubicBezTo>
                  <a:cubicBezTo>
                    <a:pt x="532153" y="489397"/>
                    <a:pt x="523783" y="458790"/>
                    <a:pt x="541538" y="452871"/>
                  </a:cubicBezTo>
                  <a:cubicBezTo>
                    <a:pt x="568230" y="443973"/>
                    <a:pt x="571859" y="445359"/>
                    <a:pt x="594804" y="426238"/>
                  </a:cubicBezTo>
                  <a:cubicBezTo>
                    <a:pt x="639138" y="389293"/>
                    <a:pt x="601265" y="406329"/>
                    <a:pt x="648070" y="390727"/>
                  </a:cubicBezTo>
                  <a:cubicBezTo>
                    <a:pt x="653988" y="381849"/>
                    <a:pt x="655409" y="366409"/>
                    <a:pt x="665825" y="364094"/>
                  </a:cubicBezTo>
                  <a:cubicBezTo>
                    <a:pt x="733241" y="349113"/>
                    <a:pt x="719060" y="368496"/>
                    <a:pt x="745724" y="399605"/>
                  </a:cubicBezTo>
                  <a:cubicBezTo>
                    <a:pt x="756618" y="412315"/>
                    <a:pt x="771949" y="421187"/>
                    <a:pt x="781235" y="435116"/>
                  </a:cubicBezTo>
                  <a:cubicBezTo>
                    <a:pt x="803633" y="468713"/>
                    <a:pt x="791445" y="454205"/>
                    <a:pt x="816746" y="479504"/>
                  </a:cubicBezTo>
                  <a:cubicBezTo>
                    <a:pt x="819705" y="488382"/>
                    <a:pt x="819006" y="499520"/>
                    <a:pt x="825623" y="506137"/>
                  </a:cubicBezTo>
                  <a:cubicBezTo>
                    <a:pt x="832240" y="512754"/>
                    <a:pt x="842992" y="513692"/>
                    <a:pt x="852256" y="515015"/>
                  </a:cubicBezTo>
                  <a:cubicBezTo>
                    <a:pt x="884613" y="519638"/>
                    <a:pt x="917359" y="520934"/>
                    <a:pt x="949911" y="523893"/>
                  </a:cubicBezTo>
                  <a:cubicBezTo>
                    <a:pt x="958789" y="526852"/>
                    <a:pt x="967186" y="532770"/>
                    <a:pt x="976544" y="532770"/>
                  </a:cubicBezTo>
                  <a:cubicBezTo>
                    <a:pt x="1027007" y="532770"/>
                    <a:pt x="1001288" y="491312"/>
                    <a:pt x="994299" y="452871"/>
                  </a:cubicBezTo>
                  <a:cubicBezTo>
                    <a:pt x="992625" y="443664"/>
                    <a:pt x="987993" y="435236"/>
                    <a:pt x="985422" y="426238"/>
                  </a:cubicBezTo>
                  <a:cubicBezTo>
                    <a:pt x="985330" y="425915"/>
                    <a:pt x="971923" y="368351"/>
                    <a:pt x="967666" y="364094"/>
                  </a:cubicBezTo>
                  <a:cubicBezTo>
                    <a:pt x="961049" y="357477"/>
                    <a:pt x="949911" y="358176"/>
                    <a:pt x="941033" y="355217"/>
                  </a:cubicBezTo>
                  <a:cubicBezTo>
                    <a:pt x="892385" y="306567"/>
                    <a:pt x="971806" y="378889"/>
                    <a:pt x="861134" y="328584"/>
                  </a:cubicBezTo>
                  <a:cubicBezTo>
                    <a:pt x="845894" y="321657"/>
                    <a:pt x="825623" y="293073"/>
                    <a:pt x="825623" y="293073"/>
                  </a:cubicBezTo>
                  <a:lnTo>
                    <a:pt x="798990" y="213174"/>
                  </a:lnTo>
                  <a:cubicBezTo>
                    <a:pt x="796031" y="204296"/>
                    <a:pt x="796730" y="193158"/>
                    <a:pt x="790113" y="186541"/>
                  </a:cubicBezTo>
                  <a:lnTo>
                    <a:pt x="772357" y="168786"/>
                  </a:lnTo>
                  <a:cubicBezTo>
                    <a:pt x="769398" y="159908"/>
                    <a:pt x="762447" y="151454"/>
                    <a:pt x="763480" y="142153"/>
                  </a:cubicBezTo>
                  <a:cubicBezTo>
                    <a:pt x="768581" y="96248"/>
                    <a:pt x="774844" y="95278"/>
                    <a:pt x="798990" y="71131"/>
                  </a:cubicBezTo>
                  <a:cubicBezTo>
                    <a:pt x="801949" y="62253"/>
                    <a:pt x="811343" y="53187"/>
                    <a:pt x="807868" y="44498"/>
                  </a:cubicBezTo>
                  <a:cubicBezTo>
                    <a:pt x="803905" y="34592"/>
                    <a:pt x="790778" y="31515"/>
                    <a:pt x="781235" y="26743"/>
                  </a:cubicBezTo>
                  <a:cubicBezTo>
                    <a:pt x="707725" y="-10012"/>
                    <a:pt x="804295" y="50993"/>
                    <a:pt x="727969" y="110"/>
                  </a:cubicBezTo>
                  <a:cubicBezTo>
                    <a:pt x="701336" y="3069"/>
                    <a:pt x="670677" y="-5399"/>
                    <a:pt x="648070" y="8988"/>
                  </a:cubicBezTo>
                  <a:cubicBezTo>
                    <a:pt x="632280" y="19036"/>
                    <a:pt x="630315" y="62254"/>
                    <a:pt x="630315" y="62254"/>
                  </a:cubicBezTo>
                  <a:cubicBezTo>
                    <a:pt x="633274" y="85928"/>
                    <a:pt x="634924" y="109802"/>
                    <a:pt x="639192" y="133275"/>
                  </a:cubicBezTo>
                  <a:cubicBezTo>
                    <a:pt x="640866" y="142482"/>
                    <a:pt x="648070" y="150550"/>
                    <a:pt x="648070" y="159908"/>
                  </a:cubicBezTo>
                  <a:cubicBezTo>
                    <a:pt x="648070" y="172109"/>
                    <a:pt x="648456" y="187479"/>
                    <a:pt x="639192" y="195419"/>
                  </a:cubicBezTo>
                  <a:cubicBezTo>
                    <a:pt x="624982" y="207599"/>
                    <a:pt x="585926" y="213174"/>
                    <a:pt x="585926" y="213174"/>
                  </a:cubicBezTo>
                  <a:cubicBezTo>
                    <a:pt x="562252" y="210215"/>
                    <a:pt x="537373" y="212320"/>
                    <a:pt x="514905" y="204296"/>
                  </a:cubicBezTo>
                  <a:cubicBezTo>
                    <a:pt x="494809" y="197119"/>
                    <a:pt x="481883" y="175534"/>
                    <a:pt x="461639" y="168786"/>
                  </a:cubicBezTo>
                  <a:lnTo>
                    <a:pt x="435006" y="159908"/>
                  </a:lnTo>
                  <a:cubicBezTo>
                    <a:pt x="387658" y="162867"/>
                    <a:pt x="340403" y="168786"/>
                    <a:pt x="292963" y="168786"/>
                  </a:cubicBezTo>
                  <a:cubicBezTo>
                    <a:pt x="239201" y="168786"/>
                    <a:pt x="268347" y="162933"/>
                    <a:pt x="248575" y="133275"/>
                  </a:cubicBezTo>
                  <a:cubicBezTo>
                    <a:pt x="241611" y="122829"/>
                    <a:pt x="229979" y="116287"/>
                    <a:pt x="221942" y="106642"/>
                  </a:cubicBezTo>
                  <a:cubicBezTo>
                    <a:pt x="209843" y="92123"/>
                    <a:pt x="203653" y="72587"/>
                    <a:pt x="186431" y="62254"/>
                  </a:cubicBezTo>
                  <a:cubicBezTo>
                    <a:pt x="178407" y="57439"/>
                    <a:pt x="168676" y="56335"/>
                    <a:pt x="159798" y="53376"/>
                  </a:cubicBezTo>
                  <a:cubicBezTo>
                    <a:pt x="156839" y="44498"/>
                    <a:pt x="155736" y="34767"/>
                    <a:pt x="150921" y="26743"/>
                  </a:cubicBezTo>
                  <a:cubicBezTo>
                    <a:pt x="146615" y="19566"/>
                    <a:pt x="136125" y="1590"/>
                    <a:pt x="124288" y="110"/>
                  </a:cubicBezTo>
                  <a:close/>
                </a:path>
              </a:pathLst>
            </a:custGeom>
            <a:solidFill>
              <a:srgbClr val="FFC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00" b="1">
                <a:solidFill>
                  <a:schemeClr val="tx1"/>
                </a:solidFill>
              </a:endParaRPr>
            </a:p>
          </p:txBody>
        </p:sp>
        <p:sp>
          <p:nvSpPr>
            <p:cNvPr id="41" name="41 Forma libre"/>
            <p:cNvSpPr/>
            <p:nvPr/>
          </p:nvSpPr>
          <p:spPr>
            <a:xfrm>
              <a:off x="7920723" y="3344395"/>
              <a:ext cx="670953" cy="841224"/>
            </a:xfrm>
            <a:custGeom>
              <a:avLst/>
              <a:gdLst>
                <a:gd name="connsiteX0" fmla="*/ 4809 w 670974"/>
                <a:gd name="connsiteY0" fmla="*/ 275208 h 843379"/>
                <a:gd name="connsiteX1" fmla="*/ 13686 w 670974"/>
                <a:gd name="connsiteY1" fmla="*/ 355107 h 843379"/>
                <a:gd name="connsiteX2" fmla="*/ 22564 w 670974"/>
                <a:gd name="connsiteY2" fmla="*/ 381740 h 843379"/>
                <a:gd name="connsiteX3" fmla="*/ 49197 w 670974"/>
                <a:gd name="connsiteY3" fmla="*/ 408373 h 843379"/>
                <a:gd name="connsiteX4" fmla="*/ 58075 w 670974"/>
                <a:gd name="connsiteY4" fmla="*/ 435006 h 843379"/>
                <a:gd name="connsiteX5" fmla="*/ 93585 w 670974"/>
                <a:gd name="connsiteY5" fmla="*/ 488272 h 843379"/>
                <a:gd name="connsiteX6" fmla="*/ 111341 w 670974"/>
                <a:gd name="connsiteY6" fmla="*/ 541538 h 843379"/>
                <a:gd name="connsiteX7" fmla="*/ 120218 w 670974"/>
                <a:gd name="connsiteY7" fmla="*/ 568171 h 843379"/>
                <a:gd name="connsiteX8" fmla="*/ 137974 w 670974"/>
                <a:gd name="connsiteY8" fmla="*/ 585926 h 843379"/>
                <a:gd name="connsiteX9" fmla="*/ 155729 w 670974"/>
                <a:gd name="connsiteY9" fmla="*/ 639192 h 843379"/>
                <a:gd name="connsiteX10" fmla="*/ 164607 w 670974"/>
                <a:gd name="connsiteY10" fmla="*/ 674703 h 843379"/>
                <a:gd name="connsiteX11" fmla="*/ 182362 w 670974"/>
                <a:gd name="connsiteY11" fmla="*/ 727969 h 843379"/>
                <a:gd name="connsiteX12" fmla="*/ 217873 w 670974"/>
                <a:gd name="connsiteY12" fmla="*/ 772357 h 843379"/>
                <a:gd name="connsiteX13" fmla="*/ 253383 w 670974"/>
                <a:gd name="connsiteY13" fmla="*/ 843379 h 843379"/>
                <a:gd name="connsiteX14" fmla="*/ 262261 w 670974"/>
                <a:gd name="connsiteY14" fmla="*/ 816746 h 843379"/>
                <a:gd name="connsiteX15" fmla="*/ 324405 w 670974"/>
                <a:gd name="connsiteY15" fmla="*/ 763480 h 843379"/>
                <a:gd name="connsiteX16" fmla="*/ 333282 w 670974"/>
                <a:gd name="connsiteY16" fmla="*/ 790113 h 843379"/>
                <a:gd name="connsiteX17" fmla="*/ 342160 w 670974"/>
                <a:gd name="connsiteY17" fmla="*/ 825623 h 843379"/>
                <a:gd name="connsiteX18" fmla="*/ 359915 w 670974"/>
                <a:gd name="connsiteY18" fmla="*/ 843379 h 843379"/>
                <a:gd name="connsiteX19" fmla="*/ 395426 w 670974"/>
                <a:gd name="connsiteY19" fmla="*/ 834501 h 843379"/>
                <a:gd name="connsiteX20" fmla="*/ 448692 w 670974"/>
                <a:gd name="connsiteY20" fmla="*/ 816746 h 843379"/>
                <a:gd name="connsiteX21" fmla="*/ 466447 w 670974"/>
                <a:gd name="connsiteY21" fmla="*/ 798990 h 843379"/>
                <a:gd name="connsiteX22" fmla="*/ 510836 w 670974"/>
                <a:gd name="connsiteY22" fmla="*/ 772357 h 843379"/>
                <a:gd name="connsiteX23" fmla="*/ 519713 w 670974"/>
                <a:gd name="connsiteY23" fmla="*/ 745724 h 843379"/>
                <a:gd name="connsiteX24" fmla="*/ 564102 w 670974"/>
                <a:gd name="connsiteY24" fmla="*/ 719091 h 843379"/>
                <a:gd name="connsiteX25" fmla="*/ 635123 w 670974"/>
                <a:gd name="connsiteY25" fmla="*/ 710214 h 843379"/>
                <a:gd name="connsiteX26" fmla="*/ 626246 w 670974"/>
                <a:gd name="connsiteY26" fmla="*/ 683581 h 843379"/>
                <a:gd name="connsiteX27" fmla="*/ 599613 w 670974"/>
                <a:gd name="connsiteY27" fmla="*/ 559293 h 843379"/>
                <a:gd name="connsiteX28" fmla="*/ 572979 w 670974"/>
                <a:gd name="connsiteY28" fmla="*/ 550416 h 843379"/>
                <a:gd name="connsiteX29" fmla="*/ 581857 w 670974"/>
                <a:gd name="connsiteY29" fmla="*/ 506027 h 843379"/>
                <a:gd name="connsiteX30" fmla="*/ 599613 w 670974"/>
                <a:gd name="connsiteY30" fmla="*/ 488272 h 843379"/>
                <a:gd name="connsiteX31" fmla="*/ 644001 w 670974"/>
                <a:gd name="connsiteY31" fmla="*/ 452761 h 843379"/>
                <a:gd name="connsiteX32" fmla="*/ 652879 w 670974"/>
                <a:gd name="connsiteY32" fmla="*/ 426128 h 843379"/>
                <a:gd name="connsiteX33" fmla="*/ 670634 w 670974"/>
                <a:gd name="connsiteY33" fmla="*/ 399495 h 843379"/>
                <a:gd name="connsiteX34" fmla="*/ 661756 w 670974"/>
                <a:gd name="connsiteY34" fmla="*/ 372862 h 843379"/>
                <a:gd name="connsiteX35" fmla="*/ 581857 w 670974"/>
                <a:gd name="connsiteY35" fmla="*/ 328474 h 843379"/>
                <a:gd name="connsiteX36" fmla="*/ 564102 w 670974"/>
                <a:gd name="connsiteY36" fmla="*/ 301841 h 843379"/>
                <a:gd name="connsiteX37" fmla="*/ 528591 w 670974"/>
                <a:gd name="connsiteY37" fmla="*/ 266330 h 843379"/>
                <a:gd name="connsiteX38" fmla="*/ 501958 w 670974"/>
                <a:gd name="connsiteY38" fmla="*/ 213064 h 843379"/>
                <a:gd name="connsiteX39" fmla="*/ 475325 w 670974"/>
                <a:gd name="connsiteY39" fmla="*/ 204187 h 843379"/>
                <a:gd name="connsiteX40" fmla="*/ 457570 w 670974"/>
                <a:gd name="connsiteY40" fmla="*/ 142043 h 843379"/>
                <a:gd name="connsiteX41" fmla="*/ 448692 w 670974"/>
                <a:gd name="connsiteY41" fmla="*/ 115410 h 843379"/>
                <a:gd name="connsiteX42" fmla="*/ 413181 w 670974"/>
                <a:gd name="connsiteY42" fmla="*/ 79899 h 843379"/>
                <a:gd name="connsiteX43" fmla="*/ 359915 w 670974"/>
                <a:gd name="connsiteY43" fmla="*/ 8878 h 843379"/>
                <a:gd name="connsiteX44" fmla="*/ 333282 w 670974"/>
                <a:gd name="connsiteY44" fmla="*/ 0 h 843379"/>
                <a:gd name="connsiteX45" fmla="*/ 288894 w 670974"/>
                <a:gd name="connsiteY45" fmla="*/ 8878 h 843379"/>
                <a:gd name="connsiteX46" fmla="*/ 253383 w 670974"/>
                <a:gd name="connsiteY46" fmla="*/ 53266 h 843379"/>
                <a:gd name="connsiteX47" fmla="*/ 200117 w 670974"/>
                <a:gd name="connsiteY47" fmla="*/ 71021 h 843379"/>
                <a:gd name="connsiteX48" fmla="*/ 164607 w 670974"/>
                <a:gd name="connsiteY48" fmla="*/ 115410 h 843379"/>
                <a:gd name="connsiteX49" fmla="*/ 146851 w 670974"/>
                <a:gd name="connsiteY49" fmla="*/ 168676 h 843379"/>
                <a:gd name="connsiteX50" fmla="*/ 102463 w 670974"/>
                <a:gd name="connsiteY50" fmla="*/ 204187 h 843379"/>
                <a:gd name="connsiteX51" fmla="*/ 93585 w 670974"/>
                <a:gd name="connsiteY51" fmla="*/ 230820 h 843379"/>
                <a:gd name="connsiteX52" fmla="*/ 66952 w 670974"/>
                <a:gd name="connsiteY52" fmla="*/ 239697 h 843379"/>
                <a:gd name="connsiteX53" fmla="*/ 4809 w 670974"/>
                <a:gd name="connsiteY53" fmla="*/ 257453 h 843379"/>
                <a:gd name="connsiteX54" fmla="*/ 4809 w 670974"/>
                <a:gd name="connsiteY54" fmla="*/ 275208 h 843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70974" h="843379">
                  <a:moveTo>
                    <a:pt x="4809" y="275208"/>
                  </a:moveTo>
                  <a:cubicBezTo>
                    <a:pt x="6289" y="291484"/>
                    <a:pt x="9281" y="328675"/>
                    <a:pt x="13686" y="355107"/>
                  </a:cubicBezTo>
                  <a:cubicBezTo>
                    <a:pt x="15224" y="364338"/>
                    <a:pt x="17373" y="373954"/>
                    <a:pt x="22564" y="381740"/>
                  </a:cubicBezTo>
                  <a:cubicBezTo>
                    <a:pt x="29528" y="392186"/>
                    <a:pt x="40319" y="399495"/>
                    <a:pt x="49197" y="408373"/>
                  </a:cubicBezTo>
                  <a:cubicBezTo>
                    <a:pt x="52156" y="417251"/>
                    <a:pt x="53530" y="426826"/>
                    <a:pt x="58075" y="435006"/>
                  </a:cubicBezTo>
                  <a:cubicBezTo>
                    <a:pt x="68438" y="453660"/>
                    <a:pt x="86837" y="468028"/>
                    <a:pt x="93585" y="488272"/>
                  </a:cubicBezTo>
                  <a:lnTo>
                    <a:pt x="111341" y="541538"/>
                  </a:lnTo>
                  <a:cubicBezTo>
                    <a:pt x="114300" y="550416"/>
                    <a:pt x="113601" y="561554"/>
                    <a:pt x="120218" y="568171"/>
                  </a:cubicBezTo>
                  <a:lnTo>
                    <a:pt x="137974" y="585926"/>
                  </a:lnTo>
                  <a:cubicBezTo>
                    <a:pt x="143892" y="603681"/>
                    <a:pt x="151190" y="621035"/>
                    <a:pt x="155729" y="639192"/>
                  </a:cubicBezTo>
                  <a:cubicBezTo>
                    <a:pt x="158688" y="651029"/>
                    <a:pt x="161101" y="663016"/>
                    <a:pt x="164607" y="674703"/>
                  </a:cubicBezTo>
                  <a:cubicBezTo>
                    <a:pt x="169985" y="692629"/>
                    <a:pt x="171981" y="712396"/>
                    <a:pt x="182362" y="727969"/>
                  </a:cubicBezTo>
                  <a:cubicBezTo>
                    <a:pt x="204760" y="761566"/>
                    <a:pt x="192572" y="747058"/>
                    <a:pt x="217873" y="772357"/>
                  </a:cubicBezTo>
                  <a:cubicBezTo>
                    <a:pt x="238275" y="833564"/>
                    <a:pt x="222394" y="812389"/>
                    <a:pt x="253383" y="843379"/>
                  </a:cubicBezTo>
                  <a:cubicBezTo>
                    <a:pt x="256342" y="834501"/>
                    <a:pt x="256822" y="824361"/>
                    <a:pt x="262261" y="816746"/>
                  </a:cubicBezTo>
                  <a:cubicBezTo>
                    <a:pt x="281832" y="789346"/>
                    <a:pt x="298811" y="780542"/>
                    <a:pt x="324405" y="763480"/>
                  </a:cubicBezTo>
                  <a:cubicBezTo>
                    <a:pt x="327364" y="772358"/>
                    <a:pt x="330711" y="781115"/>
                    <a:pt x="333282" y="790113"/>
                  </a:cubicBezTo>
                  <a:cubicBezTo>
                    <a:pt x="336634" y="801845"/>
                    <a:pt x="336704" y="814710"/>
                    <a:pt x="342160" y="825623"/>
                  </a:cubicBezTo>
                  <a:cubicBezTo>
                    <a:pt x="345903" y="833109"/>
                    <a:pt x="353997" y="837460"/>
                    <a:pt x="359915" y="843379"/>
                  </a:cubicBezTo>
                  <a:cubicBezTo>
                    <a:pt x="371752" y="840420"/>
                    <a:pt x="383739" y="838007"/>
                    <a:pt x="395426" y="834501"/>
                  </a:cubicBezTo>
                  <a:cubicBezTo>
                    <a:pt x="413352" y="829123"/>
                    <a:pt x="448692" y="816746"/>
                    <a:pt x="448692" y="816746"/>
                  </a:cubicBezTo>
                  <a:cubicBezTo>
                    <a:pt x="454610" y="810827"/>
                    <a:pt x="459270" y="803296"/>
                    <a:pt x="466447" y="798990"/>
                  </a:cubicBezTo>
                  <a:cubicBezTo>
                    <a:pt x="524073" y="764414"/>
                    <a:pt x="465844" y="817349"/>
                    <a:pt x="510836" y="772357"/>
                  </a:cubicBezTo>
                  <a:cubicBezTo>
                    <a:pt x="513795" y="763479"/>
                    <a:pt x="514898" y="753748"/>
                    <a:pt x="519713" y="745724"/>
                  </a:cubicBezTo>
                  <a:cubicBezTo>
                    <a:pt x="529987" y="728602"/>
                    <a:pt x="545292" y="722511"/>
                    <a:pt x="564102" y="719091"/>
                  </a:cubicBezTo>
                  <a:cubicBezTo>
                    <a:pt x="587575" y="714823"/>
                    <a:pt x="611449" y="713173"/>
                    <a:pt x="635123" y="710214"/>
                  </a:cubicBezTo>
                  <a:cubicBezTo>
                    <a:pt x="632164" y="701336"/>
                    <a:pt x="627569" y="692845"/>
                    <a:pt x="626246" y="683581"/>
                  </a:cubicBezTo>
                  <a:cubicBezTo>
                    <a:pt x="622465" y="657110"/>
                    <a:pt x="633520" y="586417"/>
                    <a:pt x="599613" y="559293"/>
                  </a:cubicBezTo>
                  <a:cubicBezTo>
                    <a:pt x="592305" y="553447"/>
                    <a:pt x="581857" y="553375"/>
                    <a:pt x="572979" y="550416"/>
                  </a:cubicBezTo>
                  <a:cubicBezTo>
                    <a:pt x="575938" y="535620"/>
                    <a:pt x="575913" y="519896"/>
                    <a:pt x="581857" y="506027"/>
                  </a:cubicBezTo>
                  <a:cubicBezTo>
                    <a:pt x="585154" y="498334"/>
                    <a:pt x="594384" y="494808"/>
                    <a:pt x="599613" y="488272"/>
                  </a:cubicBezTo>
                  <a:cubicBezTo>
                    <a:pt x="628818" y="451766"/>
                    <a:pt x="601756" y="466843"/>
                    <a:pt x="644001" y="452761"/>
                  </a:cubicBezTo>
                  <a:cubicBezTo>
                    <a:pt x="646960" y="443883"/>
                    <a:pt x="648694" y="434498"/>
                    <a:pt x="652879" y="426128"/>
                  </a:cubicBezTo>
                  <a:cubicBezTo>
                    <a:pt x="657651" y="416585"/>
                    <a:pt x="668880" y="410019"/>
                    <a:pt x="670634" y="399495"/>
                  </a:cubicBezTo>
                  <a:cubicBezTo>
                    <a:pt x="672172" y="390264"/>
                    <a:pt x="668373" y="379479"/>
                    <a:pt x="661756" y="372862"/>
                  </a:cubicBezTo>
                  <a:cubicBezTo>
                    <a:pt x="631231" y="342337"/>
                    <a:pt x="615347" y="339638"/>
                    <a:pt x="581857" y="328474"/>
                  </a:cubicBezTo>
                  <a:cubicBezTo>
                    <a:pt x="575939" y="319596"/>
                    <a:pt x="571046" y="309942"/>
                    <a:pt x="564102" y="301841"/>
                  </a:cubicBezTo>
                  <a:cubicBezTo>
                    <a:pt x="553208" y="289131"/>
                    <a:pt x="528591" y="266330"/>
                    <a:pt x="528591" y="266330"/>
                  </a:cubicBezTo>
                  <a:cubicBezTo>
                    <a:pt x="522743" y="248786"/>
                    <a:pt x="517602" y="225579"/>
                    <a:pt x="501958" y="213064"/>
                  </a:cubicBezTo>
                  <a:cubicBezTo>
                    <a:pt x="494651" y="207218"/>
                    <a:pt x="484203" y="207146"/>
                    <a:pt x="475325" y="204187"/>
                  </a:cubicBezTo>
                  <a:cubicBezTo>
                    <a:pt x="454039" y="140330"/>
                    <a:pt x="479864" y="220074"/>
                    <a:pt x="457570" y="142043"/>
                  </a:cubicBezTo>
                  <a:cubicBezTo>
                    <a:pt x="454999" y="133045"/>
                    <a:pt x="454131" y="123025"/>
                    <a:pt x="448692" y="115410"/>
                  </a:cubicBezTo>
                  <a:cubicBezTo>
                    <a:pt x="438962" y="101788"/>
                    <a:pt x="422467" y="93828"/>
                    <a:pt x="413181" y="79899"/>
                  </a:cubicBezTo>
                  <a:cubicBezTo>
                    <a:pt x="410239" y="75487"/>
                    <a:pt x="378165" y="19828"/>
                    <a:pt x="359915" y="8878"/>
                  </a:cubicBezTo>
                  <a:cubicBezTo>
                    <a:pt x="351891" y="4063"/>
                    <a:pt x="342160" y="2959"/>
                    <a:pt x="333282" y="0"/>
                  </a:cubicBezTo>
                  <a:cubicBezTo>
                    <a:pt x="318486" y="2959"/>
                    <a:pt x="301995" y="1392"/>
                    <a:pt x="288894" y="8878"/>
                  </a:cubicBezTo>
                  <a:cubicBezTo>
                    <a:pt x="201086" y="59055"/>
                    <a:pt x="329996" y="14960"/>
                    <a:pt x="253383" y="53266"/>
                  </a:cubicBezTo>
                  <a:cubicBezTo>
                    <a:pt x="236643" y="61636"/>
                    <a:pt x="200117" y="71021"/>
                    <a:pt x="200117" y="71021"/>
                  </a:cubicBezTo>
                  <a:cubicBezTo>
                    <a:pt x="185360" y="85779"/>
                    <a:pt x="173566" y="95252"/>
                    <a:pt x="164607" y="115410"/>
                  </a:cubicBezTo>
                  <a:cubicBezTo>
                    <a:pt x="157006" y="132513"/>
                    <a:pt x="162424" y="158294"/>
                    <a:pt x="146851" y="168676"/>
                  </a:cubicBezTo>
                  <a:cubicBezTo>
                    <a:pt x="113254" y="191074"/>
                    <a:pt x="127762" y="178886"/>
                    <a:pt x="102463" y="204187"/>
                  </a:cubicBezTo>
                  <a:cubicBezTo>
                    <a:pt x="99504" y="213065"/>
                    <a:pt x="100202" y="224203"/>
                    <a:pt x="93585" y="230820"/>
                  </a:cubicBezTo>
                  <a:cubicBezTo>
                    <a:pt x="86968" y="237437"/>
                    <a:pt x="75950" y="237126"/>
                    <a:pt x="66952" y="239697"/>
                  </a:cubicBezTo>
                  <a:cubicBezTo>
                    <a:pt x="-11052" y="261984"/>
                    <a:pt x="68646" y="236173"/>
                    <a:pt x="4809" y="257453"/>
                  </a:cubicBezTo>
                  <a:cubicBezTo>
                    <a:pt x="-5230" y="307644"/>
                    <a:pt x="3329" y="258932"/>
                    <a:pt x="4809" y="275208"/>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r>
                <a:rPr lang="es-PE" sz="600" b="1">
                  <a:solidFill>
                    <a:schemeClr val="bg1"/>
                  </a:solidFill>
                </a:rPr>
                <a:t>ANCASH</a:t>
              </a:r>
            </a:p>
          </p:txBody>
        </p:sp>
        <p:sp>
          <p:nvSpPr>
            <p:cNvPr id="42" name="51 Forma libre"/>
            <p:cNvSpPr/>
            <p:nvPr/>
          </p:nvSpPr>
          <p:spPr>
            <a:xfrm>
              <a:off x="8570511" y="3894944"/>
              <a:ext cx="846628" cy="442749"/>
            </a:xfrm>
            <a:custGeom>
              <a:avLst/>
              <a:gdLst>
                <a:gd name="connsiteX0" fmla="*/ 1954 w 845332"/>
                <a:gd name="connsiteY0" fmla="*/ 230819 h 443883"/>
                <a:gd name="connsiteX1" fmla="*/ 10831 w 845332"/>
                <a:gd name="connsiteY1" fmla="*/ 275207 h 443883"/>
                <a:gd name="connsiteX2" fmla="*/ 28587 w 845332"/>
                <a:gd name="connsiteY2" fmla="*/ 292963 h 443883"/>
                <a:gd name="connsiteX3" fmla="*/ 46342 w 845332"/>
                <a:gd name="connsiteY3" fmla="*/ 346229 h 443883"/>
                <a:gd name="connsiteX4" fmla="*/ 64097 w 845332"/>
                <a:gd name="connsiteY4" fmla="*/ 399495 h 443883"/>
                <a:gd name="connsiteX5" fmla="*/ 72975 w 845332"/>
                <a:gd name="connsiteY5" fmla="*/ 426128 h 443883"/>
                <a:gd name="connsiteX6" fmla="*/ 99608 w 845332"/>
                <a:gd name="connsiteY6" fmla="*/ 443883 h 443883"/>
                <a:gd name="connsiteX7" fmla="*/ 188385 w 845332"/>
                <a:gd name="connsiteY7" fmla="*/ 435005 h 443883"/>
                <a:gd name="connsiteX8" fmla="*/ 215018 w 845332"/>
                <a:gd name="connsiteY8" fmla="*/ 381739 h 443883"/>
                <a:gd name="connsiteX9" fmla="*/ 250528 w 845332"/>
                <a:gd name="connsiteY9" fmla="*/ 372862 h 443883"/>
                <a:gd name="connsiteX10" fmla="*/ 428082 w 845332"/>
                <a:gd name="connsiteY10" fmla="*/ 381739 h 443883"/>
                <a:gd name="connsiteX11" fmla="*/ 490225 w 845332"/>
                <a:gd name="connsiteY11" fmla="*/ 381739 h 443883"/>
                <a:gd name="connsiteX12" fmla="*/ 534614 w 845332"/>
                <a:gd name="connsiteY12" fmla="*/ 346229 h 443883"/>
                <a:gd name="connsiteX13" fmla="*/ 587880 w 845332"/>
                <a:gd name="connsiteY13" fmla="*/ 328473 h 443883"/>
                <a:gd name="connsiteX14" fmla="*/ 614513 w 845332"/>
                <a:gd name="connsiteY14" fmla="*/ 319596 h 443883"/>
                <a:gd name="connsiteX15" fmla="*/ 667779 w 845332"/>
                <a:gd name="connsiteY15" fmla="*/ 337351 h 443883"/>
                <a:gd name="connsiteX16" fmla="*/ 712167 w 845332"/>
                <a:gd name="connsiteY16" fmla="*/ 372862 h 443883"/>
                <a:gd name="connsiteX17" fmla="*/ 774311 w 845332"/>
                <a:gd name="connsiteY17" fmla="*/ 363984 h 443883"/>
                <a:gd name="connsiteX18" fmla="*/ 818699 w 845332"/>
                <a:gd name="connsiteY18" fmla="*/ 328473 h 443883"/>
                <a:gd name="connsiteX19" fmla="*/ 845332 w 845332"/>
                <a:gd name="connsiteY19" fmla="*/ 310718 h 443883"/>
                <a:gd name="connsiteX20" fmla="*/ 836454 w 845332"/>
                <a:gd name="connsiteY20" fmla="*/ 257452 h 443883"/>
                <a:gd name="connsiteX21" fmla="*/ 818699 w 845332"/>
                <a:gd name="connsiteY21" fmla="*/ 230819 h 443883"/>
                <a:gd name="connsiteX22" fmla="*/ 809821 w 845332"/>
                <a:gd name="connsiteY22" fmla="*/ 204186 h 443883"/>
                <a:gd name="connsiteX23" fmla="*/ 800944 w 845332"/>
                <a:gd name="connsiteY23" fmla="*/ 142042 h 443883"/>
                <a:gd name="connsiteX24" fmla="*/ 783188 w 845332"/>
                <a:gd name="connsiteY24" fmla="*/ 124287 h 443883"/>
                <a:gd name="connsiteX25" fmla="*/ 765433 w 845332"/>
                <a:gd name="connsiteY25" fmla="*/ 71021 h 443883"/>
                <a:gd name="connsiteX26" fmla="*/ 756555 w 845332"/>
                <a:gd name="connsiteY26" fmla="*/ 44388 h 443883"/>
                <a:gd name="connsiteX27" fmla="*/ 747678 w 845332"/>
                <a:gd name="connsiteY27" fmla="*/ 17755 h 443883"/>
                <a:gd name="connsiteX28" fmla="*/ 694412 w 845332"/>
                <a:gd name="connsiteY28" fmla="*/ 0 h 443883"/>
                <a:gd name="connsiteX29" fmla="*/ 552369 w 845332"/>
                <a:gd name="connsiteY29" fmla="*/ 8877 h 443883"/>
                <a:gd name="connsiteX30" fmla="*/ 499103 w 845332"/>
                <a:gd name="connsiteY30" fmla="*/ 26633 h 443883"/>
                <a:gd name="connsiteX31" fmla="*/ 472470 w 845332"/>
                <a:gd name="connsiteY31" fmla="*/ 35510 h 443883"/>
                <a:gd name="connsiteX32" fmla="*/ 454715 w 845332"/>
                <a:gd name="connsiteY32" fmla="*/ 53266 h 443883"/>
                <a:gd name="connsiteX33" fmla="*/ 401449 w 845332"/>
                <a:gd name="connsiteY33" fmla="*/ 71021 h 443883"/>
                <a:gd name="connsiteX34" fmla="*/ 365938 w 845332"/>
                <a:gd name="connsiteY34" fmla="*/ 106532 h 443883"/>
                <a:gd name="connsiteX35" fmla="*/ 348183 w 845332"/>
                <a:gd name="connsiteY35" fmla="*/ 159798 h 443883"/>
                <a:gd name="connsiteX36" fmla="*/ 339305 w 845332"/>
                <a:gd name="connsiteY36" fmla="*/ 186431 h 443883"/>
                <a:gd name="connsiteX37" fmla="*/ 312672 w 845332"/>
                <a:gd name="connsiteY37" fmla="*/ 204186 h 443883"/>
                <a:gd name="connsiteX38" fmla="*/ 223895 w 845332"/>
                <a:gd name="connsiteY38" fmla="*/ 221941 h 443883"/>
                <a:gd name="connsiteX39" fmla="*/ 197262 w 845332"/>
                <a:gd name="connsiteY39" fmla="*/ 213064 h 443883"/>
                <a:gd name="connsiteX40" fmla="*/ 143996 w 845332"/>
                <a:gd name="connsiteY40" fmla="*/ 177553 h 443883"/>
                <a:gd name="connsiteX41" fmla="*/ 81853 w 845332"/>
                <a:gd name="connsiteY41" fmla="*/ 186431 h 443883"/>
                <a:gd name="connsiteX42" fmla="*/ 46342 w 845332"/>
                <a:gd name="connsiteY42" fmla="*/ 230819 h 443883"/>
                <a:gd name="connsiteX43" fmla="*/ 1954 w 845332"/>
                <a:gd name="connsiteY43" fmla="*/ 230819 h 443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45332" h="443883">
                  <a:moveTo>
                    <a:pt x="1954" y="230819"/>
                  </a:moveTo>
                  <a:cubicBezTo>
                    <a:pt x="-3964" y="238217"/>
                    <a:pt x="4887" y="261338"/>
                    <a:pt x="10831" y="275207"/>
                  </a:cubicBezTo>
                  <a:cubicBezTo>
                    <a:pt x="14128" y="282900"/>
                    <a:pt x="24844" y="285476"/>
                    <a:pt x="28587" y="292963"/>
                  </a:cubicBezTo>
                  <a:cubicBezTo>
                    <a:pt x="36957" y="309703"/>
                    <a:pt x="40424" y="328474"/>
                    <a:pt x="46342" y="346229"/>
                  </a:cubicBezTo>
                  <a:lnTo>
                    <a:pt x="64097" y="399495"/>
                  </a:lnTo>
                  <a:cubicBezTo>
                    <a:pt x="67056" y="408373"/>
                    <a:pt x="65189" y="420937"/>
                    <a:pt x="72975" y="426128"/>
                  </a:cubicBezTo>
                  <a:lnTo>
                    <a:pt x="99608" y="443883"/>
                  </a:lnTo>
                  <a:cubicBezTo>
                    <a:pt x="129200" y="440924"/>
                    <a:pt x="160171" y="444410"/>
                    <a:pt x="188385" y="435005"/>
                  </a:cubicBezTo>
                  <a:cubicBezTo>
                    <a:pt x="219818" y="424527"/>
                    <a:pt x="195322" y="397496"/>
                    <a:pt x="215018" y="381739"/>
                  </a:cubicBezTo>
                  <a:cubicBezTo>
                    <a:pt x="224545" y="374117"/>
                    <a:pt x="238691" y="375821"/>
                    <a:pt x="250528" y="372862"/>
                  </a:cubicBezTo>
                  <a:cubicBezTo>
                    <a:pt x="309713" y="375821"/>
                    <a:pt x="369046" y="376606"/>
                    <a:pt x="428082" y="381739"/>
                  </a:cubicBezTo>
                  <a:cubicBezTo>
                    <a:pt x="494227" y="387491"/>
                    <a:pt x="409211" y="401994"/>
                    <a:pt x="490225" y="381739"/>
                  </a:cubicBezTo>
                  <a:cubicBezTo>
                    <a:pt x="504983" y="366982"/>
                    <a:pt x="514456" y="355188"/>
                    <a:pt x="534614" y="346229"/>
                  </a:cubicBezTo>
                  <a:cubicBezTo>
                    <a:pt x="551717" y="338628"/>
                    <a:pt x="570125" y="334391"/>
                    <a:pt x="587880" y="328473"/>
                  </a:cubicBezTo>
                  <a:lnTo>
                    <a:pt x="614513" y="319596"/>
                  </a:lnTo>
                  <a:cubicBezTo>
                    <a:pt x="632268" y="325514"/>
                    <a:pt x="661861" y="319596"/>
                    <a:pt x="667779" y="337351"/>
                  </a:cubicBezTo>
                  <a:cubicBezTo>
                    <a:pt x="680514" y="375559"/>
                    <a:pt x="667578" y="361714"/>
                    <a:pt x="712167" y="372862"/>
                  </a:cubicBezTo>
                  <a:cubicBezTo>
                    <a:pt x="732882" y="369903"/>
                    <a:pt x="754268" y="369997"/>
                    <a:pt x="774311" y="363984"/>
                  </a:cubicBezTo>
                  <a:cubicBezTo>
                    <a:pt x="796174" y="357425"/>
                    <a:pt x="802605" y="341349"/>
                    <a:pt x="818699" y="328473"/>
                  </a:cubicBezTo>
                  <a:cubicBezTo>
                    <a:pt x="827030" y="321808"/>
                    <a:pt x="836454" y="316636"/>
                    <a:pt x="845332" y="310718"/>
                  </a:cubicBezTo>
                  <a:cubicBezTo>
                    <a:pt x="842373" y="292963"/>
                    <a:pt x="842146" y="274529"/>
                    <a:pt x="836454" y="257452"/>
                  </a:cubicBezTo>
                  <a:cubicBezTo>
                    <a:pt x="833080" y="247330"/>
                    <a:pt x="823471" y="240362"/>
                    <a:pt x="818699" y="230819"/>
                  </a:cubicBezTo>
                  <a:cubicBezTo>
                    <a:pt x="814514" y="222449"/>
                    <a:pt x="812780" y="213064"/>
                    <a:pt x="809821" y="204186"/>
                  </a:cubicBezTo>
                  <a:cubicBezTo>
                    <a:pt x="806862" y="183471"/>
                    <a:pt x="807561" y="161893"/>
                    <a:pt x="800944" y="142042"/>
                  </a:cubicBezTo>
                  <a:cubicBezTo>
                    <a:pt x="798297" y="134101"/>
                    <a:pt x="786931" y="131773"/>
                    <a:pt x="783188" y="124287"/>
                  </a:cubicBezTo>
                  <a:cubicBezTo>
                    <a:pt x="774818" y="107547"/>
                    <a:pt x="771351" y="88776"/>
                    <a:pt x="765433" y="71021"/>
                  </a:cubicBezTo>
                  <a:lnTo>
                    <a:pt x="756555" y="44388"/>
                  </a:lnTo>
                  <a:cubicBezTo>
                    <a:pt x="753596" y="35510"/>
                    <a:pt x="756556" y="20714"/>
                    <a:pt x="747678" y="17755"/>
                  </a:cubicBezTo>
                  <a:lnTo>
                    <a:pt x="694412" y="0"/>
                  </a:lnTo>
                  <a:cubicBezTo>
                    <a:pt x="647064" y="2959"/>
                    <a:pt x="599374" y="2467"/>
                    <a:pt x="552369" y="8877"/>
                  </a:cubicBezTo>
                  <a:cubicBezTo>
                    <a:pt x="533825" y="11406"/>
                    <a:pt x="516858" y="20715"/>
                    <a:pt x="499103" y="26633"/>
                  </a:cubicBezTo>
                  <a:lnTo>
                    <a:pt x="472470" y="35510"/>
                  </a:lnTo>
                  <a:cubicBezTo>
                    <a:pt x="466552" y="41429"/>
                    <a:pt x="462201" y="49523"/>
                    <a:pt x="454715" y="53266"/>
                  </a:cubicBezTo>
                  <a:cubicBezTo>
                    <a:pt x="437975" y="61636"/>
                    <a:pt x="401449" y="71021"/>
                    <a:pt x="401449" y="71021"/>
                  </a:cubicBezTo>
                  <a:cubicBezTo>
                    <a:pt x="389612" y="82858"/>
                    <a:pt x="371232" y="90651"/>
                    <a:pt x="365938" y="106532"/>
                  </a:cubicBezTo>
                  <a:lnTo>
                    <a:pt x="348183" y="159798"/>
                  </a:lnTo>
                  <a:cubicBezTo>
                    <a:pt x="345224" y="168676"/>
                    <a:pt x="347091" y="181240"/>
                    <a:pt x="339305" y="186431"/>
                  </a:cubicBezTo>
                  <a:cubicBezTo>
                    <a:pt x="330427" y="192349"/>
                    <a:pt x="322870" y="201048"/>
                    <a:pt x="312672" y="204186"/>
                  </a:cubicBezTo>
                  <a:cubicBezTo>
                    <a:pt x="283828" y="213061"/>
                    <a:pt x="223895" y="221941"/>
                    <a:pt x="223895" y="221941"/>
                  </a:cubicBezTo>
                  <a:cubicBezTo>
                    <a:pt x="215017" y="218982"/>
                    <a:pt x="205442" y="217609"/>
                    <a:pt x="197262" y="213064"/>
                  </a:cubicBezTo>
                  <a:cubicBezTo>
                    <a:pt x="178608" y="202701"/>
                    <a:pt x="143996" y="177553"/>
                    <a:pt x="143996" y="177553"/>
                  </a:cubicBezTo>
                  <a:cubicBezTo>
                    <a:pt x="123282" y="180512"/>
                    <a:pt x="101704" y="179814"/>
                    <a:pt x="81853" y="186431"/>
                  </a:cubicBezTo>
                  <a:cubicBezTo>
                    <a:pt x="71008" y="190046"/>
                    <a:pt x="50312" y="224864"/>
                    <a:pt x="46342" y="230819"/>
                  </a:cubicBezTo>
                  <a:cubicBezTo>
                    <a:pt x="8479" y="218198"/>
                    <a:pt x="7872" y="223421"/>
                    <a:pt x="1954" y="230819"/>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75">
                <a:solidFill>
                  <a:schemeClr val="bg1"/>
                </a:solidFill>
              </a:endParaRPr>
            </a:p>
          </p:txBody>
        </p:sp>
        <p:sp>
          <p:nvSpPr>
            <p:cNvPr id="43" name="52 Forma libre"/>
            <p:cNvSpPr/>
            <p:nvPr/>
          </p:nvSpPr>
          <p:spPr>
            <a:xfrm>
              <a:off x="8638241" y="4214493"/>
              <a:ext cx="1018070" cy="694924"/>
            </a:xfrm>
            <a:custGeom>
              <a:avLst/>
              <a:gdLst>
                <a:gd name="connsiteX0" fmla="*/ 4987 w 1017801"/>
                <a:gd name="connsiteY0" fmla="*/ 133430 h 696899"/>
                <a:gd name="connsiteX1" fmla="*/ 111519 w 1017801"/>
                <a:gd name="connsiteY1" fmla="*/ 115674 h 696899"/>
                <a:gd name="connsiteX2" fmla="*/ 138152 w 1017801"/>
                <a:gd name="connsiteY2" fmla="*/ 97919 h 696899"/>
                <a:gd name="connsiteX3" fmla="*/ 173663 w 1017801"/>
                <a:gd name="connsiteY3" fmla="*/ 53531 h 696899"/>
                <a:gd name="connsiteX4" fmla="*/ 209173 w 1017801"/>
                <a:gd name="connsiteY4" fmla="*/ 44653 h 696899"/>
                <a:gd name="connsiteX5" fmla="*/ 377849 w 1017801"/>
                <a:gd name="connsiteY5" fmla="*/ 53531 h 696899"/>
                <a:gd name="connsiteX6" fmla="*/ 431115 w 1017801"/>
                <a:gd name="connsiteY6" fmla="*/ 44653 h 696899"/>
                <a:gd name="connsiteX7" fmla="*/ 484381 w 1017801"/>
                <a:gd name="connsiteY7" fmla="*/ 26898 h 696899"/>
                <a:gd name="connsiteX8" fmla="*/ 502136 w 1017801"/>
                <a:gd name="connsiteY8" fmla="*/ 9142 h 696899"/>
                <a:gd name="connsiteX9" fmla="*/ 590913 w 1017801"/>
                <a:gd name="connsiteY9" fmla="*/ 9142 h 696899"/>
                <a:gd name="connsiteX10" fmla="*/ 608668 w 1017801"/>
                <a:gd name="connsiteY10" fmla="*/ 26898 h 696899"/>
                <a:gd name="connsiteX11" fmla="*/ 626424 w 1017801"/>
                <a:gd name="connsiteY11" fmla="*/ 53531 h 696899"/>
                <a:gd name="connsiteX12" fmla="*/ 724078 w 1017801"/>
                <a:gd name="connsiteY12" fmla="*/ 62408 h 696899"/>
                <a:gd name="connsiteX13" fmla="*/ 724078 w 1017801"/>
                <a:gd name="connsiteY13" fmla="*/ 115674 h 696899"/>
                <a:gd name="connsiteX14" fmla="*/ 777344 w 1017801"/>
                <a:gd name="connsiteY14" fmla="*/ 133430 h 696899"/>
                <a:gd name="connsiteX15" fmla="*/ 866121 w 1017801"/>
                <a:gd name="connsiteY15" fmla="*/ 124552 h 696899"/>
                <a:gd name="connsiteX16" fmla="*/ 892754 w 1017801"/>
                <a:gd name="connsiteY16" fmla="*/ 115674 h 696899"/>
                <a:gd name="connsiteX17" fmla="*/ 954898 w 1017801"/>
                <a:gd name="connsiteY17" fmla="*/ 124552 h 696899"/>
                <a:gd name="connsiteX18" fmla="*/ 981531 w 1017801"/>
                <a:gd name="connsiteY18" fmla="*/ 168941 h 696899"/>
                <a:gd name="connsiteX19" fmla="*/ 1008164 w 1017801"/>
                <a:gd name="connsiteY19" fmla="*/ 213329 h 696899"/>
                <a:gd name="connsiteX20" fmla="*/ 999286 w 1017801"/>
                <a:gd name="connsiteY20" fmla="*/ 257717 h 696899"/>
                <a:gd name="connsiteX21" fmla="*/ 972653 w 1017801"/>
                <a:gd name="connsiteY21" fmla="*/ 266595 h 696899"/>
                <a:gd name="connsiteX22" fmla="*/ 990408 w 1017801"/>
                <a:gd name="connsiteY22" fmla="*/ 364249 h 696899"/>
                <a:gd name="connsiteX23" fmla="*/ 1008164 w 1017801"/>
                <a:gd name="connsiteY23" fmla="*/ 382005 h 696899"/>
                <a:gd name="connsiteX24" fmla="*/ 1017041 w 1017801"/>
                <a:gd name="connsiteY24" fmla="*/ 408638 h 696899"/>
                <a:gd name="connsiteX25" fmla="*/ 990408 w 1017801"/>
                <a:gd name="connsiteY25" fmla="*/ 426393 h 696899"/>
                <a:gd name="connsiteX26" fmla="*/ 972653 w 1017801"/>
                <a:gd name="connsiteY26" fmla="*/ 506292 h 696899"/>
                <a:gd name="connsiteX27" fmla="*/ 946020 w 1017801"/>
                <a:gd name="connsiteY27" fmla="*/ 524047 h 696899"/>
                <a:gd name="connsiteX28" fmla="*/ 741833 w 1017801"/>
                <a:gd name="connsiteY28" fmla="*/ 515170 h 696899"/>
                <a:gd name="connsiteX29" fmla="*/ 724078 w 1017801"/>
                <a:gd name="connsiteY29" fmla="*/ 497414 h 696899"/>
                <a:gd name="connsiteX30" fmla="*/ 706323 w 1017801"/>
                <a:gd name="connsiteY30" fmla="*/ 470781 h 696899"/>
                <a:gd name="connsiteX31" fmla="*/ 661934 w 1017801"/>
                <a:gd name="connsiteY31" fmla="*/ 435271 h 696899"/>
                <a:gd name="connsiteX32" fmla="*/ 573158 w 1017801"/>
                <a:gd name="connsiteY32" fmla="*/ 444148 h 696899"/>
                <a:gd name="connsiteX33" fmla="*/ 546525 w 1017801"/>
                <a:gd name="connsiteY33" fmla="*/ 453026 h 696899"/>
                <a:gd name="connsiteX34" fmla="*/ 493259 w 1017801"/>
                <a:gd name="connsiteY34" fmla="*/ 435271 h 696899"/>
                <a:gd name="connsiteX35" fmla="*/ 511014 w 1017801"/>
                <a:gd name="connsiteY35" fmla="*/ 488537 h 696899"/>
                <a:gd name="connsiteX36" fmla="*/ 519892 w 1017801"/>
                <a:gd name="connsiteY36" fmla="*/ 515170 h 696899"/>
                <a:gd name="connsiteX37" fmla="*/ 511014 w 1017801"/>
                <a:gd name="connsiteY37" fmla="*/ 541803 h 696899"/>
                <a:gd name="connsiteX38" fmla="*/ 457748 w 1017801"/>
                <a:gd name="connsiteY38" fmla="*/ 559558 h 696899"/>
                <a:gd name="connsiteX39" fmla="*/ 431115 w 1017801"/>
                <a:gd name="connsiteY39" fmla="*/ 612824 h 696899"/>
                <a:gd name="connsiteX40" fmla="*/ 404482 w 1017801"/>
                <a:gd name="connsiteY40" fmla="*/ 621702 h 696899"/>
                <a:gd name="connsiteX41" fmla="*/ 395604 w 1017801"/>
                <a:gd name="connsiteY41" fmla="*/ 674968 h 696899"/>
                <a:gd name="connsiteX42" fmla="*/ 333461 w 1017801"/>
                <a:gd name="connsiteY42" fmla="*/ 639457 h 696899"/>
                <a:gd name="connsiteX43" fmla="*/ 324583 w 1017801"/>
                <a:gd name="connsiteY43" fmla="*/ 559558 h 696899"/>
                <a:gd name="connsiteX44" fmla="*/ 315705 w 1017801"/>
                <a:gd name="connsiteY44" fmla="*/ 532925 h 696899"/>
                <a:gd name="connsiteX45" fmla="*/ 244684 w 1017801"/>
                <a:gd name="connsiteY45" fmla="*/ 444148 h 696899"/>
                <a:gd name="connsiteX46" fmla="*/ 218051 w 1017801"/>
                <a:gd name="connsiteY46" fmla="*/ 426393 h 696899"/>
                <a:gd name="connsiteX47" fmla="*/ 182540 w 1017801"/>
                <a:gd name="connsiteY47" fmla="*/ 382005 h 696899"/>
                <a:gd name="connsiteX48" fmla="*/ 129274 w 1017801"/>
                <a:gd name="connsiteY48" fmla="*/ 364249 h 696899"/>
                <a:gd name="connsiteX49" fmla="*/ 102641 w 1017801"/>
                <a:gd name="connsiteY49" fmla="*/ 284350 h 696899"/>
                <a:gd name="connsiteX50" fmla="*/ 93764 w 1017801"/>
                <a:gd name="connsiteY50" fmla="*/ 257717 h 696899"/>
                <a:gd name="connsiteX51" fmla="*/ 76008 w 1017801"/>
                <a:gd name="connsiteY51" fmla="*/ 239962 h 696899"/>
                <a:gd name="connsiteX52" fmla="*/ 22742 w 1017801"/>
                <a:gd name="connsiteY52" fmla="*/ 168941 h 696899"/>
                <a:gd name="connsiteX53" fmla="*/ 4987 w 1017801"/>
                <a:gd name="connsiteY53" fmla="*/ 133430 h 696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017801" h="696899">
                  <a:moveTo>
                    <a:pt x="4987" y="133430"/>
                  </a:moveTo>
                  <a:cubicBezTo>
                    <a:pt x="19783" y="124552"/>
                    <a:pt x="81772" y="130547"/>
                    <a:pt x="111519" y="115674"/>
                  </a:cubicBezTo>
                  <a:cubicBezTo>
                    <a:pt x="121062" y="110902"/>
                    <a:pt x="129274" y="103837"/>
                    <a:pt x="138152" y="97919"/>
                  </a:cubicBezTo>
                  <a:cubicBezTo>
                    <a:pt x="144426" y="88508"/>
                    <a:pt x="161011" y="59857"/>
                    <a:pt x="173663" y="53531"/>
                  </a:cubicBezTo>
                  <a:cubicBezTo>
                    <a:pt x="184576" y="48075"/>
                    <a:pt x="197336" y="47612"/>
                    <a:pt x="209173" y="44653"/>
                  </a:cubicBezTo>
                  <a:cubicBezTo>
                    <a:pt x="265398" y="47612"/>
                    <a:pt x="321546" y="53531"/>
                    <a:pt x="377849" y="53531"/>
                  </a:cubicBezTo>
                  <a:cubicBezTo>
                    <a:pt x="395849" y="53531"/>
                    <a:pt x="413652" y="49019"/>
                    <a:pt x="431115" y="44653"/>
                  </a:cubicBezTo>
                  <a:cubicBezTo>
                    <a:pt x="449272" y="40114"/>
                    <a:pt x="484381" y="26898"/>
                    <a:pt x="484381" y="26898"/>
                  </a:cubicBezTo>
                  <a:cubicBezTo>
                    <a:pt x="490299" y="20979"/>
                    <a:pt x="494959" y="13448"/>
                    <a:pt x="502136" y="9142"/>
                  </a:cubicBezTo>
                  <a:cubicBezTo>
                    <a:pt x="531932" y="-8736"/>
                    <a:pt x="556823" y="4272"/>
                    <a:pt x="590913" y="9142"/>
                  </a:cubicBezTo>
                  <a:cubicBezTo>
                    <a:pt x="596831" y="15061"/>
                    <a:pt x="603439" y="20362"/>
                    <a:pt x="608668" y="26898"/>
                  </a:cubicBezTo>
                  <a:cubicBezTo>
                    <a:pt x="615333" y="35230"/>
                    <a:pt x="616226" y="50393"/>
                    <a:pt x="626424" y="53531"/>
                  </a:cubicBezTo>
                  <a:cubicBezTo>
                    <a:pt x="657664" y="63143"/>
                    <a:pt x="691527" y="59449"/>
                    <a:pt x="724078" y="62408"/>
                  </a:cubicBezTo>
                  <a:cubicBezTo>
                    <a:pt x="719525" y="76066"/>
                    <a:pt x="704956" y="102016"/>
                    <a:pt x="724078" y="115674"/>
                  </a:cubicBezTo>
                  <a:cubicBezTo>
                    <a:pt x="739308" y="126552"/>
                    <a:pt x="777344" y="133430"/>
                    <a:pt x="777344" y="133430"/>
                  </a:cubicBezTo>
                  <a:cubicBezTo>
                    <a:pt x="806936" y="130471"/>
                    <a:pt x="836727" y="129074"/>
                    <a:pt x="866121" y="124552"/>
                  </a:cubicBezTo>
                  <a:cubicBezTo>
                    <a:pt x="875370" y="123129"/>
                    <a:pt x="883396" y="115674"/>
                    <a:pt x="892754" y="115674"/>
                  </a:cubicBezTo>
                  <a:cubicBezTo>
                    <a:pt x="913679" y="115674"/>
                    <a:pt x="934183" y="121593"/>
                    <a:pt x="954898" y="124552"/>
                  </a:cubicBezTo>
                  <a:cubicBezTo>
                    <a:pt x="980044" y="199997"/>
                    <a:pt x="944973" y="108010"/>
                    <a:pt x="981531" y="168941"/>
                  </a:cubicBezTo>
                  <a:cubicBezTo>
                    <a:pt x="1016103" y="226561"/>
                    <a:pt x="963176" y="168343"/>
                    <a:pt x="1008164" y="213329"/>
                  </a:cubicBezTo>
                  <a:cubicBezTo>
                    <a:pt x="1005205" y="228125"/>
                    <a:pt x="1007656" y="245162"/>
                    <a:pt x="999286" y="257717"/>
                  </a:cubicBezTo>
                  <a:cubicBezTo>
                    <a:pt x="994095" y="265503"/>
                    <a:pt x="974683" y="257460"/>
                    <a:pt x="972653" y="266595"/>
                  </a:cubicBezTo>
                  <a:cubicBezTo>
                    <a:pt x="971397" y="272247"/>
                    <a:pt x="978417" y="344264"/>
                    <a:pt x="990408" y="364249"/>
                  </a:cubicBezTo>
                  <a:cubicBezTo>
                    <a:pt x="994714" y="371426"/>
                    <a:pt x="1002245" y="376086"/>
                    <a:pt x="1008164" y="382005"/>
                  </a:cubicBezTo>
                  <a:cubicBezTo>
                    <a:pt x="1011123" y="390883"/>
                    <a:pt x="1020517" y="399950"/>
                    <a:pt x="1017041" y="408638"/>
                  </a:cubicBezTo>
                  <a:cubicBezTo>
                    <a:pt x="1013078" y="418544"/>
                    <a:pt x="997073" y="418061"/>
                    <a:pt x="990408" y="426393"/>
                  </a:cubicBezTo>
                  <a:cubicBezTo>
                    <a:pt x="980958" y="438206"/>
                    <a:pt x="973224" y="505151"/>
                    <a:pt x="972653" y="506292"/>
                  </a:cubicBezTo>
                  <a:cubicBezTo>
                    <a:pt x="967881" y="515835"/>
                    <a:pt x="954898" y="518129"/>
                    <a:pt x="946020" y="524047"/>
                  </a:cubicBezTo>
                  <a:cubicBezTo>
                    <a:pt x="877958" y="521088"/>
                    <a:pt x="809474" y="523287"/>
                    <a:pt x="741833" y="515170"/>
                  </a:cubicBezTo>
                  <a:cubicBezTo>
                    <a:pt x="733523" y="514173"/>
                    <a:pt x="729307" y="503950"/>
                    <a:pt x="724078" y="497414"/>
                  </a:cubicBezTo>
                  <a:cubicBezTo>
                    <a:pt x="717413" y="489082"/>
                    <a:pt x="712988" y="479112"/>
                    <a:pt x="706323" y="470781"/>
                  </a:cubicBezTo>
                  <a:cubicBezTo>
                    <a:pt x="691867" y="452711"/>
                    <a:pt x="681707" y="448453"/>
                    <a:pt x="661934" y="435271"/>
                  </a:cubicBezTo>
                  <a:cubicBezTo>
                    <a:pt x="632342" y="438230"/>
                    <a:pt x="602552" y="439626"/>
                    <a:pt x="573158" y="444148"/>
                  </a:cubicBezTo>
                  <a:cubicBezTo>
                    <a:pt x="563909" y="445571"/>
                    <a:pt x="555826" y="454059"/>
                    <a:pt x="546525" y="453026"/>
                  </a:cubicBezTo>
                  <a:cubicBezTo>
                    <a:pt x="527924" y="450959"/>
                    <a:pt x="493259" y="435271"/>
                    <a:pt x="493259" y="435271"/>
                  </a:cubicBezTo>
                  <a:lnTo>
                    <a:pt x="511014" y="488537"/>
                  </a:lnTo>
                  <a:lnTo>
                    <a:pt x="519892" y="515170"/>
                  </a:lnTo>
                  <a:cubicBezTo>
                    <a:pt x="516933" y="524048"/>
                    <a:pt x="518629" y="536364"/>
                    <a:pt x="511014" y="541803"/>
                  </a:cubicBezTo>
                  <a:cubicBezTo>
                    <a:pt x="495784" y="552681"/>
                    <a:pt x="457748" y="559558"/>
                    <a:pt x="457748" y="559558"/>
                  </a:cubicBezTo>
                  <a:cubicBezTo>
                    <a:pt x="451900" y="577102"/>
                    <a:pt x="446759" y="600308"/>
                    <a:pt x="431115" y="612824"/>
                  </a:cubicBezTo>
                  <a:cubicBezTo>
                    <a:pt x="423808" y="618670"/>
                    <a:pt x="413360" y="618743"/>
                    <a:pt x="404482" y="621702"/>
                  </a:cubicBezTo>
                  <a:cubicBezTo>
                    <a:pt x="401523" y="639457"/>
                    <a:pt x="411339" y="666226"/>
                    <a:pt x="395604" y="674968"/>
                  </a:cubicBezTo>
                  <a:cubicBezTo>
                    <a:pt x="292938" y="732004"/>
                    <a:pt x="325808" y="662414"/>
                    <a:pt x="333461" y="639457"/>
                  </a:cubicBezTo>
                  <a:cubicBezTo>
                    <a:pt x="330502" y="612824"/>
                    <a:pt x="328989" y="585990"/>
                    <a:pt x="324583" y="559558"/>
                  </a:cubicBezTo>
                  <a:cubicBezTo>
                    <a:pt x="323045" y="550327"/>
                    <a:pt x="320250" y="541105"/>
                    <a:pt x="315705" y="532925"/>
                  </a:cubicBezTo>
                  <a:cubicBezTo>
                    <a:pt x="301738" y="507783"/>
                    <a:pt x="271100" y="461758"/>
                    <a:pt x="244684" y="444148"/>
                  </a:cubicBezTo>
                  <a:lnTo>
                    <a:pt x="218051" y="426393"/>
                  </a:lnTo>
                  <a:cubicBezTo>
                    <a:pt x="211777" y="416982"/>
                    <a:pt x="195192" y="388331"/>
                    <a:pt x="182540" y="382005"/>
                  </a:cubicBezTo>
                  <a:cubicBezTo>
                    <a:pt x="165800" y="373635"/>
                    <a:pt x="129274" y="364249"/>
                    <a:pt x="129274" y="364249"/>
                  </a:cubicBezTo>
                  <a:lnTo>
                    <a:pt x="102641" y="284350"/>
                  </a:lnTo>
                  <a:cubicBezTo>
                    <a:pt x="99682" y="275472"/>
                    <a:pt x="100381" y="264334"/>
                    <a:pt x="93764" y="257717"/>
                  </a:cubicBezTo>
                  <a:cubicBezTo>
                    <a:pt x="87845" y="251799"/>
                    <a:pt x="81030" y="246658"/>
                    <a:pt x="76008" y="239962"/>
                  </a:cubicBezTo>
                  <a:cubicBezTo>
                    <a:pt x="15778" y="159655"/>
                    <a:pt x="63463" y="209659"/>
                    <a:pt x="22742" y="168941"/>
                  </a:cubicBezTo>
                  <a:cubicBezTo>
                    <a:pt x="11994" y="136692"/>
                    <a:pt x="-9809" y="142308"/>
                    <a:pt x="4987" y="133430"/>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75">
                <a:solidFill>
                  <a:sysClr val="windowText" lastClr="000000"/>
                </a:solidFill>
              </a:endParaRPr>
            </a:p>
          </p:txBody>
        </p:sp>
        <p:sp>
          <p:nvSpPr>
            <p:cNvPr id="44" name="58 Forma libre"/>
            <p:cNvSpPr/>
            <p:nvPr/>
          </p:nvSpPr>
          <p:spPr>
            <a:xfrm>
              <a:off x="8894346" y="4639918"/>
              <a:ext cx="507977" cy="727649"/>
            </a:xfrm>
            <a:custGeom>
              <a:avLst/>
              <a:gdLst>
                <a:gd name="connsiteX0" fmla="*/ 506027 w 507927"/>
                <a:gd name="connsiteY0" fmla="*/ 79899 h 728393"/>
                <a:gd name="connsiteX1" fmla="*/ 461638 w 507927"/>
                <a:gd name="connsiteY1" fmla="*/ 62144 h 728393"/>
                <a:gd name="connsiteX2" fmla="*/ 390617 w 507927"/>
                <a:gd name="connsiteY2" fmla="*/ 8878 h 728393"/>
                <a:gd name="connsiteX3" fmla="*/ 257452 w 507927"/>
                <a:gd name="connsiteY3" fmla="*/ 0 h 728393"/>
                <a:gd name="connsiteX4" fmla="*/ 221941 w 507927"/>
                <a:gd name="connsiteY4" fmla="*/ 124287 h 728393"/>
                <a:gd name="connsiteX5" fmla="*/ 177553 w 507927"/>
                <a:gd name="connsiteY5" fmla="*/ 159798 h 728393"/>
                <a:gd name="connsiteX6" fmla="*/ 159798 w 507927"/>
                <a:gd name="connsiteY6" fmla="*/ 186431 h 728393"/>
                <a:gd name="connsiteX7" fmla="*/ 142042 w 507927"/>
                <a:gd name="connsiteY7" fmla="*/ 204186 h 728393"/>
                <a:gd name="connsiteX8" fmla="*/ 133165 w 507927"/>
                <a:gd name="connsiteY8" fmla="*/ 239697 h 728393"/>
                <a:gd name="connsiteX9" fmla="*/ 79899 w 507927"/>
                <a:gd name="connsiteY9" fmla="*/ 257452 h 728393"/>
                <a:gd name="connsiteX10" fmla="*/ 53266 w 507927"/>
                <a:gd name="connsiteY10" fmla="*/ 266330 h 728393"/>
                <a:gd name="connsiteX11" fmla="*/ 17755 w 507927"/>
                <a:gd name="connsiteY11" fmla="*/ 301841 h 728393"/>
                <a:gd name="connsiteX12" fmla="*/ 0 w 507927"/>
                <a:gd name="connsiteY12" fmla="*/ 355107 h 728393"/>
                <a:gd name="connsiteX13" fmla="*/ 26633 w 507927"/>
                <a:gd name="connsiteY13" fmla="*/ 363984 h 728393"/>
                <a:gd name="connsiteX14" fmla="*/ 17755 w 507927"/>
                <a:gd name="connsiteY14" fmla="*/ 390617 h 728393"/>
                <a:gd name="connsiteX15" fmla="*/ 53266 w 507927"/>
                <a:gd name="connsiteY15" fmla="*/ 497149 h 728393"/>
                <a:gd name="connsiteX16" fmla="*/ 62143 w 507927"/>
                <a:gd name="connsiteY16" fmla="*/ 523782 h 728393"/>
                <a:gd name="connsiteX17" fmla="*/ 79899 w 507927"/>
                <a:gd name="connsiteY17" fmla="*/ 585926 h 728393"/>
                <a:gd name="connsiteX18" fmla="*/ 124287 w 507927"/>
                <a:gd name="connsiteY18" fmla="*/ 630314 h 728393"/>
                <a:gd name="connsiteX19" fmla="*/ 159798 w 507927"/>
                <a:gd name="connsiteY19" fmla="*/ 665825 h 728393"/>
                <a:gd name="connsiteX20" fmla="*/ 213064 w 507927"/>
                <a:gd name="connsiteY20" fmla="*/ 692458 h 728393"/>
                <a:gd name="connsiteX21" fmla="*/ 284085 w 507927"/>
                <a:gd name="connsiteY21" fmla="*/ 710214 h 728393"/>
                <a:gd name="connsiteX22" fmla="*/ 292963 w 507927"/>
                <a:gd name="connsiteY22" fmla="*/ 683581 h 728393"/>
                <a:gd name="connsiteX23" fmla="*/ 337351 w 507927"/>
                <a:gd name="connsiteY23" fmla="*/ 656948 h 728393"/>
                <a:gd name="connsiteX24" fmla="*/ 346229 w 507927"/>
                <a:gd name="connsiteY24" fmla="*/ 568171 h 728393"/>
                <a:gd name="connsiteX25" fmla="*/ 328473 w 507927"/>
                <a:gd name="connsiteY25" fmla="*/ 514905 h 728393"/>
                <a:gd name="connsiteX26" fmla="*/ 372862 w 507927"/>
                <a:gd name="connsiteY26" fmla="*/ 488272 h 728393"/>
                <a:gd name="connsiteX27" fmla="*/ 408372 w 507927"/>
                <a:gd name="connsiteY27" fmla="*/ 443883 h 728393"/>
                <a:gd name="connsiteX28" fmla="*/ 435005 w 507927"/>
                <a:gd name="connsiteY28" fmla="*/ 435006 h 728393"/>
                <a:gd name="connsiteX29" fmla="*/ 443883 w 507927"/>
                <a:gd name="connsiteY29" fmla="*/ 408373 h 728393"/>
                <a:gd name="connsiteX30" fmla="*/ 479394 w 507927"/>
                <a:gd name="connsiteY30" fmla="*/ 372862 h 728393"/>
                <a:gd name="connsiteX31" fmla="*/ 497149 w 507927"/>
                <a:gd name="connsiteY31" fmla="*/ 319596 h 728393"/>
                <a:gd name="connsiteX32" fmla="*/ 479394 w 507927"/>
                <a:gd name="connsiteY32" fmla="*/ 195309 h 728393"/>
                <a:gd name="connsiteX33" fmla="*/ 461638 w 507927"/>
                <a:gd name="connsiteY33" fmla="*/ 177553 h 728393"/>
                <a:gd name="connsiteX34" fmla="*/ 488271 w 507927"/>
                <a:gd name="connsiteY34" fmla="*/ 124287 h 728393"/>
                <a:gd name="connsiteX35" fmla="*/ 506027 w 507927"/>
                <a:gd name="connsiteY35" fmla="*/ 79899 h 72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07927" h="728393">
                  <a:moveTo>
                    <a:pt x="506027" y="79899"/>
                  </a:moveTo>
                  <a:cubicBezTo>
                    <a:pt x="501588" y="69542"/>
                    <a:pt x="475474" y="70051"/>
                    <a:pt x="461638" y="62144"/>
                  </a:cubicBezTo>
                  <a:cubicBezTo>
                    <a:pt x="428986" y="43486"/>
                    <a:pt x="450358" y="12861"/>
                    <a:pt x="390617" y="8878"/>
                  </a:cubicBezTo>
                  <a:lnTo>
                    <a:pt x="257452" y="0"/>
                  </a:lnTo>
                  <a:cubicBezTo>
                    <a:pt x="190226" y="22409"/>
                    <a:pt x="247985" y="-5935"/>
                    <a:pt x="221941" y="124287"/>
                  </a:cubicBezTo>
                  <a:cubicBezTo>
                    <a:pt x="219995" y="134019"/>
                    <a:pt x="181382" y="157246"/>
                    <a:pt x="177553" y="159798"/>
                  </a:cubicBezTo>
                  <a:cubicBezTo>
                    <a:pt x="171635" y="168676"/>
                    <a:pt x="166463" y="178100"/>
                    <a:pt x="159798" y="186431"/>
                  </a:cubicBezTo>
                  <a:cubicBezTo>
                    <a:pt x="154569" y="192967"/>
                    <a:pt x="145785" y="196700"/>
                    <a:pt x="142042" y="204186"/>
                  </a:cubicBezTo>
                  <a:cubicBezTo>
                    <a:pt x="136585" y="215099"/>
                    <a:pt x="142429" y="231756"/>
                    <a:pt x="133165" y="239697"/>
                  </a:cubicBezTo>
                  <a:cubicBezTo>
                    <a:pt x="118955" y="251877"/>
                    <a:pt x="97654" y="251534"/>
                    <a:pt x="79899" y="257452"/>
                  </a:cubicBezTo>
                  <a:lnTo>
                    <a:pt x="53266" y="266330"/>
                  </a:lnTo>
                  <a:cubicBezTo>
                    <a:pt x="41429" y="278167"/>
                    <a:pt x="23049" y="285960"/>
                    <a:pt x="17755" y="301841"/>
                  </a:cubicBezTo>
                  <a:lnTo>
                    <a:pt x="0" y="355107"/>
                  </a:lnTo>
                  <a:cubicBezTo>
                    <a:pt x="8878" y="358066"/>
                    <a:pt x="22448" y="355614"/>
                    <a:pt x="26633" y="363984"/>
                  </a:cubicBezTo>
                  <a:cubicBezTo>
                    <a:pt x="30818" y="372354"/>
                    <a:pt x="17755" y="381259"/>
                    <a:pt x="17755" y="390617"/>
                  </a:cubicBezTo>
                  <a:cubicBezTo>
                    <a:pt x="17755" y="483384"/>
                    <a:pt x="5454" y="465275"/>
                    <a:pt x="53266" y="497149"/>
                  </a:cubicBezTo>
                  <a:cubicBezTo>
                    <a:pt x="56225" y="506027"/>
                    <a:pt x="59572" y="514784"/>
                    <a:pt x="62143" y="523782"/>
                  </a:cubicBezTo>
                  <a:cubicBezTo>
                    <a:pt x="65936" y="537057"/>
                    <a:pt x="72803" y="571735"/>
                    <a:pt x="79899" y="585926"/>
                  </a:cubicBezTo>
                  <a:cubicBezTo>
                    <a:pt x="99135" y="624397"/>
                    <a:pt x="93214" y="603680"/>
                    <a:pt x="124287" y="630314"/>
                  </a:cubicBezTo>
                  <a:cubicBezTo>
                    <a:pt x="136997" y="641208"/>
                    <a:pt x="143917" y="660531"/>
                    <a:pt x="159798" y="665825"/>
                  </a:cubicBezTo>
                  <a:cubicBezTo>
                    <a:pt x="196553" y="678077"/>
                    <a:pt x="178645" y="669512"/>
                    <a:pt x="213064" y="692458"/>
                  </a:cubicBezTo>
                  <a:cubicBezTo>
                    <a:pt x="225299" y="729166"/>
                    <a:pt x="219963" y="742274"/>
                    <a:pt x="284085" y="710214"/>
                  </a:cubicBezTo>
                  <a:cubicBezTo>
                    <a:pt x="292455" y="706029"/>
                    <a:pt x="288148" y="691605"/>
                    <a:pt x="292963" y="683581"/>
                  </a:cubicBezTo>
                  <a:cubicBezTo>
                    <a:pt x="305150" y="663269"/>
                    <a:pt x="316400" y="663931"/>
                    <a:pt x="337351" y="656948"/>
                  </a:cubicBezTo>
                  <a:cubicBezTo>
                    <a:pt x="369929" y="624368"/>
                    <a:pt x="361977" y="641664"/>
                    <a:pt x="346229" y="568171"/>
                  </a:cubicBezTo>
                  <a:cubicBezTo>
                    <a:pt x="342307" y="549871"/>
                    <a:pt x="328473" y="514905"/>
                    <a:pt x="328473" y="514905"/>
                  </a:cubicBezTo>
                  <a:cubicBezTo>
                    <a:pt x="373465" y="469913"/>
                    <a:pt x="315236" y="522848"/>
                    <a:pt x="372862" y="488272"/>
                  </a:cubicBezTo>
                  <a:cubicBezTo>
                    <a:pt x="409057" y="466555"/>
                    <a:pt x="372085" y="472912"/>
                    <a:pt x="408372" y="443883"/>
                  </a:cubicBezTo>
                  <a:cubicBezTo>
                    <a:pt x="415679" y="438037"/>
                    <a:pt x="426127" y="437965"/>
                    <a:pt x="435005" y="435006"/>
                  </a:cubicBezTo>
                  <a:cubicBezTo>
                    <a:pt x="437964" y="426128"/>
                    <a:pt x="438444" y="415988"/>
                    <a:pt x="443883" y="408373"/>
                  </a:cubicBezTo>
                  <a:cubicBezTo>
                    <a:pt x="453613" y="394751"/>
                    <a:pt x="479394" y="372862"/>
                    <a:pt x="479394" y="372862"/>
                  </a:cubicBezTo>
                  <a:cubicBezTo>
                    <a:pt x="485312" y="355107"/>
                    <a:pt x="498844" y="338235"/>
                    <a:pt x="497149" y="319596"/>
                  </a:cubicBezTo>
                  <a:cubicBezTo>
                    <a:pt x="497012" y="318092"/>
                    <a:pt x="495861" y="222755"/>
                    <a:pt x="479394" y="195309"/>
                  </a:cubicBezTo>
                  <a:cubicBezTo>
                    <a:pt x="475088" y="188132"/>
                    <a:pt x="467557" y="183472"/>
                    <a:pt x="461638" y="177553"/>
                  </a:cubicBezTo>
                  <a:cubicBezTo>
                    <a:pt x="471014" y="149425"/>
                    <a:pt x="468604" y="148870"/>
                    <a:pt x="488271" y="124287"/>
                  </a:cubicBezTo>
                  <a:cubicBezTo>
                    <a:pt x="508120" y="99477"/>
                    <a:pt x="510466" y="90256"/>
                    <a:pt x="506027" y="79899"/>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chemeClr val="bg1"/>
                </a:solidFill>
              </a:endParaRPr>
            </a:p>
          </p:txBody>
        </p:sp>
        <p:sp>
          <p:nvSpPr>
            <p:cNvPr id="45" name="61 Forma libre"/>
            <p:cNvSpPr/>
            <p:nvPr/>
          </p:nvSpPr>
          <p:spPr>
            <a:xfrm>
              <a:off x="9106003" y="4691892"/>
              <a:ext cx="783131" cy="1108798"/>
            </a:xfrm>
            <a:custGeom>
              <a:avLst/>
              <a:gdLst>
                <a:gd name="connsiteX0" fmla="*/ 276121 w 782468"/>
                <a:gd name="connsiteY0" fmla="*/ 26633 h 1109709"/>
                <a:gd name="connsiteX1" fmla="*/ 240611 w 782468"/>
                <a:gd name="connsiteY1" fmla="*/ 71021 h 1109709"/>
                <a:gd name="connsiteX2" fmla="*/ 222855 w 782468"/>
                <a:gd name="connsiteY2" fmla="*/ 88777 h 1109709"/>
                <a:gd name="connsiteX3" fmla="*/ 213978 w 782468"/>
                <a:gd name="connsiteY3" fmla="*/ 115410 h 1109709"/>
                <a:gd name="connsiteX4" fmla="*/ 240611 w 782468"/>
                <a:gd name="connsiteY4" fmla="*/ 124287 h 1109709"/>
                <a:gd name="connsiteX5" fmla="*/ 276121 w 782468"/>
                <a:gd name="connsiteY5" fmla="*/ 168676 h 1109709"/>
                <a:gd name="connsiteX6" fmla="*/ 249488 w 782468"/>
                <a:gd name="connsiteY6" fmla="*/ 328474 h 1109709"/>
                <a:gd name="connsiteX7" fmla="*/ 222855 w 782468"/>
                <a:gd name="connsiteY7" fmla="*/ 346229 h 1109709"/>
                <a:gd name="connsiteX8" fmla="*/ 178467 w 782468"/>
                <a:gd name="connsiteY8" fmla="*/ 390617 h 1109709"/>
                <a:gd name="connsiteX9" fmla="*/ 116323 w 782468"/>
                <a:gd name="connsiteY9" fmla="*/ 435006 h 1109709"/>
                <a:gd name="connsiteX10" fmla="*/ 116323 w 782468"/>
                <a:gd name="connsiteY10" fmla="*/ 506027 h 1109709"/>
                <a:gd name="connsiteX11" fmla="*/ 134079 w 782468"/>
                <a:gd name="connsiteY11" fmla="*/ 523782 h 1109709"/>
                <a:gd name="connsiteX12" fmla="*/ 116323 w 782468"/>
                <a:gd name="connsiteY12" fmla="*/ 594804 h 1109709"/>
                <a:gd name="connsiteX13" fmla="*/ 71935 w 782468"/>
                <a:gd name="connsiteY13" fmla="*/ 639192 h 1109709"/>
                <a:gd name="connsiteX14" fmla="*/ 27547 w 782468"/>
                <a:gd name="connsiteY14" fmla="*/ 665825 h 1109709"/>
                <a:gd name="connsiteX15" fmla="*/ 914 w 782468"/>
                <a:gd name="connsiteY15" fmla="*/ 683581 h 1109709"/>
                <a:gd name="connsiteX16" fmla="*/ 9791 w 782468"/>
                <a:gd name="connsiteY16" fmla="*/ 719091 h 1109709"/>
                <a:gd name="connsiteX17" fmla="*/ 45302 w 782468"/>
                <a:gd name="connsiteY17" fmla="*/ 763480 h 1109709"/>
                <a:gd name="connsiteX18" fmla="*/ 98568 w 782468"/>
                <a:gd name="connsiteY18" fmla="*/ 807868 h 1109709"/>
                <a:gd name="connsiteX19" fmla="*/ 107446 w 782468"/>
                <a:gd name="connsiteY19" fmla="*/ 834501 h 1109709"/>
                <a:gd name="connsiteX20" fmla="*/ 142956 w 782468"/>
                <a:gd name="connsiteY20" fmla="*/ 870012 h 1109709"/>
                <a:gd name="connsiteX21" fmla="*/ 151834 w 782468"/>
                <a:gd name="connsiteY21" fmla="*/ 941033 h 1109709"/>
                <a:gd name="connsiteX22" fmla="*/ 187345 w 782468"/>
                <a:gd name="connsiteY22" fmla="*/ 985421 h 1109709"/>
                <a:gd name="connsiteX23" fmla="*/ 213978 w 782468"/>
                <a:gd name="connsiteY23" fmla="*/ 994299 h 1109709"/>
                <a:gd name="connsiteX24" fmla="*/ 240611 w 782468"/>
                <a:gd name="connsiteY24" fmla="*/ 1012054 h 1109709"/>
                <a:gd name="connsiteX25" fmla="*/ 249488 w 782468"/>
                <a:gd name="connsiteY25" fmla="*/ 1038687 h 1109709"/>
                <a:gd name="connsiteX26" fmla="*/ 293877 w 782468"/>
                <a:gd name="connsiteY26" fmla="*/ 1065320 h 1109709"/>
                <a:gd name="connsiteX27" fmla="*/ 311632 w 782468"/>
                <a:gd name="connsiteY27" fmla="*/ 1083076 h 1109709"/>
                <a:gd name="connsiteX28" fmla="*/ 356021 w 782468"/>
                <a:gd name="connsiteY28" fmla="*/ 1109709 h 1109709"/>
                <a:gd name="connsiteX29" fmla="*/ 418164 w 782468"/>
                <a:gd name="connsiteY29" fmla="*/ 1100831 h 1109709"/>
                <a:gd name="connsiteX30" fmla="*/ 498063 w 782468"/>
                <a:gd name="connsiteY30" fmla="*/ 1074198 h 1109709"/>
                <a:gd name="connsiteX31" fmla="*/ 551329 w 782468"/>
                <a:gd name="connsiteY31" fmla="*/ 1056443 h 1109709"/>
                <a:gd name="connsiteX32" fmla="*/ 613473 w 782468"/>
                <a:gd name="connsiteY32" fmla="*/ 1038687 h 1109709"/>
                <a:gd name="connsiteX33" fmla="*/ 666739 w 782468"/>
                <a:gd name="connsiteY33" fmla="*/ 1003177 h 1109709"/>
                <a:gd name="connsiteX34" fmla="*/ 684494 w 782468"/>
                <a:gd name="connsiteY34" fmla="*/ 976544 h 1109709"/>
                <a:gd name="connsiteX35" fmla="*/ 693372 w 782468"/>
                <a:gd name="connsiteY35" fmla="*/ 914400 h 1109709"/>
                <a:gd name="connsiteX36" fmla="*/ 702250 w 782468"/>
                <a:gd name="connsiteY36" fmla="*/ 887767 h 1109709"/>
                <a:gd name="connsiteX37" fmla="*/ 764393 w 782468"/>
                <a:gd name="connsiteY37" fmla="*/ 870012 h 1109709"/>
                <a:gd name="connsiteX38" fmla="*/ 782149 w 782468"/>
                <a:gd name="connsiteY38" fmla="*/ 852256 h 1109709"/>
                <a:gd name="connsiteX39" fmla="*/ 755516 w 782468"/>
                <a:gd name="connsiteY39" fmla="*/ 843379 h 1109709"/>
                <a:gd name="connsiteX40" fmla="*/ 613473 w 782468"/>
                <a:gd name="connsiteY40" fmla="*/ 852256 h 1109709"/>
                <a:gd name="connsiteX41" fmla="*/ 533574 w 782468"/>
                <a:gd name="connsiteY41" fmla="*/ 852256 h 1109709"/>
                <a:gd name="connsiteX42" fmla="*/ 569085 w 782468"/>
                <a:gd name="connsiteY42" fmla="*/ 807868 h 1109709"/>
                <a:gd name="connsiteX43" fmla="*/ 542452 w 782468"/>
                <a:gd name="connsiteY43" fmla="*/ 656948 h 1109709"/>
                <a:gd name="connsiteX44" fmla="*/ 524696 w 782468"/>
                <a:gd name="connsiteY44" fmla="*/ 639192 h 1109709"/>
                <a:gd name="connsiteX45" fmla="*/ 515819 w 782468"/>
                <a:gd name="connsiteY45" fmla="*/ 612559 h 1109709"/>
                <a:gd name="connsiteX46" fmla="*/ 498063 w 782468"/>
                <a:gd name="connsiteY46" fmla="*/ 594804 h 1109709"/>
                <a:gd name="connsiteX47" fmla="*/ 480308 w 782468"/>
                <a:gd name="connsiteY47" fmla="*/ 541538 h 1109709"/>
                <a:gd name="connsiteX48" fmla="*/ 471430 w 782468"/>
                <a:gd name="connsiteY48" fmla="*/ 514905 h 1109709"/>
                <a:gd name="connsiteX49" fmla="*/ 462553 w 782468"/>
                <a:gd name="connsiteY49" fmla="*/ 488272 h 1109709"/>
                <a:gd name="connsiteX50" fmla="*/ 471430 w 782468"/>
                <a:gd name="connsiteY50" fmla="*/ 363984 h 1109709"/>
                <a:gd name="connsiteX51" fmla="*/ 498063 w 782468"/>
                <a:gd name="connsiteY51" fmla="*/ 372862 h 1109709"/>
                <a:gd name="connsiteX52" fmla="*/ 506941 w 782468"/>
                <a:gd name="connsiteY52" fmla="*/ 399495 h 1109709"/>
                <a:gd name="connsiteX53" fmla="*/ 533574 w 782468"/>
                <a:gd name="connsiteY53" fmla="*/ 408373 h 1109709"/>
                <a:gd name="connsiteX54" fmla="*/ 560207 w 782468"/>
                <a:gd name="connsiteY54" fmla="*/ 426128 h 1109709"/>
                <a:gd name="connsiteX55" fmla="*/ 586840 w 782468"/>
                <a:gd name="connsiteY55" fmla="*/ 435006 h 1109709"/>
                <a:gd name="connsiteX56" fmla="*/ 640106 w 782468"/>
                <a:gd name="connsiteY56" fmla="*/ 461639 h 1109709"/>
                <a:gd name="connsiteX57" fmla="*/ 728883 w 782468"/>
                <a:gd name="connsiteY57" fmla="*/ 452761 h 1109709"/>
                <a:gd name="connsiteX58" fmla="*/ 711127 w 782468"/>
                <a:gd name="connsiteY58" fmla="*/ 435006 h 1109709"/>
                <a:gd name="connsiteX59" fmla="*/ 684494 w 782468"/>
                <a:gd name="connsiteY59" fmla="*/ 426128 h 1109709"/>
                <a:gd name="connsiteX60" fmla="*/ 657861 w 782468"/>
                <a:gd name="connsiteY60" fmla="*/ 408373 h 1109709"/>
                <a:gd name="connsiteX61" fmla="*/ 648984 w 782468"/>
                <a:gd name="connsiteY61" fmla="*/ 381740 h 1109709"/>
                <a:gd name="connsiteX62" fmla="*/ 622351 w 782468"/>
                <a:gd name="connsiteY62" fmla="*/ 372862 h 1109709"/>
                <a:gd name="connsiteX63" fmla="*/ 569085 w 782468"/>
                <a:gd name="connsiteY63" fmla="*/ 310718 h 1109709"/>
                <a:gd name="connsiteX64" fmla="*/ 551329 w 782468"/>
                <a:gd name="connsiteY64" fmla="*/ 257452 h 1109709"/>
                <a:gd name="connsiteX65" fmla="*/ 533574 w 782468"/>
                <a:gd name="connsiteY65" fmla="*/ 204186 h 1109709"/>
                <a:gd name="connsiteX66" fmla="*/ 524696 w 782468"/>
                <a:gd name="connsiteY66" fmla="*/ 177553 h 1109709"/>
                <a:gd name="connsiteX67" fmla="*/ 515819 w 782468"/>
                <a:gd name="connsiteY67" fmla="*/ 150920 h 1109709"/>
                <a:gd name="connsiteX68" fmla="*/ 471430 w 782468"/>
                <a:gd name="connsiteY68" fmla="*/ 115410 h 1109709"/>
                <a:gd name="connsiteX69" fmla="*/ 462553 w 782468"/>
                <a:gd name="connsiteY69" fmla="*/ 62144 h 1109709"/>
                <a:gd name="connsiteX70" fmla="*/ 435920 w 782468"/>
                <a:gd name="connsiteY70" fmla="*/ 53266 h 1109709"/>
                <a:gd name="connsiteX71" fmla="*/ 347143 w 782468"/>
                <a:gd name="connsiteY71" fmla="*/ 26633 h 1109709"/>
                <a:gd name="connsiteX72" fmla="*/ 293877 w 782468"/>
                <a:gd name="connsiteY72" fmla="*/ 8878 h 1109709"/>
                <a:gd name="connsiteX73" fmla="*/ 267244 w 782468"/>
                <a:gd name="connsiteY73" fmla="*/ 0 h 1109709"/>
                <a:gd name="connsiteX74" fmla="*/ 276121 w 782468"/>
                <a:gd name="connsiteY74" fmla="*/ 26633 h 110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782468" h="1109709">
                  <a:moveTo>
                    <a:pt x="276121" y="26633"/>
                  </a:moveTo>
                  <a:cubicBezTo>
                    <a:pt x="271682" y="38470"/>
                    <a:pt x="252942" y="56635"/>
                    <a:pt x="240611" y="71021"/>
                  </a:cubicBezTo>
                  <a:cubicBezTo>
                    <a:pt x="235164" y="77376"/>
                    <a:pt x="227161" y="81600"/>
                    <a:pt x="222855" y="88777"/>
                  </a:cubicBezTo>
                  <a:cubicBezTo>
                    <a:pt x="218040" y="96801"/>
                    <a:pt x="216937" y="106532"/>
                    <a:pt x="213978" y="115410"/>
                  </a:cubicBezTo>
                  <a:cubicBezTo>
                    <a:pt x="222856" y="118369"/>
                    <a:pt x="232587" y="119472"/>
                    <a:pt x="240611" y="124287"/>
                  </a:cubicBezTo>
                  <a:cubicBezTo>
                    <a:pt x="254665" y="132719"/>
                    <a:pt x="268058" y="156581"/>
                    <a:pt x="276121" y="168676"/>
                  </a:cubicBezTo>
                  <a:cubicBezTo>
                    <a:pt x="270547" y="257859"/>
                    <a:pt x="300114" y="287973"/>
                    <a:pt x="249488" y="328474"/>
                  </a:cubicBezTo>
                  <a:cubicBezTo>
                    <a:pt x="241156" y="335139"/>
                    <a:pt x="231733" y="340311"/>
                    <a:pt x="222855" y="346229"/>
                  </a:cubicBezTo>
                  <a:cubicBezTo>
                    <a:pt x="188660" y="397522"/>
                    <a:pt x="224499" y="351161"/>
                    <a:pt x="178467" y="390617"/>
                  </a:cubicBezTo>
                  <a:cubicBezTo>
                    <a:pt x="124849" y="436575"/>
                    <a:pt x="165260" y="418693"/>
                    <a:pt x="116323" y="435006"/>
                  </a:cubicBezTo>
                  <a:cubicBezTo>
                    <a:pt x="105997" y="465987"/>
                    <a:pt x="100254" y="468534"/>
                    <a:pt x="116323" y="506027"/>
                  </a:cubicBezTo>
                  <a:cubicBezTo>
                    <a:pt x="119620" y="513720"/>
                    <a:pt x="128160" y="517864"/>
                    <a:pt x="134079" y="523782"/>
                  </a:cubicBezTo>
                  <a:cubicBezTo>
                    <a:pt x="130702" y="540667"/>
                    <a:pt x="125423" y="576604"/>
                    <a:pt x="116323" y="594804"/>
                  </a:cubicBezTo>
                  <a:cubicBezTo>
                    <a:pt x="98567" y="630317"/>
                    <a:pt x="101529" y="615517"/>
                    <a:pt x="71935" y="639192"/>
                  </a:cubicBezTo>
                  <a:cubicBezTo>
                    <a:pt x="37117" y="667047"/>
                    <a:pt x="73800" y="650409"/>
                    <a:pt x="27547" y="665825"/>
                  </a:cubicBezTo>
                  <a:cubicBezTo>
                    <a:pt x="18669" y="671744"/>
                    <a:pt x="4288" y="673459"/>
                    <a:pt x="914" y="683581"/>
                  </a:cubicBezTo>
                  <a:cubicBezTo>
                    <a:pt x="-2944" y="695156"/>
                    <a:pt x="6439" y="707360"/>
                    <a:pt x="9791" y="719091"/>
                  </a:cubicBezTo>
                  <a:cubicBezTo>
                    <a:pt x="21632" y="760534"/>
                    <a:pt x="11352" y="735188"/>
                    <a:pt x="45302" y="763480"/>
                  </a:cubicBezTo>
                  <a:cubicBezTo>
                    <a:pt x="113649" y="820437"/>
                    <a:pt x="32450" y="763790"/>
                    <a:pt x="98568" y="807868"/>
                  </a:cubicBezTo>
                  <a:cubicBezTo>
                    <a:pt x="101527" y="816746"/>
                    <a:pt x="100829" y="827884"/>
                    <a:pt x="107446" y="834501"/>
                  </a:cubicBezTo>
                  <a:cubicBezTo>
                    <a:pt x="154792" y="881847"/>
                    <a:pt x="119285" y="798993"/>
                    <a:pt x="142956" y="870012"/>
                  </a:cubicBezTo>
                  <a:cubicBezTo>
                    <a:pt x="145915" y="893686"/>
                    <a:pt x="145557" y="918016"/>
                    <a:pt x="151834" y="941033"/>
                  </a:cubicBezTo>
                  <a:cubicBezTo>
                    <a:pt x="154201" y="949713"/>
                    <a:pt x="177758" y="979669"/>
                    <a:pt x="187345" y="985421"/>
                  </a:cubicBezTo>
                  <a:cubicBezTo>
                    <a:pt x="195369" y="990236"/>
                    <a:pt x="205608" y="990114"/>
                    <a:pt x="213978" y="994299"/>
                  </a:cubicBezTo>
                  <a:cubicBezTo>
                    <a:pt x="223521" y="999071"/>
                    <a:pt x="231733" y="1006136"/>
                    <a:pt x="240611" y="1012054"/>
                  </a:cubicBezTo>
                  <a:cubicBezTo>
                    <a:pt x="243570" y="1020932"/>
                    <a:pt x="244673" y="1030663"/>
                    <a:pt x="249488" y="1038687"/>
                  </a:cubicBezTo>
                  <a:cubicBezTo>
                    <a:pt x="261674" y="1058998"/>
                    <a:pt x="272928" y="1058337"/>
                    <a:pt x="293877" y="1065320"/>
                  </a:cubicBezTo>
                  <a:cubicBezTo>
                    <a:pt x="299795" y="1071239"/>
                    <a:pt x="304455" y="1078770"/>
                    <a:pt x="311632" y="1083076"/>
                  </a:cubicBezTo>
                  <a:cubicBezTo>
                    <a:pt x="369258" y="1117652"/>
                    <a:pt x="311029" y="1064717"/>
                    <a:pt x="356021" y="1109709"/>
                  </a:cubicBezTo>
                  <a:cubicBezTo>
                    <a:pt x="376735" y="1106750"/>
                    <a:pt x="397775" y="1105536"/>
                    <a:pt x="418164" y="1100831"/>
                  </a:cubicBezTo>
                  <a:cubicBezTo>
                    <a:pt x="418175" y="1100828"/>
                    <a:pt x="484741" y="1078639"/>
                    <a:pt x="498063" y="1074198"/>
                  </a:cubicBezTo>
                  <a:lnTo>
                    <a:pt x="551329" y="1056443"/>
                  </a:lnTo>
                  <a:cubicBezTo>
                    <a:pt x="595918" y="1045295"/>
                    <a:pt x="575265" y="1051424"/>
                    <a:pt x="613473" y="1038687"/>
                  </a:cubicBezTo>
                  <a:cubicBezTo>
                    <a:pt x="658048" y="971824"/>
                    <a:pt x="597947" y="1049038"/>
                    <a:pt x="666739" y="1003177"/>
                  </a:cubicBezTo>
                  <a:cubicBezTo>
                    <a:pt x="675617" y="997259"/>
                    <a:pt x="678576" y="985422"/>
                    <a:pt x="684494" y="976544"/>
                  </a:cubicBezTo>
                  <a:cubicBezTo>
                    <a:pt x="687453" y="955829"/>
                    <a:pt x="689268" y="934919"/>
                    <a:pt x="693372" y="914400"/>
                  </a:cubicBezTo>
                  <a:cubicBezTo>
                    <a:pt x="695207" y="905224"/>
                    <a:pt x="695633" y="894384"/>
                    <a:pt x="702250" y="887767"/>
                  </a:cubicBezTo>
                  <a:cubicBezTo>
                    <a:pt x="706497" y="883520"/>
                    <a:pt x="764083" y="870089"/>
                    <a:pt x="764393" y="870012"/>
                  </a:cubicBezTo>
                  <a:cubicBezTo>
                    <a:pt x="770312" y="864093"/>
                    <a:pt x="784796" y="860197"/>
                    <a:pt x="782149" y="852256"/>
                  </a:cubicBezTo>
                  <a:cubicBezTo>
                    <a:pt x="779190" y="843378"/>
                    <a:pt x="764874" y="843379"/>
                    <a:pt x="755516" y="843379"/>
                  </a:cubicBezTo>
                  <a:cubicBezTo>
                    <a:pt x="708076" y="843379"/>
                    <a:pt x="660821" y="849297"/>
                    <a:pt x="613473" y="852256"/>
                  </a:cubicBezTo>
                  <a:cubicBezTo>
                    <a:pt x="590070" y="860057"/>
                    <a:pt x="557011" y="875693"/>
                    <a:pt x="533574" y="852256"/>
                  </a:cubicBezTo>
                  <a:cubicBezTo>
                    <a:pt x="527973" y="846655"/>
                    <a:pt x="565748" y="811205"/>
                    <a:pt x="569085" y="807868"/>
                  </a:cubicBezTo>
                  <a:cubicBezTo>
                    <a:pt x="516321" y="755107"/>
                    <a:pt x="570755" y="817333"/>
                    <a:pt x="542452" y="656948"/>
                  </a:cubicBezTo>
                  <a:cubicBezTo>
                    <a:pt x="540997" y="648705"/>
                    <a:pt x="530615" y="645111"/>
                    <a:pt x="524696" y="639192"/>
                  </a:cubicBezTo>
                  <a:cubicBezTo>
                    <a:pt x="521737" y="630314"/>
                    <a:pt x="520634" y="620583"/>
                    <a:pt x="515819" y="612559"/>
                  </a:cubicBezTo>
                  <a:cubicBezTo>
                    <a:pt x="511513" y="605382"/>
                    <a:pt x="501806" y="602290"/>
                    <a:pt x="498063" y="594804"/>
                  </a:cubicBezTo>
                  <a:cubicBezTo>
                    <a:pt x="489693" y="578064"/>
                    <a:pt x="486226" y="559293"/>
                    <a:pt x="480308" y="541538"/>
                  </a:cubicBezTo>
                  <a:lnTo>
                    <a:pt x="471430" y="514905"/>
                  </a:lnTo>
                  <a:lnTo>
                    <a:pt x="462553" y="488272"/>
                  </a:lnTo>
                  <a:cubicBezTo>
                    <a:pt x="465512" y="446843"/>
                    <a:pt x="459215" y="403682"/>
                    <a:pt x="471430" y="363984"/>
                  </a:cubicBezTo>
                  <a:cubicBezTo>
                    <a:pt x="474182" y="355040"/>
                    <a:pt x="491446" y="366245"/>
                    <a:pt x="498063" y="372862"/>
                  </a:cubicBezTo>
                  <a:cubicBezTo>
                    <a:pt x="504680" y="379479"/>
                    <a:pt x="500324" y="392878"/>
                    <a:pt x="506941" y="399495"/>
                  </a:cubicBezTo>
                  <a:cubicBezTo>
                    <a:pt x="513558" y="406112"/>
                    <a:pt x="525204" y="404188"/>
                    <a:pt x="533574" y="408373"/>
                  </a:cubicBezTo>
                  <a:cubicBezTo>
                    <a:pt x="543117" y="413145"/>
                    <a:pt x="550664" y="421356"/>
                    <a:pt x="560207" y="426128"/>
                  </a:cubicBezTo>
                  <a:cubicBezTo>
                    <a:pt x="568577" y="430313"/>
                    <a:pt x="578470" y="430821"/>
                    <a:pt x="586840" y="435006"/>
                  </a:cubicBezTo>
                  <a:cubicBezTo>
                    <a:pt x="655679" y="469425"/>
                    <a:pt x="573163" y="439324"/>
                    <a:pt x="640106" y="461639"/>
                  </a:cubicBezTo>
                  <a:cubicBezTo>
                    <a:pt x="669698" y="458680"/>
                    <a:pt x="701037" y="463203"/>
                    <a:pt x="728883" y="452761"/>
                  </a:cubicBezTo>
                  <a:cubicBezTo>
                    <a:pt x="736720" y="449822"/>
                    <a:pt x="718304" y="439312"/>
                    <a:pt x="711127" y="435006"/>
                  </a:cubicBezTo>
                  <a:cubicBezTo>
                    <a:pt x="703103" y="430191"/>
                    <a:pt x="692864" y="430313"/>
                    <a:pt x="684494" y="426128"/>
                  </a:cubicBezTo>
                  <a:cubicBezTo>
                    <a:pt x="674951" y="421356"/>
                    <a:pt x="666739" y="414291"/>
                    <a:pt x="657861" y="408373"/>
                  </a:cubicBezTo>
                  <a:cubicBezTo>
                    <a:pt x="654902" y="399495"/>
                    <a:pt x="655601" y="388357"/>
                    <a:pt x="648984" y="381740"/>
                  </a:cubicBezTo>
                  <a:cubicBezTo>
                    <a:pt x="642367" y="375123"/>
                    <a:pt x="629966" y="378301"/>
                    <a:pt x="622351" y="372862"/>
                  </a:cubicBezTo>
                  <a:cubicBezTo>
                    <a:pt x="608024" y="362628"/>
                    <a:pt x="577815" y="330360"/>
                    <a:pt x="569085" y="310718"/>
                  </a:cubicBezTo>
                  <a:cubicBezTo>
                    <a:pt x="561484" y="293615"/>
                    <a:pt x="557247" y="275207"/>
                    <a:pt x="551329" y="257452"/>
                  </a:cubicBezTo>
                  <a:lnTo>
                    <a:pt x="533574" y="204186"/>
                  </a:lnTo>
                  <a:lnTo>
                    <a:pt x="524696" y="177553"/>
                  </a:lnTo>
                  <a:cubicBezTo>
                    <a:pt x="521737" y="168675"/>
                    <a:pt x="522436" y="157537"/>
                    <a:pt x="515819" y="150920"/>
                  </a:cubicBezTo>
                  <a:cubicBezTo>
                    <a:pt x="490518" y="125621"/>
                    <a:pt x="505027" y="137808"/>
                    <a:pt x="471430" y="115410"/>
                  </a:cubicBezTo>
                  <a:cubicBezTo>
                    <a:pt x="468471" y="97655"/>
                    <a:pt x="471483" y="77773"/>
                    <a:pt x="462553" y="62144"/>
                  </a:cubicBezTo>
                  <a:cubicBezTo>
                    <a:pt x="457910" y="54019"/>
                    <a:pt x="444918" y="55837"/>
                    <a:pt x="435920" y="53266"/>
                  </a:cubicBezTo>
                  <a:cubicBezTo>
                    <a:pt x="341997" y="26430"/>
                    <a:pt x="473733" y="68830"/>
                    <a:pt x="347143" y="26633"/>
                  </a:cubicBezTo>
                  <a:lnTo>
                    <a:pt x="293877" y="8878"/>
                  </a:lnTo>
                  <a:lnTo>
                    <a:pt x="267244" y="0"/>
                  </a:lnTo>
                  <a:cubicBezTo>
                    <a:pt x="256273" y="32910"/>
                    <a:pt x="280560" y="14796"/>
                    <a:pt x="276121" y="26633"/>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ysClr val="windowText" lastClr="000000"/>
                </a:solidFill>
              </a:endParaRPr>
            </a:p>
          </p:txBody>
        </p:sp>
        <p:sp>
          <p:nvSpPr>
            <p:cNvPr id="46" name="64 Forma libre"/>
            <p:cNvSpPr/>
            <p:nvPr/>
          </p:nvSpPr>
          <p:spPr>
            <a:xfrm>
              <a:off x="8308056" y="730250"/>
              <a:ext cx="2645713" cy="2779694"/>
            </a:xfrm>
            <a:custGeom>
              <a:avLst/>
              <a:gdLst>
                <a:gd name="connsiteX0" fmla="*/ 2610035 w 2647262"/>
                <a:gd name="connsiteY0" fmla="*/ 880439 h 2780261"/>
                <a:gd name="connsiteX1" fmla="*/ 2574525 w 2647262"/>
                <a:gd name="connsiteY1" fmla="*/ 924828 h 2780261"/>
                <a:gd name="connsiteX2" fmla="*/ 2556769 w 2647262"/>
                <a:gd name="connsiteY2" fmla="*/ 942583 h 2780261"/>
                <a:gd name="connsiteX3" fmla="*/ 2547892 w 2647262"/>
                <a:gd name="connsiteY3" fmla="*/ 978094 h 2780261"/>
                <a:gd name="connsiteX4" fmla="*/ 2539014 w 2647262"/>
                <a:gd name="connsiteY4" fmla="*/ 1004727 h 2780261"/>
                <a:gd name="connsiteX5" fmla="*/ 2503503 w 2647262"/>
                <a:gd name="connsiteY5" fmla="*/ 1049115 h 2780261"/>
                <a:gd name="connsiteX6" fmla="*/ 2459115 w 2647262"/>
                <a:gd name="connsiteY6" fmla="*/ 1111259 h 2780261"/>
                <a:gd name="connsiteX7" fmla="*/ 2441360 w 2647262"/>
                <a:gd name="connsiteY7" fmla="*/ 1137892 h 2780261"/>
                <a:gd name="connsiteX8" fmla="*/ 2396971 w 2647262"/>
                <a:gd name="connsiteY8" fmla="*/ 1173402 h 2780261"/>
                <a:gd name="connsiteX9" fmla="*/ 2396971 w 2647262"/>
                <a:gd name="connsiteY9" fmla="*/ 1244424 h 2780261"/>
                <a:gd name="connsiteX10" fmla="*/ 2423604 w 2647262"/>
                <a:gd name="connsiteY10" fmla="*/ 1253301 h 2780261"/>
                <a:gd name="connsiteX11" fmla="*/ 2547892 w 2647262"/>
                <a:gd name="connsiteY11" fmla="*/ 1253301 h 2780261"/>
                <a:gd name="connsiteX12" fmla="*/ 2556769 w 2647262"/>
                <a:gd name="connsiteY12" fmla="*/ 1279934 h 2780261"/>
                <a:gd name="connsiteX13" fmla="*/ 2574525 w 2647262"/>
                <a:gd name="connsiteY13" fmla="*/ 1297690 h 2780261"/>
                <a:gd name="connsiteX14" fmla="*/ 2583402 w 2647262"/>
                <a:gd name="connsiteY14" fmla="*/ 1324323 h 2780261"/>
                <a:gd name="connsiteX15" fmla="*/ 2627791 w 2647262"/>
                <a:gd name="connsiteY15" fmla="*/ 1359833 h 2780261"/>
                <a:gd name="connsiteX16" fmla="*/ 2627791 w 2647262"/>
                <a:gd name="connsiteY16" fmla="*/ 1430855 h 2780261"/>
                <a:gd name="connsiteX17" fmla="*/ 2539014 w 2647262"/>
                <a:gd name="connsiteY17" fmla="*/ 1421977 h 2780261"/>
                <a:gd name="connsiteX18" fmla="*/ 2485748 w 2647262"/>
                <a:gd name="connsiteY18" fmla="*/ 1395344 h 2780261"/>
                <a:gd name="connsiteX19" fmla="*/ 2459115 w 2647262"/>
                <a:gd name="connsiteY19" fmla="*/ 1386466 h 2780261"/>
                <a:gd name="connsiteX20" fmla="*/ 2317072 w 2647262"/>
                <a:gd name="connsiteY20" fmla="*/ 1395344 h 2780261"/>
                <a:gd name="connsiteX21" fmla="*/ 2308195 w 2647262"/>
                <a:gd name="connsiteY21" fmla="*/ 1439732 h 2780261"/>
                <a:gd name="connsiteX22" fmla="*/ 2281562 w 2647262"/>
                <a:gd name="connsiteY22" fmla="*/ 1448610 h 2780261"/>
                <a:gd name="connsiteX23" fmla="*/ 2175030 w 2647262"/>
                <a:gd name="connsiteY23" fmla="*/ 1457488 h 2780261"/>
                <a:gd name="connsiteX24" fmla="*/ 2086253 w 2647262"/>
                <a:gd name="connsiteY24" fmla="*/ 1484121 h 2780261"/>
                <a:gd name="connsiteX25" fmla="*/ 1953088 w 2647262"/>
                <a:gd name="connsiteY25" fmla="*/ 1492998 h 2780261"/>
                <a:gd name="connsiteX26" fmla="*/ 1908699 w 2647262"/>
                <a:gd name="connsiteY26" fmla="*/ 1519631 h 2780261"/>
                <a:gd name="connsiteX27" fmla="*/ 1864311 w 2647262"/>
                <a:gd name="connsiteY27" fmla="*/ 1546264 h 2780261"/>
                <a:gd name="connsiteX28" fmla="*/ 1846556 w 2647262"/>
                <a:gd name="connsiteY28" fmla="*/ 1564020 h 2780261"/>
                <a:gd name="connsiteX29" fmla="*/ 1793290 w 2647262"/>
                <a:gd name="connsiteY29" fmla="*/ 1581775 h 2780261"/>
                <a:gd name="connsiteX30" fmla="*/ 1748901 w 2647262"/>
                <a:gd name="connsiteY30" fmla="*/ 1608408 h 2780261"/>
                <a:gd name="connsiteX31" fmla="*/ 1722268 w 2647262"/>
                <a:gd name="connsiteY31" fmla="*/ 1626163 h 2780261"/>
                <a:gd name="connsiteX32" fmla="*/ 1695635 w 2647262"/>
                <a:gd name="connsiteY32" fmla="*/ 1635041 h 2780261"/>
                <a:gd name="connsiteX33" fmla="*/ 1651247 w 2647262"/>
                <a:gd name="connsiteY33" fmla="*/ 1670552 h 2780261"/>
                <a:gd name="connsiteX34" fmla="*/ 1633492 w 2647262"/>
                <a:gd name="connsiteY34" fmla="*/ 1697185 h 2780261"/>
                <a:gd name="connsiteX35" fmla="*/ 1615736 w 2647262"/>
                <a:gd name="connsiteY35" fmla="*/ 1856983 h 2780261"/>
                <a:gd name="connsiteX36" fmla="*/ 1597981 w 2647262"/>
                <a:gd name="connsiteY36" fmla="*/ 1883616 h 2780261"/>
                <a:gd name="connsiteX37" fmla="*/ 1571348 w 2647262"/>
                <a:gd name="connsiteY37" fmla="*/ 1892494 h 2780261"/>
                <a:gd name="connsiteX38" fmla="*/ 1553593 w 2647262"/>
                <a:gd name="connsiteY38" fmla="*/ 1919127 h 2780261"/>
                <a:gd name="connsiteX39" fmla="*/ 1553593 w 2647262"/>
                <a:gd name="connsiteY39" fmla="*/ 2052292 h 2780261"/>
                <a:gd name="connsiteX40" fmla="*/ 1562470 w 2647262"/>
                <a:gd name="connsiteY40" fmla="*/ 2078925 h 2780261"/>
                <a:gd name="connsiteX41" fmla="*/ 1580226 w 2647262"/>
                <a:gd name="connsiteY41" fmla="*/ 2096680 h 2780261"/>
                <a:gd name="connsiteX42" fmla="*/ 1589103 w 2647262"/>
                <a:gd name="connsiteY42" fmla="*/ 2123313 h 2780261"/>
                <a:gd name="connsiteX43" fmla="*/ 1509204 w 2647262"/>
                <a:gd name="connsiteY43" fmla="*/ 2149946 h 2780261"/>
                <a:gd name="connsiteX44" fmla="*/ 1482571 w 2647262"/>
                <a:gd name="connsiteY44" fmla="*/ 2167701 h 2780261"/>
                <a:gd name="connsiteX45" fmla="*/ 1464816 w 2647262"/>
                <a:gd name="connsiteY45" fmla="*/ 2185457 h 2780261"/>
                <a:gd name="connsiteX46" fmla="*/ 1438183 w 2647262"/>
                <a:gd name="connsiteY46" fmla="*/ 2194334 h 2780261"/>
                <a:gd name="connsiteX47" fmla="*/ 1358284 w 2647262"/>
                <a:gd name="connsiteY47" fmla="*/ 2229845 h 2780261"/>
                <a:gd name="connsiteX48" fmla="*/ 1331651 w 2647262"/>
                <a:gd name="connsiteY48" fmla="*/ 2238723 h 2780261"/>
                <a:gd name="connsiteX49" fmla="*/ 1331651 w 2647262"/>
                <a:gd name="connsiteY49" fmla="*/ 2354132 h 2780261"/>
                <a:gd name="connsiteX50" fmla="*/ 1322773 w 2647262"/>
                <a:gd name="connsiteY50" fmla="*/ 2380765 h 2780261"/>
                <a:gd name="connsiteX51" fmla="*/ 1269507 w 2647262"/>
                <a:gd name="connsiteY51" fmla="*/ 2398521 h 2780261"/>
                <a:gd name="connsiteX52" fmla="*/ 1251752 w 2647262"/>
                <a:gd name="connsiteY52" fmla="*/ 2425154 h 2780261"/>
                <a:gd name="connsiteX53" fmla="*/ 1100831 w 2647262"/>
                <a:gd name="connsiteY53" fmla="*/ 2487297 h 2780261"/>
                <a:gd name="connsiteX54" fmla="*/ 1083076 w 2647262"/>
                <a:gd name="connsiteY54" fmla="*/ 2505053 h 2780261"/>
                <a:gd name="connsiteX55" fmla="*/ 1065321 w 2647262"/>
                <a:gd name="connsiteY55" fmla="*/ 2531686 h 2780261"/>
                <a:gd name="connsiteX56" fmla="*/ 1012055 w 2647262"/>
                <a:gd name="connsiteY56" fmla="*/ 2549441 h 2780261"/>
                <a:gd name="connsiteX57" fmla="*/ 958789 w 2647262"/>
                <a:gd name="connsiteY57" fmla="*/ 2576074 h 2780261"/>
                <a:gd name="connsiteX58" fmla="*/ 941033 w 2647262"/>
                <a:gd name="connsiteY58" fmla="*/ 2593829 h 2780261"/>
                <a:gd name="connsiteX59" fmla="*/ 816746 w 2647262"/>
                <a:gd name="connsiteY59" fmla="*/ 2629340 h 2780261"/>
                <a:gd name="connsiteX60" fmla="*/ 763480 w 2647262"/>
                <a:gd name="connsiteY60" fmla="*/ 2647095 h 2780261"/>
                <a:gd name="connsiteX61" fmla="*/ 736847 w 2647262"/>
                <a:gd name="connsiteY61" fmla="*/ 2655973 h 2780261"/>
                <a:gd name="connsiteX62" fmla="*/ 683581 w 2647262"/>
                <a:gd name="connsiteY62" fmla="*/ 2700361 h 2780261"/>
                <a:gd name="connsiteX63" fmla="*/ 665826 w 2647262"/>
                <a:gd name="connsiteY63" fmla="*/ 2718117 h 2780261"/>
                <a:gd name="connsiteX64" fmla="*/ 639193 w 2647262"/>
                <a:gd name="connsiteY64" fmla="*/ 2726994 h 2780261"/>
                <a:gd name="connsiteX65" fmla="*/ 594804 w 2647262"/>
                <a:gd name="connsiteY65" fmla="*/ 2762505 h 2780261"/>
                <a:gd name="connsiteX66" fmla="*/ 577049 w 2647262"/>
                <a:gd name="connsiteY66" fmla="*/ 2780261 h 2780261"/>
                <a:gd name="connsiteX67" fmla="*/ 577049 w 2647262"/>
                <a:gd name="connsiteY67" fmla="*/ 2726994 h 2780261"/>
                <a:gd name="connsiteX68" fmla="*/ 568171 w 2647262"/>
                <a:gd name="connsiteY68" fmla="*/ 2682606 h 2780261"/>
                <a:gd name="connsiteX69" fmla="*/ 559294 w 2647262"/>
                <a:gd name="connsiteY69" fmla="*/ 2620462 h 2780261"/>
                <a:gd name="connsiteX70" fmla="*/ 550416 w 2647262"/>
                <a:gd name="connsiteY70" fmla="*/ 2513930 h 2780261"/>
                <a:gd name="connsiteX71" fmla="*/ 541538 w 2647262"/>
                <a:gd name="connsiteY71" fmla="*/ 2487297 h 2780261"/>
                <a:gd name="connsiteX72" fmla="*/ 523783 w 2647262"/>
                <a:gd name="connsiteY72" fmla="*/ 2407398 h 2780261"/>
                <a:gd name="connsiteX73" fmla="*/ 506028 w 2647262"/>
                <a:gd name="connsiteY73" fmla="*/ 2380765 h 2780261"/>
                <a:gd name="connsiteX74" fmla="*/ 514905 w 2647262"/>
                <a:gd name="connsiteY74" fmla="*/ 2336377 h 2780261"/>
                <a:gd name="connsiteX75" fmla="*/ 550416 w 2647262"/>
                <a:gd name="connsiteY75" fmla="*/ 2300866 h 2780261"/>
                <a:gd name="connsiteX76" fmla="*/ 559294 w 2647262"/>
                <a:gd name="connsiteY76" fmla="*/ 2247600 h 2780261"/>
                <a:gd name="connsiteX77" fmla="*/ 621437 w 2647262"/>
                <a:gd name="connsiteY77" fmla="*/ 2247600 h 2780261"/>
                <a:gd name="connsiteX78" fmla="*/ 639193 w 2647262"/>
                <a:gd name="connsiteY78" fmla="*/ 2265356 h 2780261"/>
                <a:gd name="connsiteX79" fmla="*/ 710214 w 2647262"/>
                <a:gd name="connsiteY79" fmla="*/ 2238723 h 2780261"/>
                <a:gd name="connsiteX80" fmla="*/ 719092 w 2647262"/>
                <a:gd name="connsiteY80" fmla="*/ 2212090 h 2780261"/>
                <a:gd name="connsiteX81" fmla="*/ 736847 w 2647262"/>
                <a:gd name="connsiteY81" fmla="*/ 2194334 h 2780261"/>
                <a:gd name="connsiteX82" fmla="*/ 727969 w 2647262"/>
                <a:gd name="connsiteY82" fmla="*/ 2149946 h 2780261"/>
                <a:gd name="connsiteX83" fmla="*/ 710214 w 2647262"/>
                <a:gd name="connsiteY83" fmla="*/ 2043414 h 2780261"/>
                <a:gd name="connsiteX84" fmla="*/ 692459 w 2647262"/>
                <a:gd name="connsiteY84" fmla="*/ 1990148 h 2780261"/>
                <a:gd name="connsiteX85" fmla="*/ 665826 w 2647262"/>
                <a:gd name="connsiteY85" fmla="*/ 1981270 h 2780261"/>
                <a:gd name="connsiteX86" fmla="*/ 594804 w 2647262"/>
                <a:gd name="connsiteY86" fmla="*/ 1945760 h 2780261"/>
                <a:gd name="connsiteX87" fmla="*/ 568171 w 2647262"/>
                <a:gd name="connsiteY87" fmla="*/ 1936882 h 2780261"/>
                <a:gd name="connsiteX88" fmla="*/ 541538 w 2647262"/>
                <a:gd name="connsiteY88" fmla="*/ 1928004 h 2780261"/>
                <a:gd name="connsiteX89" fmla="*/ 479395 w 2647262"/>
                <a:gd name="connsiteY89" fmla="*/ 1919127 h 2780261"/>
                <a:gd name="connsiteX90" fmla="*/ 346230 w 2647262"/>
                <a:gd name="connsiteY90" fmla="*/ 1874738 h 2780261"/>
                <a:gd name="connsiteX91" fmla="*/ 319597 w 2647262"/>
                <a:gd name="connsiteY91" fmla="*/ 1865861 h 2780261"/>
                <a:gd name="connsiteX92" fmla="*/ 292964 w 2647262"/>
                <a:gd name="connsiteY92" fmla="*/ 1856983 h 2780261"/>
                <a:gd name="connsiteX93" fmla="*/ 230820 w 2647262"/>
                <a:gd name="connsiteY93" fmla="*/ 1812594 h 2780261"/>
                <a:gd name="connsiteX94" fmla="*/ 195309 w 2647262"/>
                <a:gd name="connsiteY94" fmla="*/ 1768206 h 2780261"/>
                <a:gd name="connsiteX95" fmla="*/ 159798 w 2647262"/>
                <a:gd name="connsiteY95" fmla="*/ 1759328 h 2780261"/>
                <a:gd name="connsiteX96" fmla="*/ 44389 w 2647262"/>
                <a:gd name="connsiteY96" fmla="*/ 1741573 h 2780261"/>
                <a:gd name="connsiteX97" fmla="*/ 44389 w 2647262"/>
                <a:gd name="connsiteY97" fmla="*/ 1688307 h 2780261"/>
                <a:gd name="connsiteX98" fmla="*/ 26633 w 2647262"/>
                <a:gd name="connsiteY98" fmla="*/ 1581775 h 2780261"/>
                <a:gd name="connsiteX99" fmla="*/ 8878 w 2647262"/>
                <a:gd name="connsiteY99" fmla="*/ 1555142 h 2780261"/>
                <a:gd name="connsiteX100" fmla="*/ 17756 w 2647262"/>
                <a:gd name="connsiteY100" fmla="*/ 1519631 h 2780261"/>
                <a:gd name="connsiteX101" fmla="*/ 26633 w 2647262"/>
                <a:gd name="connsiteY101" fmla="*/ 1492998 h 2780261"/>
                <a:gd name="connsiteX102" fmla="*/ 35511 w 2647262"/>
                <a:gd name="connsiteY102" fmla="*/ 1413099 h 2780261"/>
                <a:gd name="connsiteX103" fmla="*/ 88777 w 2647262"/>
                <a:gd name="connsiteY103" fmla="*/ 1386466 h 2780261"/>
                <a:gd name="connsiteX104" fmla="*/ 97655 w 2647262"/>
                <a:gd name="connsiteY104" fmla="*/ 1350956 h 2780261"/>
                <a:gd name="connsiteX105" fmla="*/ 106532 w 2647262"/>
                <a:gd name="connsiteY105" fmla="*/ 1306567 h 2780261"/>
                <a:gd name="connsiteX106" fmla="*/ 115410 w 2647262"/>
                <a:gd name="connsiteY106" fmla="*/ 1279934 h 2780261"/>
                <a:gd name="connsiteX107" fmla="*/ 124288 w 2647262"/>
                <a:gd name="connsiteY107" fmla="*/ 1244424 h 2780261"/>
                <a:gd name="connsiteX108" fmla="*/ 115410 w 2647262"/>
                <a:gd name="connsiteY108" fmla="*/ 1208913 h 2780261"/>
                <a:gd name="connsiteX109" fmla="*/ 106532 w 2647262"/>
                <a:gd name="connsiteY109" fmla="*/ 1182280 h 2780261"/>
                <a:gd name="connsiteX110" fmla="*/ 115410 w 2647262"/>
                <a:gd name="connsiteY110" fmla="*/ 1137892 h 2780261"/>
                <a:gd name="connsiteX111" fmla="*/ 79899 w 2647262"/>
                <a:gd name="connsiteY111" fmla="*/ 1084626 h 2780261"/>
                <a:gd name="connsiteX112" fmla="*/ 71022 w 2647262"/>
                <a:gd name="connsiteY112" fmla="*/ 1057993 h 2780261"/>
                <a:gd name="connsiteX113" fmla="*/ 53266 w 2647262"/>
                <a:gd name="connsiteY113" fmla="*/ 986971 h 2780261"/>
                <a:gd name="connsiteX114" fmla="*/ 44389 w 2647262"/>
                <a:gd name="connsiteY114" fmla="*/ 960338 h 2780261"/>
                <a:gd name="connsiteX115" fmla="*/ 26633 w 2647262"/>
                <a:gd name="connsiteY115" fmla="*/ 942583 h 2780261"/>
                <a:gd name="connsiteX116" fmla="*/ 0 w 2647262"/>
                <a:gd name="connsiteY116" fmla="*/ 889317 h 2780261"/>
                <a:gd name="connsiteX117" fmla="*/ 88777 w 2647262"/>
                <a:gd name="connsiteY117" fmla="*/ 880439 h 2780261"/>
                <a:gd name="connsiteX118" fmla="*/ 115410 w 2647262"/>
                <a:gd name="connsiteY118" fmla="*/ 871561 h 2780261"/>
                <a:gd name="connsiteX119" fmla="*/ 150921 w 2647262"/>
                <a:gd name="connsiteY119" fmla="*/ 862684 h 2780261"/>
                <a:gd name="connsiteX120" fmla="*/ 230820 w 2647262"/>
                <a:gd name="connsiteY120" fmla="*/ 844928 h 2780261"/>
                <a:gd name="connsiteX121" fmla="*/ 284086 w 2647262"/>
                <a:gd name="connsiteY121" fmla="*/ 827173 h 2780261"/>
                <a:gd name="connsiteX122" fmla="*/ 310719 w 2647262"/>
                <a:gd name="connsiteY122" fmla="*/ 818295 h 2780261"/>
                <a:gd name="connsiteX123" fmla="*/ 363985 w 2647262"/>
                <a:gd name="connsiteY123" fmla="*/ 791662 h 2780261"/>
                <a:gd name="connsiteX124" fmla="*/ 408373 w 2647262"/>
                <a:gd name="connsiteY124" fmla="*/ 756152 h 2780261"/>
                <a:gd name="connsiteX125" fmla="*/ 443884 w 2647262"/>
                <a:gd name="connsiteY125" fmla="*/ 711763 h 2780261"/>
                <a:gd name="connsiteX126" fmla="*/ 470517 w 2647262"/>
                <a:gd name="connsiteY126" fmla="*/ 685130 h 2780261"/>
                <a:gd name="connsiteX127" fmla="*/ 523783 w 2647262"/>
                <a:gd name="connsiteY127" fmla="*/ 658497 h 2780261"/>
                <a:gd name="connsiteX128" fmla="*/ 550416 w 2647262"/>
                <a:gd name="connsiteY128" fmla="*/ 640742 h 2780261"/>
                <a:gd name="connsiteX129" fmla="*/ 568171 w 2647262"/>
                <a:gd name="connsiteY129" fmla="*/ 614109 h 2780261"/>
                <a:gd name="connsiteX130" fmla="*/ 612560 w 2647262"/>
                <a:gd name="connsiteY130" fmla="*/ 578598 h 2780261"/>
                <a:gd name="connsiteX131" fmla="*/ 630315 w 2647262"/>
                <a:gd name="connsiteY131" fmla="*/ 551965 h 2780261"/>
                <a:gd name="connsiteX132" fmla="*/ 639193 w 2647262"/>
                <a:gd name="connsiteY132" fmla="*/ 516455 h 2780261"/>
                <a:gd name="connsiteX133" fmla="*/ 665826 w 2647262"/>
                <a:gd name="connsiteY133" fmla="*/ 498699 h 2780261"/>
                <a:gd name="connsiteX134" fmla="*/ 683581 w 2647262"/>
                <a:gd name="connsiteY134" fmla="*/ 472066 h 2780261"/>
                <a:gd name="connsiteX135" fmla="*/ 719092 w 2647262"/>
                <a:gd name="connsiteY135" fmla="*/ 347779 h 2780261"/>
                <a:gd name="connsiteX136" fmla="*/ 745725 w 2647262"/>
                <a:gd name="connsiteY136" fmla="*/ 303391 h 2780261"/>
                <a:gd name="connsiteX137" fmla="*/ 772358 w 2647262"/>
                <a:gd name="connsiteY137" fmla="*/ 294513 h 2780261"/>
                <a:gd name="connsiteX138" fmla="*/ 790113 w 2647262"/>
                <a:gd name="connsiteY138" fmla="*/ 267880 h 2780261"/>
                <a:gd name="connsiteX139" fmla="*/ 763480 w 2647262"/>
                <a:gd name="connsiteY139" fmla="*/ 125837 h 2780261"/>
                <a:gd name="connsiteX140" fmla="*/ 754602 w 2647262"/>
                <a:gd name="connsiteY140" fmla="*/ 99204 h 2780261"/>
                <a:gd name="connsiteX141" fmla="*/ 727969 w 2647262"/>
                <a:gd name="connsiteY141" fmla="*/ 90327 h 2780261"/>
                <a:gd name="connsiteX142" fmla="*/ 710214 w 2647262"/>
                <a:gd name="connsiteY142" fmla="*/ 72571 h 2780261"/>
                <a:gd name="connsiteX143" fmla="*/ 683581 w 2647262"/>
                <a:gd name="connsiteY143" fmla="*/ 54816 h 2780261"/>
                <a:gd name="connsiteX144" fmla="*/ 665826 w 2647262"/>
                <a:gd name="connsiteY144" fmla="*/ 28183 h 2780261"/>
                <a:gd name="connsiteX145" fmla="*/ 674703 w 2647262"/>
                <a:gd name="connsiteY145" fmla="*/ 1550 h 2780261"/>
                <a:gd name="connsiteX146" fmla="*/ 914400 w 2647262"/>
                <a:gd name="connsiteY146" fmla="*/ 10428 h 2780261"/>
                <a:gd name="connsiteX147" fmla="*/ 958789 w 2647262"/>
                <a:gd name="connsiteY147" fmla="*/ 45938 h 2780261"/>
                <a:gd name="connsiteX148" fmla="*/ 1020932 w 2647262"/>
                <a:gd name="connsiteY148" fmla="*/ 54816 h 2780261"/>
                <a:gd name="connsiteX149" fmla="*/ 1047565 w 2647262"/>
                <a:gd name="connsiteY149" fmla="*/ 63694 h 2780261"/>
                <a:gd name="connsiteX150" fmla="*/ 1074198 w 2647262"/>
                <a:gd name="connsiteY150" fmla="*/ 108082 h 2780261"/>
                <a:gd name="connsiteX151" fmla="*/ 1091954 w 2647262"/>
                <a:gd name="connsiteY151" fmla="*/ 125837 h 2780261"/>
                <a:gd name="connsiteX152" fmla="*/ 1118587 w 2647262"/>
                <a:gd name="connsiteY152" fmla="*/ 170226 h 2780261"/>
                <a:gd name="connsiteX153" fmla="*/ 1171853 w 2647262"/>
                <a:gd name="connsiteY153" fmla="*/ 205736 h 2780261"/>
                <a:gd name="connsiteX154" fmla="*/ 1198486 w 2647262"/>
                <a:gd name="connsiteY154" fmla="*/ 250125 h 2780261"/>
                <a:gd name="connsiteX155" fmla="*/ 1233997 w 2647262"/>
                <a:gd name="connsiteY155" fmla="*/ 294513 h 2780261"/>
                <a:gd name="connsiteX156" fmla="*/ 1287263 w 2647262"/>
                <a:gd name="connsiteY156" fmla="*/ 312268 h 2780261"/>
                <a:gd name="connsiteX157" fmla="*/ 1313896 w 2647262"/>
                <a:gd name="connsiteY157" fmla="*/ 321146 h 2780261"/>
                <a:gd name="connsiteX158" fmla="*/ 1340529 w 2647262"/>
                <a:gd name="connsiteY158" fmla="*/ 374412 h 2780261"/>
                <a:gd name="connsiteX159" fmla="*/ 1367162 w 2647262"/>
                <a:gd name="connsiteY159" fmla="*/ 392167 h 2780261"/>
                <a:gd name="connsiteX160" fmla="*/ 1384917 w 2647262"/>
                <a:gd name="connsiteY160" fmla="*/ 409923 h 2780261"/>
                <a:gd name="connsiteX161" fmla="*/ 1420428 w 2647262"/>
                <a:gd name="connsiteY161" fmla="*/ 418800 h 2780261"/>
                <a:gd name="connsiteX162" fmla="*/ 1447061 w 2647262"/>
                <a:gd name="connsiteY162" fmla="*/ 463189 h 2780261"/>
                <a:gd name="connsiteX163" fmla="*/ 1464816 w 2647262"/>
                <a:gd name="connsiteY163" fmla="*/ 551965 h 2780261"/>
                <a:gd name="connsiteX164" fmla="*/ 1526960 w 2647262"/>
                <a:gd name="connsiteY164" fmla="*/ 560843 h 2780261"/>
                <a:gd name="connsiteX165" fmla="*/ 1571348 w 2647262"/>
                <a:gd name="connsiteY165" fmla="*/ 596354 h 2780261"/>
                <a:gd name="connsiteX166" fmla="*/ 1589103 w 2647262"/>
                <a:gd name="connsiteY166" fmla="*/ 649620 h 2780261"/>
                <a:gd name="connsiteX167" fmla="*/ 1597981 w 2647262"/>
                <a:gd name="connsiteY167" fmla="*/ 738396 h 2780261"/>
                <a:gd name="connsiteX168" fmla="*/ 1731146 w 2647262"/>
                <a:gd name="connsiteY168" fmla="*/ 747274 h 2780261"/>
                <a:gd name="connsiteX169" fmla="*/ 1757779 w 2647262"/>
                <a:gd name="connsiteY169" fmla="*/ 756152 h 2780261"/>
                <a:gd name="connsiteX170" fmla="*/ 1819923 w 2647262"/>
                <a:gd name="connsiteY170" fmla="*/ 773907 h 2780261"/>
                <a:gd name="connsiteX171" fmla="*/ 1908699 w 2647262"/>
                <a:gd name="connsiteY171" fmla="*/ 765029 h 2780261"/>
                <a:gd name="connsiteX172" fmla="*/ 1935332 w 2647262"/>
                <a:gd name="connsiteY172" fmla="*/ 756152 h 2780261"/>
                <a:gd name="connsiteX173" fmla="*/ 1944210 w 2647262"/>
                <a:gd name="connsiteY173" fmla="*/ 729519 h 2780261"/>
                <a:gd name="connsiteX174" fmla="*/ 1988598 w 2647262"/>
                <a:gd name="connsiteY174" fmla="*/ 702886 h 2780261"/>
                <a:gd name="connsiteX175" fmla="*/ 2006354 w 2647262"/>
                <a:gd name="connsiteY175" fmla="*/ 685130 h 2780261"/>
                <a:gd name="connsiteX176" fmla="*/ 2077375 w 2647262"/>
                <a:gd name="connsiteY176" fmla="*/ 685130 h 2780261"/>
                <a:gd name="connsiteX177" fmla="*/ 2095131 w 2647262"/>
                <a:gd name="connsiteY177" fmla="*/ 702886 h 2780261"/>
                <a:gd name="connsiteX178" fmla="*/ 2121764 w 2647262"/>
                <a:gd name="connsiteY178" fmla="*/ 747274 h 2780261"/>
                <a:gd name="connsiteX179" fmla="*/ 2148397 w 2647262"/>
                <a:gd name="connsiteY179" fmla="*/ 756152 h 2780261"/>
                <a:gd name="connsiteX180" fmla="*/ 2272684 w 2647262"/>
                <a:gd name="connsiteY180" fmla="*/ 738396 h 2780261"/>
                <a:gd name="connsiteX181" fmla="*/ 2299317 w 2647262"/>
                <a:gd name="connsiteY181" fmla="*/ 720641 h 2780261"/>
                <a:gd name="connsiteX182" fmla="*/ 2343705 w 2647262"/>
                <a:gd name="connsiteY182" fmla="*/ 756152 h 2780261"/>
                <a:gd name="connsiteX183" fmla="*/ 2405849 w 2647262"/>
                <a:gd name="connsiteY183" fmla="*/ 773907 h 2780261"/>
                <a:gd name="connsiteX184" fmla="*/ 2432482 w 2647262"/>
                <a:gd name="connsiteY184" fmla="*/ 791662 h 2780261"/>
                <a:gd name="connsiteX185" fmla="*/ 2450237 w 2647262"/>
                <a:gd name="connsiteY185" fmla="*/ 809418 h 2780261"/>
                <a:gd name="connsiteX186" fmla="*/ 2503503 w 2647262"/>
                <a:gd name="connsiteY186" fmla="*/ 827173 h 2780261"/>
                <a:gd name="connsiteX187" fmla="*/ 2556769 w 2647262"/>
                <a:gd name="connsiteY187" fmla="*/ 853806 h 2780261"/>
                <a:gd name="connsiteX188" fmla="*/ 2610035 w 2647262"/>
                <a:gd name="connsiteY188" fmla="*/ 880439 h 278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Lst>
              <a:rect l="l" t="t" r="r" b="b"/>
              <a:pathLst>
                <a:path w="2647262" h="2780261">
                  <a:moveTo>
                    <a:pt x="2610035" y="880439"/>
                  </a:moveTo>
                  <a:cubicBezTo>
                    <a:pt x="2612994" y="892276"/>
                    <a:pt x="2586856" y="910441"/>
                    <a:pt x="2574525" y="924828"/>
                  </a:cubicBezTo>
                  <a:cubicBezTo>
                    <a:pt x="2569078" y="931183"/>
                    <a:pt x="2560512" y="935097"/>
                    <a:pt x="2556769" y="942583"/>
                  </a:cubicBezTo>
                  <a:cubicBezTo>
                    <a:pt x="2551312" y="953496"/>
                    <a:pt x="2551244" y="966362"/>
                    <a:pt x="2547892" y="978094"/>
                  </a:cubicBezTo>
                  <a:cubicBezTo>
                    <a:pt x="2545321" y="987092"/>
                    <a:pt x="2543199" y="996357"/>
                    <a:pt x="2539014" y="1004727"/>
                  </a:cubicBezTo>
                  <a:cubicBezTo>
                    <a:pt x="2527814" y="1027127"/>
                    <a:pt x="2520019" y="1032599"/>
                    <a:pt x="2503503" y="1049115"/>
                  </a:cubicBezTo>
                  <a:cubicBezTo>
                    <a:pt x="2481483" y="1115179"/>
                    <a:pt x="2515285" y="1027003"/>
                    <a:pt x="2459115" y="1111259"/>
                  </a:cubicBezTo>
                  <a:cubicBezTo>
                    <a:pt x="2453197" y="1120137"/>
                    <a:pt x="2448025" y="1129561"/>
                    <a:pt x="2441360" y="1137892"/>
                  </a:cubicBezTo>
                  <a:cubicBezTo>
                    <a:pt x="2426904" y="1155962"/>
                    <a:pt x="2416744" y="1160220"/>
                    <a:pt x="2396971" y="1173402"/>
                  </a:cubicBezTo>
                  <a:cubicBezTo>
                    <a:pt x="2388490" y="1198847"/>
                    <a:pt x="2377927" y="1215857"/>
                    <a:pt x="2396971" y="1244424"/>
                  </a:cubicBezTo>
                  <a:cubicBezTo>
                    <a:pt x="2402162" y="1252210"/>
                    <a:pt x="2414726" y="1250342"/>
                    <a:pt x="2423604" y="1253301"/>
                  </a:cubicBezTo>
                  <a:cubicBezTo>
                    <a:pt x="2468540" y="1244315"/>
                    <a:pt x="2498689" y="1233620"/>
                    <a:pt x="2547892" y="1253301"/>
                  </a:cubicBezTo>
                  <a:cubicBezTo>
                    <a:pt x="2556581" y="1256776"/>
                    <a:pt x="2551954" y="1271910"/>
                    <a:pt x="2556769" y="1279934"/>
                  </a:cubicBezTo>
                  <a:cubicBezTo>
                    <a:pt x="2561075" y="1287111"/>
                    <a:pt x="2568606" y="1291771"/>
                    <a:pt x="2574525" y="1297690"/>
                  </a:cubicBezTo>
                  <a:cubicBezTo>
                    <a:pt x="2577484" y="1306568"/>
                    <a:pt x="2578587" y="1316299"/>
                    <a:pt x="2583402" y="1324323"/>
                  </a:cubicBezTo>
                  <a:cubicBezTo>
                    <a:pt x="2591834" y="1338377"/>
                    <a:pt x="2615696" y="1351770"/>
                    <a:pt x="2627791" y="1359833"/>
                  </a:cubicBezTo>
                  <a:cubicBezTo>
                    <a:pt x="2648193" y="1421040"/>
                    <a:pt x="2658780" y="1399865"/>
                    <a:pt x="2627791" y="1430855"/>
                  </a:cubicBezTo>
                  <a:cubicBezTo>
                    <a:pt x="2598199" y="1427896"/>
                    <a:pt x="2568408" y="1426499"/>
                    <a:pt x="2539014" y="1421977"/>
                  </a:cubicBezTo>
                  <a:cubicBezTo>
                    <a:pt x="2506784" y="1417018"/>
                    <a:pt x="2515008" y="1409974"/>
                    <a:pt x="2485748" y="1395344"/>
                  </a:cubicBezTo>
                  <a:cubicBezTo>
                    <a:pt x="2477378" y="1391159"/>
                    <a:pt x="2467993" y="1389425"/>
                    <a:pt x="2459115" y="1386466"/>
                  </a:cubicBezTo>
                  <a:lnTo>
                    <a:pt x="2317072" y="1395344"/>
                  </a:lnTo>
                  <a:cubicBezTo>
                    <a:pt x="2302843" y="1400366"/>
                    <a:pt x="2316565" y="1427177"/>
                    <a:pt x="2308195" y="1439732"/>
                  </a:cubicBezTo>
                  <a:cubicBezTo>
                    <a:pt x="2303004" y="1447518"/>
                    <a:pt x="2290838" y="1447373"/>
                    <a:pt x="2281562" y="1448610"/>
                  </a:cubicBezTo>
                  <a:cubicBezTo>
                    <a:pt x="2246241" y="1453320"/>
                    <a:pt x="2210541" y="1454529"/>
                    <a:pt x="2175030" y="1457488"/>
                  </a:cubicBezTo>
                  <a:cubicBezTo>
                    <a:pt x="2162436" y="1461686"/>
                    <a:pt x="2105860" y="1482057"/>
                    <a:pt x="2086253" y="1484121"/>
                  </a:cubicBezTo>
                  <a:cubicBezTo>
                    <a:pt x="2042011" y="1488778"/>
                    <a:pt x="1997476" y="1490039"/>
                    <a:pt x="1953088" y="1492998"/>
                  </a:cubicBezTo>
                  <a:cubicBezTo>
                    <a:pt x="1908096" y="1537990"/>
                    <a:pt x="1966325" y="1485055"/>
                    <a:pt x="1908699" y="1519631"/>
                  </a:cubicBezTo>
                  <a:cubicBezTo>
                    <a:pt x="1847769" y="1556189"/>
                    <a:pt x="1939757" y="1521117"/>
                    <a:pt x="1864311" y="1546264"/>
                  </a:cubicBezTo>
                  <a:cubicBezTo>
                    <a:pt x="1858393" y="1552183"/>
                    <a:pt x="1854042" y="1560277"/>
                    <a:pt x="1846556" y="1564020"/>
                  </a:cubicBezTo>
                  <a:cubicBezTo>
                    <a:pt x="1829816" y="1572390"/>
                    <a:pt x="1793290" y="1581775"/>
                    <a:pt x="1793290" y="1581775"/>
                  </a:cubicBezTo>
                  <a:cubicBezTo>
                    <a:pt x="1758609" y="1616455"/>
                    <a:pt x="1794999" y="1585359"/>
                    <a:pt x="1748901" y="1608408"/>
                  </a:cubicBezTo>
                  <a:cubicBezTo>
                    <a:pt x="1739358" y="1613180"/>
                    <a:pt x="1731811" y="1621391"/>
                    <a:pt x="1722268" y="1626163"/>
                  </a:cubicBezTo>
                  <a:cubicBezTo>
                    <a:pt x="1713898" y="1630348"/>
                    <a:pt x="1704005" y="1630856"/>
                    <a:pt x="1695635" y="1635041"/>
                  </a:cubicBezTo>
                  <a:cubicBezTo>
                    <a:pt x="1680252" y="1642733"/>
                    <a:pt x="1662258" y="1656788"/>
                    <a:pt x="1651247" y="1670552"/>
                  </a:cubicBezTo>
                  <a:cubicBezTo>
                    <a:pt x="1644582" y="1678884"/>
                    <a:pt x="1639410" y="1688307"/>
                    <a:pt x="1633492" y="1697185"/>
                  </a:cubicBezTo>
                  <a:cubicBezTo>
                    <a:pt x="1632382" y="1713832"/>
                    <a:pt x="1636917" y="1814620"/>
                    <a:pt x="1615736" y="1856983"/>
                  </a:cubicBezTo>
                  <a:cubicBezTo>
                    <a:pt x="1610964" y="1866526"/>
                    <a:pt x="1606312" y="1876951"/>
                    <a:pt x="1597981" y="1883616"/>
                  </a:cubicBezTo>
                  <a:cubicBezTo>
                    <a:pt x="1590674" y="1889462"/>
                    <a:pt x="1580226" y="1889535"/>
                    <a:pt x="1571348" y="1892494"/>
                  </a:cubicBezTo>
                  <a:cubicBezTo>
                    <a:pt x="1565430" y="1901372"/>
                    <a:pt x="1558365" y="1909584"/>
                    <a:pt x="1553593" y="1919127"/>
                  </a:cubicBezTo>
                  <a:cubicBezTo>
                    <a:pt x="1532527" y="1961260"/>
                    <a:pt x="1547439" y="2006139"/>
                    <a:pt x="1553593" y="2052292"/>
                  </a:cubicBezTo>
                  <a:cubicBezTo>
                    <a:pt x="1554830" y="2061568"/>
                    <a:pt x="1557655" y="2070901"/>
                    <a:pt x="1562470" y="2078925"/>
                  </a:cubicBezTo>
                  <a:cubicBezTo>
                    <a:pt x="1566776" y="2086102"/>
                    <a:pt x="1574307" y="2090762"/>
                    <a:pt x="1580226" y="2096680"/>
                  </a:cubicBezTo>
                  <a:cubicBezTo>
                    <a:pt x="1583185" y="2105558"/>
                    <a:pt x="1592579" y="2114625"/>
                    <a:pt x="1589103" y="2123313"/>
                  </a:cubicBezTo>
                  <a:cubicBezTo>
                    <a:pt x="1580186" y="2145603"/>
                    <a:pt x="1517838" y="2148507"/>
                    <a:pt x="1509204" y="2149946"/>
                  </a:cubicBezTo>
                  <a:cubicBezTo>
                    <a:pt x="1500326" y="2155864"/>
                    <a:pt x="1490902" y="2161036"/>
                    <a:pt x="1482571" y="2167701"/>
                  </a:cubicBezTo>
                  <a:cubicBezTo>
                    <a:pt x="1476035" y="2172930"/>
                    <a:pt x="1471993" y="2181151"/>
                    <a:pt x="1464816" y="2185457"/>
                  </a:cubicBezTo>
                  <a:cubicBezTo>
                    <a:pt x="1456792" y="2190272"/>
                    <a:pt x="1447061" y="2191375"/>
                    <a:pt x="1438183" y="2194334"/>
                  </a:cubicBezTo>
                  <a:cubicBezTo>
                    <a:pt x="1395977" y="2222472"/>
                    <a:pt x="1421673" y="2208715"/>
                    <a:pt x="1358284" y="2229845"/>
                  </a:cubicBezTo>
                  <a:lnTo>
                    <a:pt x="1331651" y="2238723"/>
                  </a:lnTo>
                  <a:cubicBezTo>
                    <a:pt x="1341207" y="2305612"/>
                    <a:pt x="1345576" y="2291473"/>
                    <a:pt x="1331651" y="2354132"/>
                  </a:cubicBezTo>
                  <a:cubicBezTo>
                    <a:pt x="1329621" y="2363267"/>
                    <a:pt x="1330388" y="2375326"/>
                    <a:pt x="1322773" y="2380765"/>
                  </a:cubicBezTo>
                  <a:cubicBezTo>
                    <a:pt x="1307543" y="2391643"/>
                    <a:pt x="1269507" y="2398521"/>
                    <a:pt x="1269507" y="2398521"/>
                  </a:cubicBezTo>
                  <a:cubicBezTo>
                    <a:pt x="1263589" y="2407399"/>
                    <a:pt x="1256085" y="2415404"/>
                    <a:pt x="1251752" y="2425154"/>
                  </a:cubicBezTo>
                  <a:cubicBezTo>
                    <a:pt x="1208998" y="2521353"/>
                    <a:pt x="1278655" y="2475443"/>
                    <a:pt x="1100831" y="2487297"/>
                  </a:cubicBezTo>
                  <a:cubicBezTo>
                    <a:pt x="1094913" y="2493216"/>
                    <a:pt x="1088305" y="2498517"/>
                    <a:pt x="1083076" y="2505053"/>
                  </a:cubicBezTo>
                  <a:cubicBezTo>
                    <a:pt x="1076411" y="2513385"/>
                    <a:pt x="1074369" y="2526031"/>
                    <a:pt x="1065321" y="2531686"/>
                  </a:cubicBezTo>
                  <a:cubicBezTo>
                    <a:pt x="1049450" y="2541605"/>
                    <a:pt x="1027628" y="2539060"/>
                    <a:pt x="1012055" y="2549441"/>
                  </a:cubicBezTo>
                  <a:cubicBezTo>
                    <a:pt x="977636" y="2572387"/>
                    <a:pt x="995544" y="2563822"/>
                    <a:pt x="958789" y="2576074"/>
                  </a:cubicBezTo>
                  <a:cubicBezTo>
                    <a:pt x="952870" y="2581992"/>
                    <a:pt x="948519" y="2590086"/>
                    <a:pt x="941033" y="2593829"/>
                  </a:cubicBezTo>
                  <a:cubicBezTo>
                    <a:pt x="906828" y="2610931"/>
                    <a:pt x="850888" y="2617960"/>
                    <a:pt x="816746" y="2629340"/>
                  </a:cubicBezTo>
                  <a:lnTo>
                    <a:pt x="763480" y="2647095"/>
                  </a:lnTo>
                  <a:lnTo>
                    <a:pt x="736847" y="2655973"/>
                  </a:lnTo>
                  <a:cubicBezTo>
                    <a:pt x="673574" y="2719246"/>
                    <a:pt x="745386" y="2650916"/>
                    <a:pt x="683581" y="2700361"/>
                  </a:cubicBezTo>
                  <a:cubicBezTo>
                    <a:pt x="677045" y="2705590"/>
                    <a:pt x="673003" y="2713811"/>
                    <a:pt x="665826" y="2718117"/>
                  </a:cubicBezTo>
                  <a:cubicBezTo>
                    <a:pt x="657802" y="2722932"/>
                    <a:pt x="648071" y="2724035"/>
                    <a:pt x="639193" y="2726994"/>
                  </a:cubicBezTo>
                  <a:cubicBezTo>
                    <a:pt x="596316" y="2769871"/>
                    <a:pt x="650806" y="2717703"/>
                    <a:pt x="594804" y="2762505"/>
                  </a:cubicBezTo>
                  <a:cubicBezTo>
                    <a:pt x="588268" y="2767734"/>
                    <a:pt x="582967" y="2774342"/>
                    <a:pt x="577049" y="2780261"/>
                  </a:cubicBezTo>
                  <a:cubicBezTo>
                    <a:pt x="553375" y="2709241"/>
                    <a:pt x="577049" y="2798016"/>
                    <a:pt x="577049" y="2726994"/>
                  </a:cubicBezTo>
                  <a:cubicBezTo>
                    <a:pt x="577049" y="2711905"/>
                    <a:pt x="570652" y="2697490"/>
                    <a:pt x="568171" y="2682606"/>
                  </a:cubicBezTo>
                  <a:cubicBezTo>
                    <a:pt x="564731" y="2661966"/>
                    <a:pt x="561484" y="2641272"/>
                    <a:pt x="559294" y="2620462"/>
                  </a:cubicBezTo>
                  <a:cubicBezTo>
                    <a:pt x="555564" y="2585024"/>
                    <a:pt x="555126" y="2549251"/>
                    <a:pt x="550416" y="2513930"/>
                  </a:cubicBezTo>
                  <a:cubicBezTo>
                    <a:pt x="549179" y="2504654"/>
                    <a:pt x="543808" y="2496376"/>
                    <a:pt x="541538" y="2487297"/>
                  </a:cubicBezTo>
                  <a:cubicBezTo>
                    <a:pt x="539008" y="2477177"/>
                    <a:pt x="529253" y="2420162"/>
                    <a:pt x="523783" y="2407398"/>
                  </a:cubicBezTo>
                  <a:cubicBezTo>
                    <a:pt x="519580" y="2397591"/>
                    <a:pt x="511946" y="2389643"/>
                    <a:pt x="506028" y="2380765"/>
                  </a:cubicBezTo>
                  <a:cubicBezTo>
                    <a:pt x="508987" y="2365969"/>
                    <a:pt x="507577" y="2349567"/>
                    <a:pt x="514905" y="2336377"/>
                  </a:cubicBezTo>
                  <a:cubicBezTo>
                    <a:pt x="523035" y="2321744"/>
                    <a:pt x="550416" y="2300866"/>
                    <a:pt x="550416" y="2300866"/>
                  </a:cubicBezTo>
                  <a:cubicBezTo>
                    <a:pt x="553375" y="2283111"/>
                    <a:pt x="550363" y="2263229"/>
                    <a:pt x="559294" y="2247600"/>
                  </a:cubicBezTo>
                  <a:cubicBezTo>
                    <a:pt x="570437" y="2228099"/>
                    <a:pt x="612136" y="2245275"/>
                    <a:pt x="621437" y="2247600"/>
                  </a:cubicBezTo>
                  <a:cubicBezTo>
                    <a:pt x="627356" y="2253519"/>
                    <a:pt x="630907" y="2264172"/>
                    <a:pt x="639193" y="2265356"/>
                  </a:cubicBezTo>
                  <a:cubicBezTo>
                    <a:pt x="670811" y="2269873"/>
                    <a:pt x="687454" y="2253896"/>
                    <a:pt x="710214" y="2238723"/>
                  </a:cubicBezTo>
                  <a:cubicBezTo>
                    <a:pt x="713173" y="2229845"/>
                    <a:pt x="714277" y="2220114"/>
                    <a:pt x="719092" y="2212090"/>
                  </a:cubicBezTo>
                  <a:cubicBezTo>
                    <a:pt x="723398" y="2204913"/>
                    <a:pt x="735663" y="2202620"/>
                    <a:pt x="736847" y="2194334"/>
                  </a:cubicBezTo>
                  <a:cubicBezTo>
                    <a:pt x="738981" y="2179397"/>
                    <a:pt x="730450" y="2164830"/>
                    <a:pt x="727969" y="2149946"/>
                  </a:cubicBezTo>
                  <a:cubicBezTo>
                    <a:pt x="722523" y="2117267"/>
                    <a:pt x="719183" y="2076302"/>
                    <a:pt x="710214" y="2043414"/>
                  </a:cubicBezTo>
                  <a:cubicBezTo>
                    <a:pt x="705290" y="2025358"/>
                    <a:pt x="710214" y="1996067"/>
                    <a:pt x="692459" y="1990148"/>
                  </a:cubicBezTo>
                  <a:lnTo>
                    <a:pt x="665826" y="1981270"/>
                  </a:lnTo>
                  <a:cubicBezTo>
                    <a:pt x="634835" y="1950281"/>
                    <a:pt x="656011" y="1966162"/>
                    <a:pt x="594804" y="1945760"/>
                  </a:cubicBezTo>
                  <a:lnTo>
                    <a:pt x="568171" y="1936882"/>
                  </a:lnTo>
                  <a:cubicBezTo>
                    <a:pt x="559293" y="1933923"/>
                    <a:pt x="550802" y="1929327"/>
                    <a:pt x="541538" y="1928004"/>
                  </a:cubicBezTo>
                  <a:lnTo>
                    <a:pt x="479395" y="1919127"/>
                  </a:lnTo>
                  <a:lnTo>
                    <a:pt x="346230" y="1874738"/>
                  </a:lnTo>
                  <a:lnTo>
                    <a:pt x="319597" y="1865861"/>
                  </a:lnTo>
                  <a:lnTo>
                    <a:pt x="292964" y="1856983"/>
                  </a:lnTo>
                  <a:cubicBezTo>
                    <a:pt x="250836" y="1814855"/>
                    <a:pt x="273334" y="1826766"/>
                    <a:pt x="230820" y="1812594"/>
                  </a:cubicBezTo>
                  <a:cubicBezTo>
                    <a:pt x="224546" y="1803183"/>
                    <a:pt x="207961" y="1774532"/>
                    <a:pt x="195309" y="1768206"/>
                  </a:cubicBezTo>
                  <a:cubicBezTo>
                    <a:pt x="184396" y="1762749"/>
                    <a:pt x="171530" y="1762680"/>
                    <a:pt x="159798" y="1759328"/>
                  </a:cubicBezTo>
                  <a:cubicBezTo>
                    <a:pt x="90893" y="1739641"/>
                    <a:pt x="187156" y="1755850"/>
                    <a:pt x="44389" y="1741573"/>
                  </a:cubicBezTo>
                  <a:cubicBezTo>
                    <a:pt x="60170" y="1694226"/>
                    <a:pt x="52280" y="1735654"/>
                    <a:pt x="44389" y="1688307"/>
                  </a:cubicBezTo>
                  <a:cubicBezTo>
                    <a:pt x="39466" y="1658767"/>
                    <a:pt x="42243" y="1612995"/>
                    <a:pt x="26633" y="1581775"/>
                  </a:cubicBezTo>
                  <a:cubicBezTo>
                    <a:pt x="21861" y="1572232"/>
                    <a:pt x="14796" y="1564020"/>
                    <a:pt x="8878" y="1555142"/>
                  </a:cubicBezTo>
                  <a:cubicBezTo>
                    <a:pt x="11837" y="1543305"/>
                    <a:pt x="14404" y="1531363"/>
                    <a:pt x="17756" y="1519631"/>
                  </a:cubicBezTo>
                  <a:cubicBezTo>
                    <a:pt x="20327" y="1510633"/>
                    <a:pt x="25095" y="1502228"/>
                    <a:pt x="26633" y="1492998"/>
                  </a:cubicBezTo>
                  <a:cubicBezTo>
                    <a:pt x="31038" y="1466566"/>
                    <a:pt x="26353" y="1438283"/>
                    <a:pt x="35511" y="1413099"/>
                  </a:cubicBezTo>
                  <a:cubicBezTo>
                    <a:pt x="40258" y="1400044"/>
                    <a:pt x="78046" y="1390043"/>
                    <a:pt x="88777" y="1386466"/>
                  </a:cubicBezTo>
                  <a:cubicBezTo>
                    <a:pt x="91736" y="1374629"/>
                    <a:pt x="95008" y="1362866"/>
                    <a:pt x="97655" y="1350956"/>
                  </a:cubicBezTo>
                  <a:cubicBezTo>
                    <a:pt x="100928" y="1336226"/>
                    <a:pt x="102872" y="1321206"/>
                    <a:pt x="106532" y="1306567"/>
                  </a:cubicBezTo>
                  <a:cubicBezTo>
                    <a:pt x="108802" y="1297488"/>
                    <a:pt x="112839" y="1288932"/>
                    <a:pt x="115410" y="1279934"/>
                  </a:cubicBezTo>
                  <a:cubicBezTo>
                    <a:pt x="118762" y="1268202"/>
                    <a:pt x="121329" y="1256261"/>
                    <a:pt x="124288" y="1244424"/>
                  </a:cubicBezTo>
                  <a:cubicBezTo>
                    <a:pt x="121329" y="1232587"/>
                    <a:pt x="118762" y="1220645"/>
                    <a:pt x="115410" y="1208913"/>
                  </a:cubicBezTo>
                  <a:cubicBezTo>
                    <a:pt x="112839" y="1199915"/>
                    <a:pt x="106532" y="1191638"/>
                    <a:pt x="106532" y="1182280"/>
                  </a:cubicBezTo>
                  <a:cubicBezTo>
                    <a:pt x="106532" y="1167191"/>
                    <a:pt x="112451" y="1152688"/>
                    <a:pt x="115410" y="1137892"/>
                  </a:cubicBezTo>
                  <a:cubicBezTo>
                    <a:pt x="93691" y="1029301"/>
                    <a:pt x="127672" y="1132399"/>
                    <a:pt x="79899" y="1084626"/>
                  </a:cubicBezTo>
                  <a:cubicBezTo>
                    <a:pt x="73282" y="1078009"/>
                    <a:pt x="73484" y="1067021"/>
                    <a:pt x="71022" y="1057993"/>
                  </a:cubicBezTo>
                  <a:cubicBezTo>
                    <a:pt x="64601" y="1034450"/>
                    <a:pt x="60982" y="1010122"/>
                    <a:pt x="53266" y="986971"/>
                  </a:cubicBezTo>
                  <a:cubicBezTo>
                    <a:pt x="50307" y="978093"/>
                    <a:pt x="49204" y="968362"/>
                    <a:pt x="44389" y="960338"/>
                  </a:cubicBezTo>
                  <a:cubicBezTo>
                    <a:pt x="40083" y="953161"/>
                    <a:pt x="31862" y="949119"/>
                    <a:pt x="26633" y="942583"/>
                  </a:cubicBezTo>
                  <a:cubicBezTo>
                    <a:pt x="6966" y="918000"/>
                    <a:pt x="9376" y="917445"/>
                    <a:pt x="0" y="889317"/>
                  </a:cubicBezTo>
                  <a:cubicBezTo>
                    <a:pt x="29592" y="886358"/>
                    <a:pt x="59383" y="884961"/>
                    <a:pt x="88777" y="880439"/>
                  </a:cubicBezTo>
                  <a:cubicBezTo>
                    <a:pt x="98026" y="879016"/>
                    <a:pt x="106412" y="874132"/>
                    <a:pt x="115410" y="871561"/>
                  </a:cubicBezTo>
                  <a:cubicBezTo>
                    <a:pt x="127142" y="868209"/>
                    <a:pt x="139010" y="865331"/>
                    <a:pt x="150921" y="862684"/>
                  </a:cubicBezTo>
                  <a:cubicBezTo>
                    <a:pt x="183503" y="855444"/>
                    <a:pt x="199892" y="854206"/>
                    <a:pt x="230820" y="844928"/>
                  </a:cubicBezTo>
                  <a:cubicBezTo>
                    <a:pt x="248746" y="839550"/>
                    <a:pt x="266331" y="833091"/>
                    <a:pt x="284086" y="827173"/>
                  </a:cubicBezTo>
                  <a:cubicBezTo>
                    <a:pt x="292964" y="824214"/>
                    <a:pt x="302933" y="823486"/>
                    <a:pt x="310719" y="818295"/>
                  </a:cubicBezTo>
                  <a:cubicBezTo>
                    <a:pt x="345138" y="795349"/>
                    <a:pt x="327230" y="803914"/>
                    <a:pt x="363985" y="791662"/>
                  </a:cubicBezTo>
                  <a:cubicBezTo>
                    <a:pt x="399348" y="738617"/>
                    <a:pt x="360727" y="784739"/>
                    <a:pt x="408373" y="756152"/>
                  </a:cubicBezTo>
                  <a:cubicBezTo>
                    <a:pt x="425593" y="745820"/>
                    <a:pt x="431787" y="726280"/>
                    <a:pt x="443884" y="711763"/>
                  </a:cubicBezTo>
                  <a:cubicBezTo>
                    <a:pt x="451921" y="702118"/>
                    <a:pt x="460872" y="693167"/>
                    <a:pt x="470517" y="685130"/>
                  </a:cubicBezTo>
                  <a:cubicBezTo>
                    <a:pt x="508678" y="653330"/>
                    <a:pt x="483746" y="678515"/>
                    <a:pt x="523783" y="658497"/>
                  </a:cubicBezTo>
                  <a:cubicBezTo>
                    <a:pt x="533326" y="653725"/>
                    <a:pt x="541538" y="646660"/>
                    <a:pt x="550416" y="640742"/>
                  </a:cubicBezTo>
                  <a:cubicBezTo>
                    <a:pt x="556334" y="631864"/>
                    <a:pt x="560626" y="621654"/>
                    <a:pt x="568171" y="614109"/>
                  </a:cubicBezTo>
                  <a:cubicBezTo>
                    <a:pt x="614315" y="567965"/>
                    <a:pt x="577417" y="622527"/>
                    <a:pt x="612560" y="578598"/>
                  </a:cubicBezTo>
                  <a:cubicBezTo>
                    <a:pt x="619225" y="570266"/>
                    <a:pt x="624397" y="560843"/>
                    <a:pt x="630315" y="551965"/>
                  </a:cubicBezTo>
                  <a:cubicBezTo>
                    <a:pt x="633274" y="540128"/>
                    <a:pt x="632425" y="526607"/>
                    <a:pt x="639193" y="516455"/>
                  </a:cubicBezTo>
                  <a:cubicBezTo>
                    <a:pt x="645112" y="507577"/>
                    <a:pt x="658281" y="506244"/>
                    <a:pt x="665826" y="498699"/>
                  </a:cubicBezTo>
                  <a:cubicBezTo>
                    <a:pt x="673370" y="491154"/>
                    <a:pt x="677663" y="480944"/>
                    <a:pt x="683581" y="472066"/>
                  </a:cubicBezTo>
                  <a:cubicBezTo>
                    <a:pt x="705879" y="382873"/>
                    <a:pt x="693616" y="424206"/>
                    <a:pt x="719092" y="347779"/>
                  </a:cubicBezTo>
                  <a:cubicBezTo>
                    <a:pt x="726076" y="326828"/>
                    <a:pt x="725413" y="315578"/>
                    <a:pt x="745725" y="303391"/>
                  </a:cubicBezTo>
                  <a:cubicBezTo>
                    <a:pt x="753749" y="298576"/>
                    <a:pt x="763480" y="297472"/>
                    <a:pt x="772358" y="294513"/>
                  </a:cubicBezTo>
                  <a:cubicBezTo>
                    <a:pt x="778276" y="285635"/>
                    <a:pt x="789487" y="278531"/>
                    <a:pt x="790113" y="267880"/>
                  </a:cubicBezTo>
                  <a:cubicBezTo>
                    <a:pt x="796955" y="151561"/>
                    <a:pt x="807316" y="169675"/>
                    <a:pt x="763480" y="125837"/>
                  </a:cubicBezTo>
                  <a:cubicBezTo>
                    <a:pt x="760521" y="116959"/>
                    <a:pt x="761219" y="105821"/>
                    <a:pt x="754602" y="99204"/>
                  </a:cubicBezTo>
                  <a:cubicBezTo>
                    <a:pt x="747985" y="92587"/>
                    <a:pt x="735993" y="95142"/>
                    <a:pt x="727969" y="90327"/>
                  </a:cubicBezTo>
                  <a:cubicBezTo>
                    <a:pt x="720792" y="86021"/>
                    <a:pt x="716750" y="77800"/>
                    <a:pt x="710214" y="72571"/>
                  </a:cubicBezTo>
                  <a:cubicBezTo>
                    <a:pt x="701883" y="65906"/>
                    <a:pt x="692459" y="60734"/>
                    <a:pt x="683581" y="54816"/>
                  </a:cubicBezTo>
                  <a:cubicBezTo>
                    <a:pt x="677663" y="45938"/>
                    <a:pt x="667580" y="38707"/>
                    <a:pt x="665826" y="28183"/>
                  </a:cubicBezTo>
                  <a:cubicBezTo>
                    <a:pt x="664288" y="18953"/>
                    <a:pt x="665369" y="2217"/>
                    <a:pt x="674703" y="1550"/>
                  </a:cubicBezTo>
                  <a:cubicBezTo>
                    <a:pt x="754454" y="-4146"/>
                    <a:pt x="834501" y="7469"/>
                    <a:pt x="914400" y="10428"/>
                  </a:cubicBezTo>
                  <a:cubicBezTo>
                    <a:pt x="925894" y="21922"/>
                    <a:pt x="942791" y="41139"/>
                    <a:pt x="958789" y="45938"/>
                  </a:cubicBezTo>
                  <a:cubicBezTo>
                    <a:pt x="978831" y="51951"/>
                    <a:pt x="1000218" y="51857"/>
                    <a:pt x="1020932" y="54816"/>
                  </a:cubicBezTo>
                  <a:cubicBezTo>
                    <a:pt x="1029810" y="57775"/>
                    <a:pt x="1039541" y="58879"/>
                    <a:pt x="1047565" y="63694"/>
                  </a:cubicBezTo>
                  <a:cubicBezTo>
                    <a:pt x="1075686" y="80566"/>
                    <a:pt x="1058485" y="81893"/>
                    <a:pt x="1074198" y="108082"/>
                  </a:cubicBezTo>
                  <a:cubicBezTo>
                    <a:pt x="1078504" y="115259"/>
                    <a:pt x="1086035" y="119919"/>
                    <a:pt x="1091954" y="125837"/>
                  </a:cubicBezTo>
                  <a:cubicBezTo>
                    <a:pt x="1100450" y="151328"/>
                    <a:pt x="1096922" y="153977"/>
                    <a:pt x="1118587" y="170226"/>
                  </a:cubicBezTo>
                  <a:cubicBezTo>
                    <a:pt x="1135658" y="183029"/>
                    <a:pt x="1171853" y="205736"/>
                    <a:pt x="1171853" y="205736"/>
                  </a:cubicBezTo>
                  <a:cubicBezTo>
                    <a:pt x="1197003" y="281183"/>
                    <a:pt x="1161928" y="189193"/>
                    <a:pt x="1198486" y="250125"/>
                  </a:cubicBezTo>
                  <a:cubicBezTo>
                    <a:pt x="1218614" y="283672"/>
                    <a:pt x="1190598" y="275225"/>
                    <a:pt x="1233997" y="294513"/>
                  </a:cubicBezTo>
                  <a:cubicBezTo>
                    <a:pt x="1251100" y="302114"/>
                    <a:pt x="1269508" y="306350"/>
                    <a:pt x="1287263" y="312268"/>
                  </a:cubicBezTo>
                  <a:lnTo>
                    <a:pt x="1313896" y="321146"/>
                  </a:lnTo>
                  <a:cubicBezTo>
                    <a:pt x="1321116" y="342809"/>
                    <a:pt x="1323318" y="357201"/>
                    <a:pt x="1340529" y="374412"/>
                  </a:cubicBezTo>
                  <a:cubicBezTo>
                    <a:pt x="1348074" y="381956"/>
                    <a:pt x="1358831" y="385502"/>
                    <a:pt x="1367162" y="392167"/>
                  </a:cubicBezTo>
                  <a:cubicBezTo>
                    <a:pt x="1373698" y="397396"/>
                    <a:pt x="1377431" y="406180"/>
                    <a:pt x="1384917" y="409923"/>
                  </a:cubicBezTo>
                  <a:cubicBezTo>
                    <a:pt x="1395830" y="415380"/>
                    <a:pt x="1408591" y="415841"/>
                    <a:pt x="1420428" y="418800"/>
                  </a:cubicBezTo>
                  <a:cubicBezTo>
                    <a:pt x="1440676" y="439049"/>
                    <a:pt x="1440146" y="433226"/>
                    <a:pt x="1447061" y="463189"/>
                  </a:cubicBezTo>
                  <a:cubicBezTo>
                    <a:pt x="1453847" y="492594"/>
                    <a:pt x="1434941" y="547697"/>
                    <a:pt x="1464816" y="551965"/>
                  </a:cubicBezTo>
                  <a:lnTo>
                    <a:pt x="1526960" y="560843"/>
                  </a:lnTo>
                  <a:cubicBezTo>
                    <a:pt x="1555840" y="570470"/>
                    <a:pt x="1557381" y="564928"/>
                    <a:pt x="1571348" y="596354"/>
                  </a:cubicBezTo>
                  <a:cubicBezTo>
                    <a:pt x="1578949" y="613457"/>
                    <a:pt x="1589103" y="649620"/>
                    <a:pt x="1589103" y="649620"/>
                  </a:cubicBezTo>
                  <a:cubicBezTo>
                    <a:pt x="1592062" y="679212"/>
                    <a:pt x="1573474" y="721548"/>
                    <a:pt x="1597981" y="738396"/>
                  </a:cubicBezTo>
                  <a:cubicBezTo>
                    <a:pt x="1634640" y="763599"/>
                    <a:pt x="1686931" y="742361"/>
                    <a:pt x="1731146" y="747274"/>
                  </a:cubicBezTo>
                  <a:cubicBezTo>
                    <a:pt x="1740447" y="748307"/>
                    <a:pt x="1748781" y="753581"/>
                    <a:pt x="1757779" y="756152"/>
                  </a:cubicBezTo>
                  <a:cubicBezTo>
                    <a:pt x="1835810" y="778446"/>
                    <a:pt x="1756066" y="752621"/>
                    <a:pt x="1819923" y="773907"/>
                  </a:cubicBezTo>
                  <a:cubicBezTo>
                    <a:pt x="1849515" y="770948"/>
                    <a:pt x="1879305" y="769551"/>
                    <a:pt x="1908699" y="765029"/>
                  </a:cubicBezTo>
                  <a:cubicBezTo>
                    <a:pt x="1917948" y="763606"/>
                    <a:pt x="1928715" y="762769"/>
                    <a:pt x="1935332" y="756152"/>
                  </a:cubicBezTo>
                  <a:cubicBezTo>
                    <a:pt x="1941949" y="749535"/>
                    <a:pt x="1939395" y="737543"/>
                    <a:pt x="1944210" y="729519"/>
                  </a:cubicBezTo>
                  <a:cubicBezTo>
                    <a:pt x="1956397" y="709207"/>
                    <a:pt x="1967647" y="709869"/>
                    <a:pt x="1988598" y="702886"/>
                  </a:cubicBezTo>
                  <a:cubicBezTo>
                    <a:pt x="1994517" y="696967"/>
                    <a:pt x="1999177" y="689436"/>
                    <a:pt x="2006354" y="685130"/>
                  </a:cubicBezTo>
                  <a:cubicBezTo>
                    <a:pt x="2033651" y="668752"/>
                    <a:pt x="2045822" y="678820"/>
                    <a:pt x="2077375" y="685130"/>
                  </a:cubicBezTo>
                  <a:cubicBezTo>
                    <a:pt x="2083294" y="691049"/>
                    <a:pt x="2090825" y="695709"/>
                    <a:pt x="2095131" y="702886"/>
                  </a:cubicBezTo>
                  <a:cubicBezTo>
                    <a:pt x="2110844" y="729075"/>
                    <a:pt x="2093644" y="730402"/>
                    <a:pt x="2121764" y="747274"/>
                  </a:cubicBezTo>
                  <a:cubicBezTo>
                    <a:pt x="2129788" y="752089"/>
                    <a:pt x="2139519" y="753193"/>
                    <a:pt x="2148397" y="756152"/>
                  </a:cubicBezTo>
                  <a:cubicBezTo>
                    <a:pt x="2173352" y="753883"/>
                    <a:pt x="2238525" y="755476"/>
                    <a:pt x="2272684" y="738396"/>
                  </a:cubicBezTo>
                  <a:cubicBezTo>
                    <a:pt x="2282227" y="733624"/>
                    <a:pt x="2290439" y="726559"/>
                    <a:pt x="2299317" y="720641"/>
                  </a:cubicBezTo>
                  <a:cubicBezTo>
                    <a:pt x="2366262" y="742957"/>
                    <a:pt x="2286337" y="710258"/>
                    <a:pt x="2343705" y="756152"/>
                  </a:cubicBezTo>
                  <a:cubicBezTo>
                    <a:pt x="2349492" y="760782"/>
                    <a:pt x="2403532" y="773328"/>
                    <a:pt x="2405849" y="773907"/>
                  </a:cubicBezTo>
                  <a:cubicBezTo>
                    <a:pt x="2414727" y="779825"/>
                    <a:pt x="2424151" y="784997"/>
                    <a:pt x="2432482" y="791662"/>
                  </a:cubicBezTo>
                  <a:cubicBezTo>
                    <a:pt x="2439018" y="796891"/>
                    <a:pt x="2442751" y="805675"/>
                    <a:pt x="2450237" y="809418"/>
                  </a:cubicBezTo>
                  <a:cubicBezTo>
                    <a:pt x="2466977" y="817788"/>
                    <a:pt x="2487930" y="816792"/>
                    <a:pt x="2503503" y="827173"/>
                  </a:cubicBezTo>
                  <a:cubicBezTo>
                    <a:pt x="2537922" y="850119"/>
                    <a:pt x="2520014" y="841554"/>
                    <a:pt x="2556769" y="853806"/>
                  </a:cubicBezTo>
                  <a:cubicBezTo>
                    <a:pt x="2594372" y="891409"/>
                    <a:pt x="2607076" y="868602"/>
                    <a:pt x="2610035" y="880439"/>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r>
                <a:rPr lang="es-PE" sz="675" b="1" dirty="0">
                  <a:solidFill>
                    <a:schemeClr val="bg1"/>
                  </a:solidFill>
                </a:rPr>
                <a:t>                                </a:t>
              </a:r>
              <a:r>
                <a:rPr lang="es-PE" sz="600" b="1" dirty="0">
                  <a:solidFill>
                    <a:schemeClr val="bg1"/>
                  </a:solidFill>
                </a:rPr>
                <a:t>LORETO</a:t>
              </a:r>
            </a:p>
          </p:txBody>
        </p:sp>
        <p:sp>
          <p:nvSpPr>
            <p:cNvPr id="47" name="68 Forma libre"/>
            <p:cNvSpPr/>
            <p:nvPr/>
          </p:nvSpPr>
          <p:spPr>
            <a:xfrm>
              <a:off x="8316523" y="2458897"/>
              <a:ext cx="728100" cy="1120348"/>
            </a:xfrm>
            <a:custGeom>
              <a:avLst/>
              <a:gdLst>
                <a:gd name="connsiteX0" fmla="*/ 719091 w 728621"/>
                <a:gd name="connsiteY0" fmla="*/ 338191 h 1119426"/>
                <a:gd name="connsiteX1" fmla="*/ 710214 w 728621"/>
                <a:gd name="connsiteY1" fmla="*/ 506867 h 1119426"/>
                <a:gd name="connsiteX2" fmla="*/ 692458 w 728621"/>
                <a:gd name="connsiteY2" fmla="*/ 524622 h 1119426"/>
                <a:gd name="connsiteX3" fmla="*/ 559293 w 728621"/>
                <a:gd name="connsiteY3" fmla="*/ 551255 h 1119426"/>
                <a:gd name="connsiteX4" fmla="*/ 550416 w 728621"/>
                <a:gd name="connsiteY4" fmla="*/ 577888 h 1119426"/>
                <a:gd name="connsiteX5" fmla="*/ 532660 w 728621"/>
                <a:gd name="connsiteY5" fmla="*/ 595643 h 1119426"/>
                <a:gd name="connsiteX6" fmla="*/ 514905 w 728621"/>
                <a:gd name="connsiteY6" fmla="*/ 648909 h 1119426"/>
                <a:gd name="connsiteX7" fmla="*/ 523783 w 728621"/>
                <a:gd name="connsiteY7" fmla="*/ 764319 h 1119426"/>
                <a:gd name="connsiteX8" fmla="*/ 541538 w 728621"/>
                <a:gd name="connsiteY8" fmla="*/ 790952 h 1119426"/>
                <a:gd name="connsiteX9" fmla="*/ 550416 w 728621"/>
                <a:gd name="connsiteY9" fmla="*/ 826463 h 1119426"/>
                <a:gd name="connsiteX10" fmla="*/ 559293 w 728621"/>
                <a:gd name="connsiteY10" fmla="*/ 870851 h 1119426"/>
                <a:gd name="connsiteX11" fmla="*/ 577049 w 728621"/>
                <a:gd name="connsiteY11" fmla="*/ 924117 h 1119426"/>
                <a:gd name="connsiteX12" fmla="*/ 568171 w 728621"/>
                <a:gd name="connsiteY12" fmla="*/ 1057282 h 1119426"/>
                <a:gd name="connsiteX13" fmla="*/ 559293 w 728621"/>
                <a:gd name="connsiteY13" fmla="*/ 1083915 h 1119426"/>
                <a:gd name="connsiteX14" fmla="*/ 514905 w 728621"/>
                <a:gd name="connsiteY14" fmla="*/ 1119426 h 1119426"/>
                <a:gd name="connsiteX15" fmla="*/ 470517 w 728621"/>
                <a:gd name="connsiteY15" fmla="*/ 1110548 h 1119426"/>
                <a:gd name="connsiteX16" fmla="*/ 443884 w 728621"/>
                <a:gd name="connsiteY16" fmla="*/ 1066160 h 1119426"/>
                <a:gd name="connsiteX17" fmla="*/ 426128 w 728621"/>
                <a:gd name="connsiteY17" fmla="*/ 1048405 h 1119426"/>
                <a:gd name="connsiteX18" fmla="*/ 399495 w 728621"/>
                <a:gd name="connsiteY18" fmla="*/ 1039527 h 1119426"/>
                <a:gd name="connsiteX19" fmla="*/ 275208 w 728621"/>
                <a:gd name="connsiteY19" fmla="*/ 1021772 h 1119426"/>
                <a:gd name="connsiteX20" fmla="*/ 239697 w 728621"/>
                <a:gd name="connsiteY20" fmla="*/ 1012894 h 1119426"/>
                <a:gd name="connsiteX21" fmla="*/ 213064 w 728621"/>
                <a:gd name="connsiteY21" fmla="*/ 950750 h 1119426"/>
                <a:gd name="connsiteX22" fmla="*/ 204187 w 728621"/>
                <a:gd name="connsiteY22" fmla="*/ 924117 h 1119426"/>
                <a:gd name="connsiteX23" fmla="*/ 168676 w 728621"/>
                <a:gd name="connsiteY23" fmla="*/ 888606 h 1119426"/>
                <a:gd name="connsiteX24" fmla="*/ 124287 w 728621"/>
                <a:gd name="connsiteY24" fmla="*/ 861973 h 1119426"/>
                <a:gd name="connsiteX25" fmla="*/ 71021 w 728621"/>
                <a:gd name="connsiteY25" fmla="*/ 826463 h 1119426"/>
                <a:gd name="connsiteX26" fmla="*/ 35511 w 728621"/>
                <a:gd name="connsiteY26" fmla="*/ 755441 h 1119426"/>
                <a:gd name="connsiteX27" fmla="*/ 8878 w 728621"/>
                <a:gd name="connsiteY27" fmla="*/ 675542 h 1119426"/>
                <a:gd name="connsiteX28" fmla="*/ 0 w 728621"/>
                <a:gd name="connsiteY28" fmla="*/ 648909 h 1119426"/>
                <a:gd name="connsiteX29" fmla="*/ 8878 w 728621"/>
                <a:gd name="connsiteY29" fmla="*/ 622276 h 1119426"/>
                <a:gd name="connsiteX30" fmla="*/ 17755 w 728621"/>
                <a:gd name="connsiteY30" fmla="*/ 560133 h 1119426"/>
                <a:gd name="connsiteX31" fmla="*/ 0 w 728621"/>
                <a:gd name="connsiteY31" fmla="*/ 542377 h 1119426"/>
                <a:gd name="connsiteX32" fmla="*/ 8878 w 728621"/>
                <a:gd name="connsiteY32" fmla="*/ 480234 h 1119426"/>
                <a:gd name="connsiteX33" fmla="*/ 17755 w 728621"/>
                <a:gd name="connsiteY33" fmla="*/ 453601 h 1119426"/>
                <a:gd name="connsiteX34" fmla="*/ 44388 w 728621"/>
                <a:gd name="connsiteY34" fmla="*/ 444723 h 1119426"/>
                <a:gd name="connsiteX35" fmla="*/ 62144 w 728621"/>
                <a:gd name="connsiteY35" fmla="*/ 426968 h 1119426"/>
                <a:gd name="connsiteX36" fmla="*/ 115410 w 728621"/>
                <a:gd name="connsiteY36" fmla="*/ 400335 h 1119426"/>
                <a:gd name="connsiteX37" fmla="*/ 133165 w 728621"/>
                <a:gd name="connsiteY37" fmla="*/ 382579 h 1119426"/>
                <a:gd name="connsiteX38" fmla="*/ 150920 w 728621"/>
                <a:gd name="connsiteY38" fmla="*/ 355946 h 1119426"/>
                <a:gd name="connsiteX39" fmla="*/ 186431 w 728621"/>
                <a:gd name="connsiteY39" fmla="*/ 347069 h 1119426"/>
                <a:gd name="connsiteX40" fmla="*/ 195309 w 728621"/>
                <a:gd name="connsiteY40" fmla="*/ 320436 h 1119426"/>
                <a:gd name="connsiteX41" fmla="*/ 159798 w 728621"/>
                <a:gd name="connsiteY41" fmla="*/ 249414 h 1119426"/>
                <a:gd name="connsiteX42" fmla="*/ 150920 w 728621"/>
                <a:gd name="connsiteY42" fmla="*/ 222781 h 1119426"/>
                <a:gd name="connsiteX43" fmla="*/ 97654 w 728621"/>
                <a:gd name="connsiteY43" fmla="*/ 151760 h 1119426"/>
                <a:gd name="connsiteX44" fmla="*/ 71021 w 728621"/>
                <a:gd name="connsiteY44" fmla="*/ 134005 h 1119426"/>
                <a:gd name="connsiteX45" fmla="*/ 53266 w 728621"/>
                <a:gd name="connsiteY45" fmla="*/ 80738 h 1119426"/>
                <a:gd name="connsiteX46" fmla="*/ 26633 w 728621"/>
                <a:gd name="connsiteY46" fmla="*/ 27472 h 1119426"/>
                <a:gd name="connsiteX47" fmla="*/ 168676 w 728621"/>
                <a:gd name="connsiteY47" fmla="*/ 18595 h 1119426"/>
                <a:gd name="connsiteX48" fmla="*/ 221942 w 728621"/>
                <a:gd name="connsiteY48" fmla="*/ 54105 h 1119426"/>
                <a:gd name="connsiteX49" fmla="*/ 310719 w 728621"/>
                <a:gd name="connsiteY49" fmla="*/ 125127 h 1119426"/>
                <a:gd name="connsiteX50" fmla="*/ 497150 w 728621"/>
                <a:gd name="connsiteY50" fmla="*/ 187271 h 1119426"/>
                <a:gd name="connsiteX51" fmla="*/ 577049 w 728621"/>
                <a:gd name="connsiteY51" fmla="*/ 213904 h 1119426"/>
                <a:gd name="connsiteX52" fmla="*/ 603682 w 728621"/>
                <a:gd name="connsiteY52" fmla="*/ 222781 h 1119426"/>
                <a:gd name="connsiteX53" fmla="*/ 639192 w 728621"/>
                <a:gd name="connsiteY53" fmla="*/ 231659 h 1119426"/>
                <a:gd name="connsiteX54" fmla="*/ 692458 w 728621"/>
                <a:gd name="connsiteY54" fmla="*/ 293803 h 1119426"/>
                <a:gd name="connsiteX55" fmla="*/ 701336 w 728621"/>
                <a:gd name="connsiteY55" fmla="*/ 320436 h 1119426"/>
                <a:gd name="connsiteX56" fmla="*/ 710214 w 728621"/>
                <a:gd name="connsiteY56" fmla="*/ 382579 h 1119426"/>
                <a:gd name="connsiteX57" fmla="*/ 727969 w 728621"/>
                <a:gd name="connsiteY57" fmla="*/ 444723 h 1119426"/>
                <a:gd name="connsiteX58" fmla="*/ 727969 w 728621"/>
                <a:gd name="connsiteY58" fmla="*/ 480234 h 111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28621" h="1119426">
                  <a:moveTo>
                    <a:pt x="719091" y="338191"/>
                  </a:moveTo>
                  <a:cubicBezTo>
                    <a:pt x="716132" y="394416"/>
                    <a:pt x="718176" y="451130"/>
                    <a:pt x="710214" y="506867"/>
                  </a:cubicBezTo>
                  <a:cubicBezTo>
                    <a:pt x="709030" y="515153"/>
                    <a:pt x="699944" y="520879"/>
                    <a:pt x="692458" y="524622"/>
                  </a:cubicBezTo>
                  <a:cubicBezTo>
                    <a:pt x="647494" y="547104"/>
                    <a:pt x="609509" y="545675"/>
                    <a:pt x="559293" y="551255"/>
                  </a:cubicBezTo>
                  <a:cubicBezTo>
                    <a:pt x="556334" y="560133"/>
                    <a:pt x="555231" y="569864"/>
                    <a:pt x="550416" y="577888"/>
                  </a:cubicBezTo>
                  <a:cubicBezTo>
                    <a:pt x="546110" y="585065"/>
                    <a:pt x="536403" y="588157"/>
                    <a:pt x="532660" y="595643"/>
                  </a:cubicBezTo>
                  <a:cubicBezTo>
                    <a:pt x="524290" y="612383"/>
                    <a:pt x="514905" y="648909"/>
                    <a:pt x="514905" y="648909"/>
                  </a:cubicBezTo>
                  <a:cubicBezTo>
                    <a:pt x="517864" y="687379"/>
                    <a:pt x="516672" y="726396"/>
                    <a:pt x="523783" y="764319"/>
                  </a:cubicBezTo>
                  <a:cubicBezTo>
                    <a:pt x="525749" y="774806"/>
                    <a:pt x="537335" y="781145"/>
                    <a:pt x="541538" y="790952"/>
                  </a:cubicBezTo>
                  <a:cubicBezTo>
                    <a:pt x="546344" y="802167"/>
                    <a:pt x="547769" y="814552"/>
                    <a:pt x="550416" y="826463"/>
                  </a:cubicBezTo>
                  <a:cubicBezTo>
                    <a:pt x="553689" y="841193"/>
                    <a:pt x="555323" y="856294"/>
                    <a:pt x="559293" y="870851"/>
                  </a:cubicBezTo>
                  <a:cubicBezTo>
                    <a:pt x="564217" y="888907"/>
                    <a:pt x="577049" y="924117"/>
                    <a:pt x="577049" y="924117"/>
                  </a:cubicBezTo>
                  <a:cubicBezTo>
                    <a:pt x="550819" y="1002805"/>
                    <a:pt x="557226" y="958782"/>
                    <a:pt x="568171" y="1057282"/>
                  </a:cubicBezTo>
                  <a:cubicBezTo>
                    <a:pt x="565212" y="1066160"/>
                    <a:pt x="564108" y="1075891"/>
                    <a:pt x="559293" y="1083915"/>
                  </a:cubicBezTo>
                  <a:cubicBezTo>
                    <a:pt x="550858" y="1097973"/>
                    <a:pt x="527004" y="1111360"/>
                    <a:pt x="514905" y="1119426"/>
                  </a:cubicBezTo>
                  <a:cubicBezTo>
                    <a:pt x="500109" y="1116467"/>
                    <a:pt x="484386" y="1116492"/>
                    <a:pt x="470517" y="1110548"/>
                  </a:cubicBezTo>
                  <a:cubicBezTo>
                    <a:pt x="446290" y="1100165"/>
                    <a:pt x="455244" y="1085094"/>
                    <a:pt x="443884" y="1066160"/>
                  </a:cubicBezTo>
                  <a:cubicBezTo>
                    <a:pt x="439578" y="1058983"/>
                    <a:pt x="433305" y="1052711"/>
                    <a:pt x="426128" y="1048405"/>
                  </a:cubicBezTo>
                  <a:cubicBezTo>
                    <a:pt x="418104" y="1043590"/>
                    <a:pt x="408493" y="1042098"/>
                    <a:pt x="399495" y="1039527"/>
                  </a:cubicBezTo>
                  <a:cubicBezTo>
                    <a:pt x="347509" y="1024673"/>
                    <a:pt x="345960" y="1028847"/>
                    <a:pt x="275208" y="1021772"/>
                  </a:cubicBezTo>
                  <a:cubicBezTo>
                    <a:pt x="263371" y="1018813"/>
                    <a:pt x="250610" y="1018351"/>
                    <a:pt x="239697" y="1012894"/>
                  </a:cubicBezTo>
                  <a:cubicBezTo>
                    <a:pt x="213667" y="999878"/>
                    <a:pt x="219268" y="975565"/>
                    <a:pt x="213064" y="950750"/>
                  </a:cubicBezTo>
                  <a:cubicBezTo>
                    <a:pt x="210794" y="941672"/>
                    <a:pt x="209626" y="931732"/>
                    <a:pt x="204187" y="924117"/>
                  </a:cubicBezTo>
                  <a:cubicBezTo>
                    <a:pt x="194457" y="910495"/>
                    <a:pt x="180513" y="900443"/>
                    <a:pt x="168676" y="888606"/>
                  </a:cubicBezTo>
                  <a:cubicBezTo>
                    <a:pt x="128844" y="848774"/>
                    <a:pt x="176144" y="890782"/>
                    <a:pt x="124287" y="861973"/>
                  </a:cubicBezTo>
                  <a:cubicBezTo>
                    <a:pt x="105633" y="851610"/>
                    <a:pt x="71021" y="826463"/>
                    <a:pt x="71021" y="826463"/>
                  </a:cubicBezTo>
                  <a:cubicBezTo>
                    <a:pt x="50619" y="765256"/>
                    <a:pt x="66500" y="786431"/>
                    <a:pt x="35511" y="755441"/>
                  </a:cubicBezTo>
                  <a:lnTo>
                    <a:pt x="8878" y="675542"/>
                  </a:lnTo>
                  <a:lnTo>
                    <a:pt x="0" y="648909"/>
                  </a:lnTo>
                  <a:cubicBezTo>
                    <a:pt x="2959" y="640031"/>
                    <a:pt x="4693" y="630646"/>
                    <a:pt x="8878" y="622276"/>
                  </a:cubicBezTo>
                  <a:cubicBezTo>
                    <a:pt x="25323" y="589386"/>
                    <a:pt x="38458" y="601540"/>
                    <a:pt x="17755" y="560133"/>
                  </a:cubicBezTo>
                  <a:cubicBezTo>
                    <a:pt x="14012" y="552647"/>
                    <a:pt x="5918" y="548296"/>
                    <a:pt x="0" y="542377"/>
                  </a:cubicBezTo>
                  <a:cubicBezTo>
                    <a:pt x="2959" y="521663"/>
                    <a:pt x="4774" y="500752"/>
                    <a:pt x="8878" y="480234"/>
                  </a:cubicBezTo>
                  <a:cubicBezTo>
                    <a:pt x="10713" y="471058"/>
                    <a:pt x="11138" y="460218"/>
                    <a:pt x="17755" y="453601"/>
                  </a:cubicBezTo>
                  <a:cubicBezTo>
                    <a:pt x="24372" y="446984"/>
                    <a:pt x="35510" y="447682"/>
                    <a:pt x="44388" y="444723"/>
                  </a:cubicBezTo>
                  <a:cubicBezTo>
                    <a:pt x="50307" y="438805"/>
                    <a:pt x="54967" y="431274"/>
                    <a:pt x="62144" y="426968"/>
                  </a:cubicBezTo>
                  <a:cubicBezTo>
                    <a:pt x="127769" y="387593"/>
                    <a:pt x="48074" y="454205"/>
                    <a:pt x="115410" y="400335"/>
                  </a:cubicBezTo>
                  <a:cubicBezTo>
                    <a:pt x="121946" y="395106"/>
                    <a:pt x="127936" y="389115"/>
                    <a:pt x="133165" y="382579"/>
                  </a:cubicBezTo>
                  <a:cubicBezTo>
                    <a:pt x="139830" y="374247"/>
                    <a:pt x="142042" y="361864"/>
                    <a:pt x="150920" y="355946"/>
                  </a:cubicBezTo>
                  <a:cubicBezTo>
                    <a:pt x="161072" y="349178"/>
                    <a:pt x="174594" y="350028"/>
                    <a:pt x="186431" y="347069"/>
                  </a:cubicBezTo>
                  <a:cubicBezTo>
                    <a:pt x="189390" y="338191"/>
                    <a:pt x="196342" y="329737"/>
                    <a:pt x="195309" y="320436"/>
                  </a:cubicBezTo>
                  <a:cubicBezTo>
                    <a:pt x="190208" y="274533"/>
                    <a:pt x="183943" y="273561"/>
                    <a:pt x="159798" y="249414"/>
                  </a:cubicBezTo>
                  <a:cubicBezTo>
                    <a:pt x="156839" y="240536"/>
                    <a:pt x="155465" y="230961"/>
                    <a:pt x="150920" y="222781"/>
                  </a:cubicBezTo>
                  <a:cubicBezTo>
                    <a:pt x="139557" y="202327"/>
                    <a:pt x="119207" y="169002"/>
                    <a:pt x="97654" y="151760"/>
                  </a:cubicBezTo>
                  <a:cubicBezTo>
                    <a:pt x="89322" y="145095"/>
                    <a:pt x="79899" y="139923"/>
                    <a:pt x="71021" y="134005"/>
                  </a:cubicBezTo>
                  <a:cubicBezTo>
                    <a:pt x="65103" y="116249"/>
                    <a:pt x="63648" y="96311"/>
                    <a:pt x="53266" y="80738"/>
                  </a:cubicBezTo>
                  <a:cubicBezTo>
                    <a:pt x="30320" y="46319"/>
                    <a:pt x="38885" y="64227"/>
                    <a:pt x="26633" y="27472"/>
                  </a:cubicBezTo>
                  <a:cubicBezTo>
                    <a:pt x="78388" y="-7031"/>
                    <a:pt x="67874" y="-7932"/>
                    <a:pt x="168676" y="18595"/>
                  </a:cubicBezTo>
                  <a:cubicBezTo>
                    <a:pt x="189313" y="24026"/>
                    <a:pt x="206853" y="39016"/>
                    <a:pt x="221942" y="54105"/>
                  </a:cubicBezTo>
                  <a:cubicBezTo>
                    <a:pt x="246185" y="78348"/>
                    <a:pt x="277123" y="113928"/>
                    <a:pt x="310719" y="125127"/>
                  </a:cubicBezTo>
                  <a:lnTo>
                    <a:pt x="497150" y="187271"/>
                  </a:lnTo>
                  <a:lnTo>
                    <a:pt x="577049" y="213904"/>
                  </a:lnTo>
                  <a:cubicBezTo>
                    <a:pt x="585927" y="216863"/>
                    <a:pt x="594604" y="220511"/>
                    <a:pt x="603682" y="222781"/>
                  </a:cubicBezTo>
                  <a:lnTo>
                    <a:pt x="639192" y="231659"/>
                  </a:lnTo>
                  <a:cubicBezTo>
                    <a:pt x="661036" y="253503"/>
                    <a:pt x="678937" y="266761"/>
                    <a:pt x="692458" y="293803"/>
                  </a:cubicBezTo>
                  <a:cubicBezTo>
                    <a:pt x="696643" y="302173"/>
                    <a:pt x="698377" y="311558"/>
                    <a:pt x="701336" y="320436"/>
                  </a:cubicBezTo>
                  <a:cubicBezTo>
                    <a:pt x="704295" y="341150"/>
                    <a:pt x="706110" y="362061"/>
                    <a:pt x="710214" y="382579"/>
                  </a:cubicBezTo>
                  <a:cubicBezTo>
                    <a:pt x="720039" y="431704"/>
                    <a:pt x="720616" y="385899"/>
                    <a:pt x="727969" y="444723"/>
                  </a:cubicBezTo>
                  <a:cubicBezTo>
                    <a:pt x="729437" y="456469"/>
                    <a:pt x="727969" y="468397"/>
                    <a:pt x="727969" y="480234"/>
                  </a:cubicBezTo>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r>
                <a:rPr lang="es-PE" sz="600" b="1">
                  <a:solidFill>
                    <a:schemeClr val="bg1"/>
                  </a:solidFill>
                </a:rPr>
                <a:t>    </a:t>
              </a:r>
            </a:p>
          </p:txBody>
        </p:sp>
        <p:sp>
          <p:nvSpPr>
            <p:cNvPr id="48" name="76 Forma libre"/>
            <p:cNvSpPr/>
            <p:nvPr/>
          </p:nvSpPr>
          <p:spPr>
            <a:xfrm>
              <a:off x="8813907" y="3199747"/>
              <a:ext cx="1890096" cy="1314773"/>
            </a:xfrm>
            <a:custGeom>
              <a:avLst/>
              <a:gdLst>
                <a:gd name="connsiteX0" fmla="*/ 1322773 w 1890944"/>
                <a:gd name="connsiteY0" fmla="*/ 772357 h 1313895"/>
                <a:gd name="connsiteX1" fmla="*/ 1651247 w 1890944"/>
                <a:gd name="connsiteY1" fmla="*/ 763480 h 1313895"/>
                <a:gd name="connsiteX2" fmla="*/ 1704513 w 1890944"/>
                <a:gd name="connsiteY2" fmla="*/ 736847 h 1313895"/>
                <a:gd name="connsiteX3" fmla="*/ 1731146 w 1890944"/>
                <a:gd name="connsiteY3" fmla="*/ 727969 h 1313895"/>
                <a:gd name="connsiteX4" fmla="*/ 1784412 w 1890944"/>
                <a:gd name="connsiteY4" fmla="*/ 692458 h 1313895"/>
                <a:gd name="connsiteX5" fmla="*/ 1811045 w 1890944"/>
                <a:gd name="connsiteY5" fmla="*/ 674703 h 1313895"/>
                <a:gd name="connsiteX6" fmla="*/ 1837678 w 1890944"/>
                <a:gd name="connsiteY6" fmla="*/ 665825 h 1313895"/>
                <a:gd name="connsiteX7" fmla="*/ 1890944 w 1890944"/>
                <a:gd name="connsiteY7" fmla="*/ 639192 h 1313895"/>
                <a:gd name="connsiteX8" fmla="*/ 1873188 w 1890944"/>
                <a:gd name="connsiteY8" fmla="*/ 656948 h 1313895"/>
                <a:gd name="connsiteX9" fmla="*/ 1873188 w 1890944"/>
                <a:gd name="connsiteY9" fmla="*/ 736847 h 1313895"/>
                <a:gd name="connsiteX10" fmla="*/ 1846555 w 1890944"/>
                <a:gd name="connsiteY10" fmla="*/ 781235 h 1313895"/>
                <a:gd name="connsiteX11" fmla="*/ 1802167 w 1890944"/>
                <a:gd name="connsiteY11" fmla="*/ 825623 h 1313895"/>
                <a:gd name="connsiteX12" fmla="*/ 1793289 w 1890944"/>
                <a:gd name="connsiteY12" fmla="*/ 852256 h 1313895"/>
                <a:gd name="connsiteX13" fmla="*/ 1775534 w 1890944"/>
                <a:gd name="connsiteY13" fmla="*/ 932155 h 1313895"/>
                <a:gd name="connsiteX14" fmla="*/ 1740023 w 1890944"/>
                <a:gd name="connsiteY14" fmla="*/ 967666 h 1313895"/>
                <a:gd name="connsiteX15" fmla="*/ 1713390 w 1890944"/>
                <a:gd name="connsiteY15" fmla="*/ 976544 h 1313895"/>
                <a:gd name="connsiteX16" fmla="*/ 1651247 w 1890944"/>
                <a:gd name="connsiteY16" fmla="*/ 1047565 h 1313895"/>
                <a:gd name="connsiteX17" fmla="*/ 1624614 w 1890944"/>
                <a:gd name="connsiteY17" fmla="*/ 1056443 h 1313895"/>
                <a:gd name="connsiteX18" fmla="*/ 1606858 w 1890944"/>
                <a:gd name="connsiteY18" fmla="*/ 1074198 h 1313895"/>
                <a:gd name="connsiteX19" fmla="*/ 1553592 w 1890944"/>
                <a:gd name="connsiteY19" fmla="*/ 1091953 h 1313895"/>
                <a:gd name="connsiteX20" fmla="*/ 1526959 w 1890944"/>
                <a:gd name="connsiteY20" fmla="*/ 1100831 h 1313895"/>
                <a:gd name="connsiteX21" fmla="*/ 1420427 w 1890944"/>
                <a:gd name="connsiteY21" fmla="*/ 1136342 h 1313895"/>
                <a:gd name="connsiteX22" fmla="*/ 1393794 w 1890944"/>
                <a:gd name="connsiteY22" fmla="*/ 1145219 h 1313895"/>
                <a:gd name="connsiteX23" fmla="*/ 1367161 w 1890944"/>
                <a:gd name="connsiteY23" fmla="*/ 1154097 h 1313895"/>
                <a:gd name="connsiteX24" fmla="*/ 1305017 w 1890944"/>
                <a:gd name="connsiteY24" fmla="*/ 1171852 h 1313895"/>
                <a:gd name="connsiteX25" fmla="*/ 1296140 w 1890944"/>
                <a:gd name="connsiteY25" fmla="*/ 1233996 h 1313895"/>
                <a:gd name="connsiteX26" fmla="*/ 1225118 w 1890944"/>
                <a:gd name="connsiteY26" fmla="*/ 1269507 h 1313895"/>
                <a:gd name="connsiteX27" fmla="*/ 1198485 w 1890944"/>
                <a:gd name="connsiteY27" fmla="*/ 1287262 h 1313895"/>
                <a:gd name="connsiteX28" fmla="*/ 1109709 w 1890944"/>
                <a:gd name="connsiteY28" fmla="*/ 1296140 h 1313895"/>
                <a:gd name="connsiteX29" fmla="*/ 1065320 w 1890944"/>
                <a:gd name="connsiteY29" fmla="*/ 1287262 h 1313895"/>
                <a:gd name="connsiteX30" fmla="*/ 1047565 w 1890944"/>
                <a:gd name="connsiteY30" fmla="*/ 1260629 h 1313895"/>
                <a:gd name="connsiteX31" fmla="*/ 994299 w 1890944"/>
                <a:gd name="connsiteY31" fmla="*/ 1242874 h 1313895"/>
                <a:gd name="connsiteX32" fmla="*/ 967666 w 1890944"/>
                <a:gd name="connsiteY32" fmla="*/ 1233996 h 1313895"/>
                <a:gd name="connsiteX33" fmla="*/ 887767 w 1890944"/>
                <a:gd name="connsiteY33" fmla="*/ 1242874 h 1313895"/>
                <a:gd name="connsiteX34" fmla="*/ 870012 w 1890944"/>
                <a:gd name="connsiteY34" fmla="*/ 1269507 h 1313895"/>
                <a:gd name="connsiteX35" fmla="*/ 834501 w 1890944"/>
                <a:gd name="connsiteY35" fmla="*/ 1278385 h 1313895"/>
                <a:gd name="connsiteX36" fmla="*/ 754602 w 1890944"/>
                <a:gd name="connsiteY36" fmla="*/ 1313895 h 1313895"/>
                <a:gd name="connsiteX37" fmla="*/ 736847 w 1890944"/>
                <a:gd name="connsiteY37" fmla="*/ 1198486 h 1313895"/>
                <a:gd name="connsiteX38" fmla="*/ 727969 w 1890944"/>
                <a:gd name="connsiteY38" fmla="*/ 1171852 h 1313895"/>
                <a:gd name="connsiteX39" fmla="*/ 674703 w 1890944"/>
                <a:gd name="connsiteY39" fmla="*/ 1145219 h 1313895"/>
                <a:gd name="connsiteX40" fmla="*/ 621437 w 1890944"/>
                <a:gd name="connsiteY40" fmla="*/ 1154097 h 1313895"/>
                <a:gd name="connsiteX41" fmla="*/ 594804 w 1890944"/>
                <a:gd name="connsiteY41" fmla="*/ 1162975 h 1313895"/>
                <a:gd name="connsiteX42" fmla="*/ 550415 w 1890944"/>
                <a:gd name="connsiteY42" fmla="*/ 1154097 h 1313895"/>
                <a:gd name="connsiteX43" fmla="*/ 497149 w 1890944"/>
                <a:gd name="connsiteY43" fmla="*/ 1136342 h 1313895"/>
                <a:gd name="connsiteX44" fmla="*/ 479394 w 1890944"/>
                <a:gd name="connsiteY44" fmla="*/ 1118586 h 1313895"/>
                <a:gd name="connsiteX45" fmla="*/ 514905 w 1890944"/>
                <a:gd name="connsiteY45" fmla="*/ 1074198 h 1313895"/>
                <a:gd name="connsiteX46" fmla="*/ 532660 w 1890944"/>
                <a:gd name="connsiteY46" fmla="*/ 1020932 h 1313895"/>
                <a:gd name="connsiteX47" fmla="*/ 514905 w 1890944"/>
                <a:gd name="connsiteY47" fmla="*/ 923278 h 1313895"/>
                <a:gd name="connsiteX48" fmla="*/ 497149 w 1890944"/>
                <a:gd name="connsiteY48" fmla="*/ 905522 h 1313895"/>
                <a:gd name="connsiteX49" fmla="*/ 479394 w 1890944"/>
                <a:gd name="connsiteY49" fmla="*/ 772357 h 1313895"/>
                <a:gd name="connsiteX50" fmla="*/ 461639 w 1890944"/>
                <a:gd name="connsiteY50" fmla="*/ 745724 h 1313895"/>
                <a:gd name="connsiteX51" fmla="*/ 443883 w 1890944"/>
                <a:gd name="connsiteY51" fmla="*/ 727969 h 1313895"/>
                <a:gd name="connsiteX52" fmla="*/ 426128 w 1890944"/>
                <a:gd name="connsiteY52" fmla="*/ 674703 h 1313895"/>
                <a:gd name="connsiteX53" fmla="*/ 443883 w 1890944"/>
                <a:gd name="connsiteY53" fmla="*/ 550416 h 1313895"/>
                <a:gd name="connsiteX54" fmla="*/ 426128 w 1890944"/>
                <a:gd name="connsiteY54" fmla="*/ 488272 h 1313895"/>
                <a:gd name="connsiteX55" fmla="*/ 417250 w 1890944"/>
                <a:gd name="connsiteY55" fmla="*/ 452761 h 1313895"/>
                <a:gd name="connsiteX56" fmla="*/ 408373 w 1890944"/>
                <a:gd name="connsiteY56" fmla="*/ 426128 h 1313895"/>
                <a:gd name="connsiteX57" fmla="*/ 381740 w 1890944"/>
                <a:gd name="connsiteY57" fmla="*/ 417251 h 1313895"/>
                <a:gd name="connsiteX58" fmla="*/ 310718 w 1890944"/>
                <a:gd name="connsiteY58" fmla="*/ 426128 h 1313895"/>
                <a:gd name="connsiteX59" fmla="*/ 275208 w 1890944"/>
                <a:gd name="connsiteY59" fmla="*/ 470517 h 1313895"/>
                <a:gd name="connsiteX60" fmla="*/ 266330 w 1890944"/>
                <a:gd name="connsiteY60" fmla="*/ 497150 h 1313895"/>
                <a:gd name="connsiteX61" fmla="*/ 213064 w 1890944"/>
                <a:gd name="connsiteY61" fmla="*/ 523783 h 1313895"/>
                <a:gd name="connsiteX62" fmla="*/ 159798 w 1890944"/>
                <a:gd name="connsiteY62" fmla="*/ 550416 h 1313895"/>
                <a:gd name="connsiteX63" fmla="*/ 115410 w 1890944"/>
                <a:gd name="connsiteY63" fmla="*/ 612559 h 1313895"/>
                <a:gd name="connsiteX64" fmla="*/ 88777 w 1890944"/>
                <a:gd name="connsiteY64" fmla="*/ 559293 h 1313895"/>
                <a:gd name="connsiteX65" fmla="*/ 53266 w 1890944"/>
                <a:gd name="connsiteY65" fmla="*/ 550416 h 1313895"/>
                <a:gd name="connsiteX66" fmla="*/ 44388 w 1890944"/>
                <a:gd name="connsiteY66" fmla="*/ 523783 h 1313895"/>
                <a:gd name="connsiteX67" fmla="*/ 26633 w 1890944"/>
                <a:gd name="connsiteY67" fmla="*/ 506027 h 1313895"/>
                <a:gd name="connsiteX68" fmla="*/ 8878 w 1890944"/>
                <a:gd name="connsiteY68" fmla="*/ 452761 h 1313895"/>
                <a:gd name="connsiteX69" fmla="*/ 0 w 1890944"/>
                <a:gd name="connsiteY69" fmla="*/ 426128 h 1313895"/>
                <a:gd name="connsiteX70" fmla="*/ 8878 w 1890944"/>
                <a:gd name="connsiteY70" fmla="*/ 355107 h 1313895"/>
                <a:gd name="connsiteX71" fmla="*/ 17755 w 1890944"/>
                <a:gd name="connsiteY71" fmla="*/ 328474 h 1313895"/>
                <a:gd name="connsiteX72" fmla="*/ 44388 w 1890944"/>
                <a:gd name="connsiteY72" fmla="*/ 319596 h 1313895"/>
                <a:gd name="connsiteX73" fmla="*/ 53266 w 1890944"/>
                <a:gd name="connsiteY73" fmla="*/ 292963 h 1313895"/>
                <a:gd name="connsiteX74" fmla="*/ 88777 w 1890944"/>
                <a:gd name="connsiteY74" fmla="*/ 248575 h 1313895"/>
                <a:gd name="connsiteX75" fmla="*/ 115410 w 1890944"/>
                <a:gd name="connsiteY75" fmla="*/ 230819 h 1313895"/>
                <a:gd name="connsiteX76" fmla="*/ 168676 w 1890944"/>
                <a:gd name="connsiteY76" fmla="*/ 213064 h 1313895"/>
                <a:gd name="connsiteX77" fmla="*/ 195309 w 1890944"/>
                <a:gd name="connsiteY77" fmla="*/ 204186 h 1313895"/>
                <a:gd name="connsiteX78" fmla="*/ 221942 w 1890944"/>
                <a:gd name="connsiteY78" fmla="*/ 195309 h 1313895"/>
                <a:gd name="connsiteX79" fmla="*/ 239697 w 1890944"/>
                <a:gd name="connsiteY79" fmla="*/ 177553 h 1313895"/>
                <a:gd name="connsiteX80" fmla="*/ 292963 w 1890944"/>
                <a:gd name="connsiteY80" fmla="*/ 159798 h 1313895"/>
                <a:gd name="connsiteX81" fmla="*/ 346229 w 1890944"/>
                <a:gd name="connsiteY81" fmla="*/ 142043 h 1313895"/>
                <a:gd name="connsiteX82" fmla="*/ 372862 w 1890944"/>
                <a:gd name="connsiteY82" fmla="*/ 133165 h 1313895"/>
                <a:gd name="connsiteX83" fmla="*/ 426128 w 1890944"/>
                <a:gd name="connsiteY83" fmla="*/ 106532 h 1313895"/>
                <a:gd name="connsiteX84" fmla="*/ 452761 w 1890944"/>
                <a:gd name="connsiteY84" fmla="*/ 88777 h 1313895"/>
                <a:gd name="connsiteX85" fmla="*/ 506027 w 1890944"/>
                <a:gd name="connsiteY85" fmla="*/ 71021 h 1313895"/>
                <a:gd name="connsiteX86" fmla="*/ 559293 w 1890944"/>
                <a:gd name="connsiteY86" fmla="*/ 35511 h 1313895"/>
                <a:gd name="connsiteX87" fmla="*/ 577049 w 1890944"/>
                <a:gd name="connsiteY87" fmla="*/ 17755 h 1313895"/>
                <a:gd name="connsiteX88" fmla="*/ 665825 w 1890944"/>
                <a:gd name="connsiteY88" fmla="*/ 0 h 1313895"/>
                <a:gd name="connsiteX89" fmla="*/ 736847 w 1890944"/>
                <a:gd name="connsiteY89" fmla="*/ 17755 h 1313895"/>
                <a:gd name="connsiteX90" fmla="*/ 781235 w 1890944"/>
                <a:gd name="connsiteY90" fmla="*/ 44388 h 1313895"/>
                <a:gd name="connsiteX91" fmla="*/ 798990 w 1890944"/>
                <a:gd name="connsiteY91" fmla="*/ 62144 h 1313895"/>
                <a:gd name="connsiteX92" fmla="*/ 816746 w 1890944"/>
                <a:gd name="connsiteY92" fmla="*/ 177553 h 1313895"/>
                <a:gd name="connsiteX93" fmla="*/ 834501 w 1890944"/>
                <a:gd name="connsiteY93" fmla="*/ 230819 h 1313895"/>
                <a:gd name="connsiteX94" fmla="*/ 887767 w 1890944"/>
                <a:gd name="connsiteY94" fmla="*/ 257452 h 1313895"/>
                <a:gd name="connsiteX95" fmla="*/ 923278 w 1890944"/>
                <a:gd name="connsiteY95" fmla="*/ 292963 h 1313895"/>
                <a:gd name="connsiteX96" fmla="*/ 932155 w 1890944"/>
                <a:gd name="connsiteY96" fmla="*/ 319596 h 1313895"/>
                <a:gd name="connsiteX97" fmla="*/ 949911 w 1890944"/>
                <a:gd name="connsiteY97" fmla="*/ 337352 h 1313895"/>
                <a:gd name="connsiteX98" fmla="*/ 985421 w 1890944"/>
                <a:gd name="connsiteY98" fmla="*/ 390618 h 1313895"/>
                <a:gd name="connsiteX99" fmla="*/ 1003177 w 1890944"/>
                <a:gd name="connsiteY99" fmla="*/ 408373 h 1313895"/>
                <a:gd name="connsiteX100" fmla="*/ 1020932 w 1890944"/>
                <a:gd name="connsiteY100" fmla="*/ 435006 h 1313895"/>
                <a:gd name="connsiteX101" fmla="*/ 1074198 w 1890944"/>
                <a:gd name="connsiteY101" fmla="*/ 452761 h 1313895"/>
                <a:gd name="connsiteX102" fmla="*/ 1083076 w 1890944"/>
                <a:gd name="connsiteY102" fmla="*/ 479394 h 1313895"/>
                <a:gd name="connsiteX103" fmla="*/ 1056443 w 1890944"/>
                <a:gd name="connsiteY103" fmla="*/ 488272 h 1313895"/>
                <a:gd name="connsiteX104" fmla="*/ 1038687 w 1890944"/>
                <a:gd name="connsiteY104" fmla="*/ 506027 h 1313895"/>
                <a:gd name="connsiteX105" fmla="*/ 1020932 w 1890944"/>
                <a:gd name="connsiteY105" fmla="*/ 559293 h 1313895"/>
                <a:gd name="connsiteX106" fmla="*/ 1012054 w 1890944"/>
                <a:gd name="connsiteY106" fmla="*/ 585926 h 1313895"/>
                <a:gd name="connsiteX107" fmla="*/ 1109709 w 1890944"/>
                <a:gd name="connsiteY107" fmla="*/ 585926 h 1313895"/>
                <a:gd name="connsiteX108" fmla="*/ 1180730 w 1890944"/>
                <a:gd name="connsiteY108" fmla="*/ 594804 h 1313895"/>
                <a:gd name="connsiteX109" fmla="*/ 1207363 w 1890944"/>
                <a:gd name="connsiteY109" fmla="*/ 612559 h 1313895"/>
                <a:gd name="connsiteX110" fmla="*/ 1225118 w 1890944"/>
                <a:gd name="connsiteY110" fmla="*/ 630315 h 1313895"/>
                <a:gd name="connsiteX111" fmla="*/ 1251751 w 1890944"/>
                <a:gd name="connsiteY111" fmla="*/ 639192 h 1313895"/>
                <a:gd name="connsiteX112" fmla="*/ 1287262 w 1890944"/>
                <a:gd name="connsiteY112" fmla="*/ 683581 h 1313895"/>
                <a:gd name="connsiteX113" fmla="*/ 1296140 w 1890944"/>
                <a:gd name="connsiteY113" fmla="*/ 745724 h 1313895"/>
                <a:gd name="connsiteX114" fmla="*/ 1340528 w 1890944"/>
                <a:gd name="connsiteY114" fmla="*/ 772357 h 1313895"/>
                <a:gd name="connsiteX115" fmla="*/ 1322773 w 1890944"/>
                <a:gd name="connsiteY115" fmla="*/ 772357 h 131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890944" h="1313895">
                  <a:moveTo>
                    <a:pt x="1322773" y="772357"/>
                  </a:moveTo>
                  <a:cubicBezTo>
                    <a:pt x="1374560" y="770877"/>
                    <a:pt x="1541846" y="768817"/>
                    <a:pt x="1651247" y="763480"/>
                  </a:cubicBezTo>
                  <a:cubicBezTo>
                    <a:pt x="1706855" y="760767"/>
                    <a:pt x="1669913" y="757607"/>
                    <a:pt x="1704513" y="736847"/>
                  </a:cubicBezTo>
                  <a:cubicBezTo>
                    <a:pt x="1712537" y="732032"/>
                    <a:pt x="1722966" y="732514"/>
                    <a:pt x="1731146" y="727969"/>
                  </a:cubicBezTo>
                  <a:cubicBezTo>
                    <a:pt x="1749800" y="717606"/>
                    <a:pt x="1766657" y="704295"/>
                    <a:pt x="1784412" y="692458"/>
                  </a:cubicBezTo>
                  <a:cubicBezTo>
                    <a:pt x="1793290" y="686540"/>
                    <a:pt x="1800923" y="678077"/>
                    <a:pt x="1811045" y="674703"/>
                  </a:cubicBezTo>
                  <a:cubicBezTo>
                    <a:pt x="1819923" y="671744"/>
                    <a:pt x="1829308" y="670010"/>
                    <a:pt x="1837678" y="665825"/>
                  </a:cubicBezTo>
                  <a:cubicBezTo>
                    <a:pt x="1906517" y="631406"/>
                    <a:pt x="1824001" y="661507"/>
                    <a:pt x="1890944" y="639192"/>
                  </a:cubicBezTo>
                  <a:cubicBezTo>
                    <a:pt x="1885025" y="645111"/>
                    <a:pt x="1876127" y="649111"/>
                    <a:pt x="1873188" y="656948"/>
                  </a:cubicBezTo>
                  <a:cubicBezTo>
                    <a:pt x="1856646" y="701062"/>
                    <a:pt x="1861805" y="702694"/>
                    <a:pt x="1873188" y="736847"/>
                  </a:cubicBezTo>
                  <a:cubicBezTo>
                    <a:pt x="1857772" y="783100"/>
                    <a:pt x="1874410" y="746417"/>
                    <a:pt x="1846555" y="781235"/>
                  </a:cubicBezTo>
                  <a:cubicBezTo>
                    <a:pt x="1812734" y="823511"/>
                    <a:pt x="1847826" y="795185"/>
                    <a:pt x="1802167" y="825623"/>
                  </a:cubicBezTo>
                  <a:cubicBezTo>
                    <a:pt x="1799208" y="834501"/>
                    <a:pt x="1795319" y="843121"/>
                    <a:pt x="1793289" y="852256"/>
                  </a:cubicBezTo>
                  <a:cubicBezTo>
                    <a:pt x="1792297" y="856721"/>
                    <a:pt x="1785205" y="918615"/>
                    <a:pt x="1775534" y="932155"/>
                  </a:cubicBezTo>
                  <a:cubicBezTo>
                    <a:pt x="1765804" y="945777"/>
                    <a:pt x="1755904" y="962372"/>
                    <a:pt x="1740023" y="967666"/>
                  </a:cubicBezTo>
                  <a:lnTo>
                    <a:pt x="1713390" y="976544"/>
                  </a:lnTo>
                  <a:cubicBezTo>
                    <a:pt x="1686756" y="1016495"/>
                    <a:pt x="1688238" y="1029069"/>
                    <a:pt x="1651247" y="1047565"/>
                  </a:cubicBezTo>
                  <a:cubicBezTo>
                    <a:pt x="1642877" y="1051750"/>
                    <a:pt x="1633492" y="1053484"/>
                    <a:pt x="1624614" y="1056443"/>
                  </a:cubicBezTo>
                  <a:cubicBezTo>
                    <a:pt x="1618695" y="1062361"/>
                    <a:pt x="1614344" y="1070455"/>
                    <a:pt x="1606858" y="1074198"/>
                  </a:cubicBezTo>
                  <a:cubicBezTo>
                    <a:pt x="1590118" y="1082568"/>
                    <a:pt x="1571347" y="1086035"/>
                    <a:pt x="1553592" y="1091953"/>
                  </a:cubicBezTo>
                  <a:lnTo>
                    <a:pt x="1526959" y="1100831"/>
                  </a:lnTo>
                  <a:lnTo>
                    <a:pt x="1420427" y="1136342"/>
                  </a:lnTo>
                  <a:lnTo>
                    <a:pt x="1393794" y="1145219"/>
                  </a:lnTo>
                  <a:cubicBezTo>
                    <a:pt x="1384916" y="1148178"/>
                    <a:pt x="1376239" y="1151827"/>
                    <a:pt x="1367161" y="1154097"/>
                  </a:cubicBezTo>
                  <a:cubicBezTo>
                    <a:pt x="1322572" y="1165245"/>
                    <a:pt x="1343225" y="1159117"/>
                    <a:pt x="1305017" y="1171852"/>
                  </a:cubicBezTo>
                  <a:cubicBezTo>
                    <a:pt x="1302058" y="1192567"/>
                    <a:pt x="1302757" y="1214145"/>
                    <a:pt x="1296140" y="1233996"/>
                  </a:cubicBezTo>
                  <a:cubicBezTo>
                    <a:pt x="1287802" y="1259009"/>
                    <a:pt x="1235674" y="1262470"/>
                    <a:pt x="1225118" y="1269507"/>
                  </a:cubicBezTo>
                  <a:cubicBezTo>
                    <a:pt x="1216240" y="1275425"/>
                    <a:pt x="1208881" y="1284863"/>
                    <a:pt x="1198485" y="1287262"/>
                  </a:cubicBezTo>
                  <a:cubicBezTo>
                    <a:pt x="1169507" y="1293949"/>
                    <a:pt x="1139301" y="1293181"/>
                    <a:pt x="1109709" y="1296140"/>
                  </a:cubicBezTo>
                  <a:cubicBezTo>
                    <a:pt x="1094913" y="1293181"/>
                    <a:pt x="1078421" y="1294748"/>
                    <a:pt x="1065320" y="1287262"/>
                  </a:cubicBezTo>
                  <a:cubicBezTo>
                    <a:pt x="1056056" y="1281968"/>
                    <a:pt x="1056613" y="1266284"/>
                    <a:pt x="1047565" y="1260629"/>
                  </a:cubicBezTo>
                  <a:cubicBezTo>
                    <a:pt x="1031694" y="1250710"/>
                    <a:pt x="1012054" y="1248792"/>
                    <a:pt x="994299" y="1242874"/>
                  </a:cubicBezTo>
                  <a:lnTo>
                    <a:pt x="967666" y="1233996"/>
                  </a:lnTo>
                  <a:cubicBezTo>
                    <a:pt x="941033" y="1236955"/>
                    <a:pt x="912951" y="1233716"/>
                    <a:pt x="887767" y="1242874"/>
                  </a:cubicBezTo>
                  <a:cubicBezTo>
                    <a:pt x="877740" y="1246520"/>
                    <a:pt x="878890" y="1263589"/>
                    <a:pt x="870012" y="1269507"/>
                  </a:cubicBezTo>
                  <a:cubicBezTo>
                    <a:pt x="859860" y="1276275"/>
                    <a:pt x="846188" y="1274879"/>
                    <a:pt x="834501" y="1278385"/>
                  </a:cubicBezTo>
                  <a:cubicBezTo>
                    <a:pt x="776875" y="1295673"/>
                    <a:pt x="793523" y="1287948"/>
                    <a:pt x="754602" y="1313895"/>
                  </a:cubicBezTo>
                  <a:cubicBezTo>
                    <a:pt x="733233" y="1249790"/>
                    <a:pt x="756464" y="1325999"/>
                    <a:pt x="736847" y="1198486"/>
                  </a:cubicBezTo>
                  <a:cubicBezTo>
                    <a:pt x="735424" y="1189237"/>
                    <a:pt x="733815" y="1179160"/>
                    <a:pt x="727969" y="1171852"/>
                  </a:cubicBezTo>
                  <a:cubicBezTo>
                    <a:pt x="715454" y="1156208"/>
                    <a:pt x="692247" y="1151067"/>
                    <a:pt x="674703" y="1145219"/>
                  </a:cubicBezTo>
                  <a:cubicBezTo>
                    <a:pt x="656948" y="1148178"/>
                    <a:pt x="639009" y="1150192"/>
                    <a:pt x="621437" y="1154097"/>
                  </a:cubicBezTo>
                  <a:cubicBezTo>
                    <a:pt x="612302" y="1156127"/>
                    <a:pt x="604162" y="1162975"/>
                    <a:pt x="594804" y="1162975"/>
                  </a:cubicBezTo>
                  <a:cubicBezTo>
                    <a:pt x="579715" y="1162975"/>
                    <a:pt x="564973" y="1158067"/>
                    <a:pt x="550415" y="1154097"/>
                  </a:cubicBezTo>
                  <a:cubicBezTo>
                    <a:pt x="532359" y="1149173"/>
                    <a:pt x="497149" y="1136342"/>
                    <a:pt x="497149" y="1136342"/>
                  </a:cubicBezTo>
                  <a:cubicBezTo>
                    <a:pt x="491231" y="1130423"/>
                    <a:pt x="480770" y="1126842"/>
                    <a:pt x="479394" y="1118586"/>
                  </a:cubicBezTo>
                  <a:cubicBezTo>
                    <a:pt x="472941" y="1079865"/>
                    <a:pt x="490197" y="1082434"/>
                    <a:pt x="514905" y="1074198"/>
                  </a:cubicBezTo>
                  <a:cubicBezTo>
                    <a:pt x="520823" y="1056443"/>
                    <a:pt x="534981" y="1039503"/>
                    <a:pt x="532660" y="1020932"/>
                  </a:cubicBezTo>
                  <a:cubicBezTo>
                    <a:pt x="531437" y="1011148"/>
                    <a:pt x="527868" y="944884"/>
                    <a:pt x="514905" y="923278"/>
                  </a:cubicBezTo>
                  <a:cubicBezTo>
                    <a:pt x="510599" y="916101"/>
                    <a:pt x="503068" y="911441"/>
                    <a:pt x="497149" y="905522"/>
                  </a:cubicBezTo>
                  <a:cubicBezTo>
                    <a:pt x="495165" y="881712"/>
                    <a:pt x="497526" y="808622"/>
                    <a:pt x="479394" y="772357"/>
                  </a:cubicBezTo>
                  <a:cubicBezTo>
                    <a:pt x="474622" y="762814"/>
                    <a:pt x="468304" y="754055"/>
                    <a:pt x="461639" y="745724"/>
                  </a:cubicBezTo>
                  <a:cubicBezTo>
                    <a:pt x="456410" y="739188"/>
                    <a:pt x="449802" y="733887"/>
                    <a:pt x="443883" y="727969"/>
                  </a:cubicBezTo>
                  <a:cubicBezTo>
                    <a:pt x="437965" y="710214"/>
                    <a:pt x="424433" y="693342"/>
                    <a:pt x="426128" y="674703"/>
                  </a:cubicBezTo>
                  <a:cubicBezTo>
                    <a:pt x="435853" y="567730"/>
                    <a:pt x="424671" y="608057"/>
                    <a:pt x="443883" y="550416"/>
                  </a:cubicBezTo>
                  <a:cubicBezTo>
                    <a:pt x="416145" y="439455"/>
                    <a:pt x="451590" y="577385"/>
                    <a:pt x="426128" y="488272"/>
                  </a:cubicBezTo>
                  <a:cubicBezTo>
                    <a:pt x="422776" y="476540"/>
                    <a:pt x="420602" y="464493"/>
                    <a:pt x="417250" y="452761"/>
                  </a:cubicBezTo>
                  <a:cubicBezTo>
                    <a:pt x="414679" y="443763"/>
                    <a:pt x="414990" y="432745"/>
                    <a:pt x="408373" y="426128"/>
                  </a:cubicBezTo>
                  <a:cubicBezTo>
                    <a:pt x="401756" y="419511"/>
                    <a:pt x="390618" y="420210"/>
                    <a:pt x="381740" y="417251"/>
                  </a:cubicBezTo>
                  <a:cubicBezTo>
                    <a:pt x="358066" y="420210"/>
                    <a:pt x="333570" y="419272"/>
                    <a:pt x="310718" y="426128"/>
                  </a:cubicBezTo>
                  <a:cubicBezTo>
                    <a:pt x="301004" y="429042"/>
                    <a:pt x="277738" y="465457"/>
                    <a:pt x="275208" y="470517"/>
                  </a:cubicBezTo>
                  <a:cubicBezTo>
                    <a:pt x="271023" y="478887"/>
                    <a:pt x="272176" y="489843"/>
                    <a:pt x="266330" y="497150"/>
                  </a:cubicBezTo>
                  <a:cubicBezTo>
                    <a:pt x="249369" y="518350"/>
                    <a:pt x="234507" y="513062"/>
                    <a:pt x="213064" y="523783"/>
                  </a:cubicBezTo>
                  <a:cubicBezTo>
                    <a:pt x="144225" y="558202"/>
                    <a:pt x="226741" y="528101"/>
                    <a:pt x="159798" y="550416"/>
                  </a:cubicBezTo>
                  <a:cubicBezTo>
                    <a:pt x="139084" y="612560"/>
                    <a:pt x="159798" y="597764"/>
                    <a:pt x="115410" y="612559"/>
                  </a:cubicBezTo>
                  <a:cubicBezTo>
                    <a:pt x="110346" y="597368"/>
                    <a:pt x="103527" y="569126"/>
                    <a:pt x="88777" y="559293"/>
                  </a:cubicBezTo>
                  <a:cubicBezTo>
                    <a:pt x="78625" y="552525"/>
                    <a:pt x="65103" y="553375"/>
                    <a:pt x="53266" y="550416"/>
                  </a:cubicBezTo>
                  <a:cubicBezTo>
                    <a:pt x="50307" y="541538"/>
                    <a:pt x="49203" y="531807"/>
                    <a:pt x="44388" y="523783"/>
                  </a:cubicBezTo>
                  <a:cubicBezTo>
                    <a:pt x="40082" y="516606"/>
                    <a:pt x="30376" y="513513"/>
                    <a:pt x="26633" y="506027"/>
                  </a:cubicBezTo>
                  <a:cubicBezTo>
                    <a:pt x="18263" y="489287"/>
                    <a:pt x="14796" y="470516"/>
                    <a:pt x="8878" y="452761"/>
                  </a:cubicBezTo>
                  <a:lnTo>
                    <a:pt x="0" y="426128"/>
                  </a:lnTo>
                  <a:cubicBezTo>
                    <a:pt x="2959" y="402454"/>
                    <a:pt x="4610" y="378580"/>
                    <a:pt x="8878" y="355107"/>
                  </a:cubicBezTo>
                  <a:cubicBezTo>
                    <a:pt x="10552" y="345900"/>
                    <a:pt x="11138" y="335091"/>
                    <a:pt x="17755" y="328474"/>
                  </a:cubicBezTo>
                  <a:cubicBezTo>
                    <a:pt x="24372" y="321857"/>
                    <a:pt x="35510" y="322555"/>
                    <a:pt x="44388" y="319596"/>
                  </a:cubicBezTo>
                  <a:cubicBezTo>
                    <a:pt x="47347" y="310718"/>
                    <a:pt x="49081" y="301333"/>
                    <a:pt x="53266" y="292963"/>
                  </a:cubicBezTo>
                  <a:cubicBezTo>
                    <a:pt x="60958" y="277579"/>
                    <a:pt x="75013" y="259586"/>
                    <a:pt x="88777" y="248575"/>
                  </a:cubicBezTo>
                  <a:cubicBezTo>
                    <a:pt x="97109" y="241910"/>
                    <a:pt x="105660" y="235152"/>
                    <a:pt x="115410" y="230819"/>
                  </a:cubicBezTo>
                  <a:cubicBezTo>
                    <a:pt x="132513" y="223218"/>
                    <a:pt x="150921" y="218982"/>
                    <a:pt x="168676" y="213064"/>
                  </a:cubicBezTo>
                  <a:lnTo>
                    <a:pt x="195309" y="204186"/>
                  </a:lnTo>
                  <a:lnTo>
                    <a:pt x="221942" y="195309"/>
                  </a:lnTo>
                  <a:cubicBezTo>
                    <a:pt x="227860" y="189390"/>
                    <a:pt x="232211" y="181296"/>
                    <a:pt x="239697" y="177553"/>
                  </a:cubicBezTo>
                  <a:cubicBezTo>
                    <a:pt x="256437" y="169183"/>
                    <a:pt x="275208" y="165716"/>
                    <a:pt x="292963" y="159798"/>
                  </a:cubicBezTo>
                  <a:lnTo>
                    <a:pt x="346229" y="142043"/>
                  </a:lnTo>
                  <a:cubicBezTo>
                    <a:pt x="355107" y="139084"/>
                    <a:pt x="365076" y="138356"/>
                    <a:pt x="372862" y="133165"/>
                  </a:cubicBezTo>
                  <a:cubicBezTo>
                    <a:pt x="449188" y="82282"/>
                    <a:pt x="352618" y="143287"/>
                    <a:pt x="426128" y="106532"/>
                  </a:cubicBezTo>
                  <a:cubicBezTo>
                    <a:pt x="435671" y="101760"/>
                    <a:pt x="443011" y="93110"/>
                    <a:pt x="452761" y="88777"/>
                  </a:cubicBezTo>
                  <a:cubicBezTo>
                    <a:pt x="469864" y="81176"/>
                    <a:pt x="490454" y="81403"/>
                    <a:pt x="506027" y="71021"/>
                  </a:cubicBezTo>
                  <a:cubicBezTo>
                    <a:pt x="523782" y="59184"/>
                    <a:pt x="544204" y="50600"/>
                    <a:pt x="559293" y="35511"/>
                  </a:cubicBezTo>
                  <a:cubicBezTo>
                    <a:pt x="565212" y="29592"/>
                    <a:pt x="569872" y="22061"/>
                    <a:pt x="577049" y="17755"/>
                  </a:cubicBezTo>
                  <a:cubicBezTo>
                    <a:pt x="596415" y="6136"/>
                    <a:pt x="655056" y="1538"/>
                    <a:pt x="665825" y="0"/>
                  </a:cubicBezTo>
                  <a:cubicBezTo>
                    <a:pt x="675366" y="1908"/>
                    <a:pt x="723201" y="9567"/>
                    <a:pt x="736847" y="17755"/>
                  </a:cubicBezTo>
                  <a:cubicBezTo>
                    <a:pt x="797777" y="54313"/>
                    <a:pt x="705789" y="19241"/>
                    <a:pt x="781235" y="44388"/>
                  </a:cubicBezTo>
                  <a:cubicBezTo>
                    <a:pt x="787153" y="50307"/>
                    <a:pt x="794684" y="54967"/>
                    <a:pt x="798990" y="62144"/>
                  </a:cubicBezTo>
                  <a:cubicBezTo>
                    <a:pt x="814553" y="88083"/>
                    <a:pt x="815580" y="171334"/>
                    <a:pt x="816746" y="177553"/>
                  </a:cubicBezTo>
                  <a:cubicBezTo>
                    <a:pt x="820195" y="195948"/>
                    <a:pt x="816746" y="224900"/>
                    <a:pt x="834501" y="230819"/>
                  </a:cubicBezTo>
                  <a:cubicBezTo>
                    <a:pt x="871256" y="243071"/>
                    <a:pt x="853348" y="234506"/>
                    <a:pt x="887767" y="257452"/>
                  </a:cubicBezTo>
                  <a:cubicBezTo>
                    <a:pt x="911442" y="328478"/>
                    <a:pt x="875929" y="245614"/>
                    <a:pt x="923278" y="292963"/>
                  </a:cubicBezTo>
                  <a:cubicBezTo>
                    <a:pt x="929895" y="299580"/>
                    <a:pt x="927340" y="311572"/>
                    <a:pt x="932155" y="319596"/>
                  </a:cubicBezTo>
                  <a:cubicBezTo>
                    <a:pt x="936461" y="326773"/>
                    <a:pt x="944889" y="330656"/>
                    <a:pt x="949911" y="337352"/>
                  </a:cubicBezTo>
                  <a:cubicBezTo>
                    <a:pt x="962714" y="354423"/>
                    <a:pt x="970332" y="375529"/>
                    <a:pt x="985421" y="390618"/>
                  </a:cubicBezTo>
                  <a:cubicBezTo>
                    <a:pt x="991340" y="396536"/>
                    <a:pt x="997948" y="401837"/>
                    <a:pt x="1003177" y="408373"/>
                  </a:cubicBezTo>
                  <a:cubicBezTo>
                    <a:pt x="1009842" y="416704"/>
                    <a:pt x="1011884" y="429351"/>
                    <a:pt x="1020932" y="435006"/>
                  </a:cubicBezTo>
                  <a:cubicBezTo>
                    <a:pt x="1036803" y="444925"/>
                    <a:pt x="1074198" y="452761"/>
                    <a:pt x="1074198" y="452761"/>
                  </a:cubicBezTo>
                  <a:cubicBezTo>
                    <a:pt x="1077157" y="461639"/>
                    <a:pt x="1087261" y="471024"/>
                    <a:pt x="1083076" y="479394"/>
                  </a:cubicBezTo>
                  <a:cubicBezTo>
                    <a:pt x="1078891" y="487764"/>
                    <a:pt x="1064467" y="483457"/>
                    <a:pt x="1056443" y="488272"/>
                  </a:cubicBezTo>
                  <a:cubicBezTo>
                    <a:pt x="1049266" y="492578"/>
                    <a:pt x="1044606" y="500109"/>
                    <a:pt x="1038687" y="506027"/>
                  </a:cubicBezTo>
                  <a:lnTo>
                    <a:pt x="1020932" y="559293"/>
                  </a:lnTo>
                  <a:lnTo>
                    <a:pt x="1012054" y="585926"/>
                  </a:lnTo>
                  <a:cubicBezTo>
                    <a:pt x="1073133" y="606286"/>
                    <a:pt x="999286" y="585926"/>
                    <a:pt x="1109709" y="585926"/>
                  </a:cubicBezTo>
                  <a:cubicBezTo>
                    <a:pt x="1133567" y="585926"/>
                    <a:pt x="1157056" y="591845"/>
                    <a:pt x="1180730" y="594804"/>
                  </a:cubicBezTo>
                  <a:cubicBezTo>
                    <a:pt x="1189608" y="600722"/>
                    <a:pt x="1199032" y="605894"/>
                    <a:pt x="1207363" y="612559"/>
                  </a:cubicBezTo>
                  <a:cubicBezTo>
                    <a:pt x="1213899" y="617788"/>
                    <a:pt x="1217941" y="626009"/>
                    <a:pt x="1225118" y="630315"/>
                  </a:cubicBezTo>
                  <a:cubicBezTo>
                    <a:pt x="1233142" y="635130"/>
                    <a:pt x="1242873" y="636233"/>
                    <a:pt x="1251751" y="639192"/>
                  </a:cubicBezTo>
                  <a:cubicBezTo>
                    <a:pt x="1263246" y="650687"/>
                    <a:pt x="1282462" y="667582"/>
                    <a:pt x="1287262" y="683581"/>
                  </a:cubicBezTo>
                  <a:cubicBezTo>
                    <a:pt x="1293275" y="703623"/>
                    <a:pt x="1289523" y="725873"/>
                    <a:pt x="1296140" y="745724"/>
                  </a:cubicBezTo>
                  <a:cubicBezTo>
                    <a:pt x="1303077" y="766534"/>
                    <a:pt x="1325447" y="764817"/>
                    <a:pt x="1340528" y="772357"/>
                  </a:cubicBezTo>
                  <a:cubicBezTo>
                    <a:pt x="1344271" y="774229"/>
                    <a:pt x="1270986" y="773837"/>
                    <a:pt x="1322773" y="772357"/>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r>
                <a:rPr lang="es-PE" sz="600" b="1" dirty="0">
                  <a:solidFill>
                    <a:schemeClr val="bg1"/>
                  </a:solidFill>
                </a:rPr>
                <a:t>                       </a:t>
              </a:r>
            </a:p>
            <a:p>
              <a:pPr fontAlgn="auto">
                <a:spcBef>
                  <a:spcPts val="0"/>
                </a:spcBef>
                <a:spcAft>
                  <a:spcPts val="0"/>
                </a:spcAft>
                <a:defRPr/>
              </a:pPr>
              <a:r>
                <a:rPr lang="es-PE" sz="600" b="1" dirty="0">
                  <a:solidFill>
                    <a:schemeClr val="bg1"/>
                  </a:solidFill>
                </a:rPr>
                <a:t>                           UCAYALI</a:t>
              </a:r>
            </a:p>
          </p:txBody>
        </p:sp>
        <p:sp>
          <p:nvSpPr>
            <p:cNvPr id="49" name="89 Forma libre"/>
            <p:cNvSpPr/>
            <p:nvPr/>
          </p:nvSpPr>
          <p:spPr>
            <a:xfrm>
              <a:off x="8354621" y="3457970"/>
              <a:ext cx="963039" cy="656423"/>
            </a:xfrm>
            <a:custGeom>
              <a:avLst/>
              <a:gdLst>
                <a:gd name="connsiteX0" fmla="*/ 164518 w 963508"/>
                <a:gd name="connsiteY0" fmla="*/ 639192 h 656947"/>
                <a:gd name="connsiteX1" fmla="*/ 208906 w 963508"/>
                <a:gd name="connsiteY1" fmla="*/ 648070 h 656947"/>
                <a:gd name="connsiteX2" fmla="*/ 235539 w 963508"/>
                <a:gd name="connsiteY2" fmla="*/ 656947 h 656947"/>
                <a:gd name="connsiteX3" fmla="*/ 271050 w 963508"/>
                <a:gd name="connsiteY3" fmla="*/ 648070 h 656947"/>
                <a:gd name="connsiteX4" fmla="*/ 350949 w 963508"/>
                <a:gd name="connsiteY4" fmla="*/ 612559 h 656947"/>
                <a:gd name="connsiteX5" fmla="*/ 430848 w 963508"/>
                <a:gd name="connsiteY5" fmla="*/ 648070 h 656947"/>
                <a:gd name="connsiteX6" fmla="*/ 457481 w 963508"/>
                <a:gd name="connsiteY6" fmla="*/ 656947 h 656947"/>
                <a:gd name="connsiteX7" fmla="*/ 501869 w 963508"/>
                <a:gd name="connsiteY7" fmla="*/ 648070 h 656947"/>
                <a:gd name="connsiteX8" fmla="*/ 555135 w 963508"/>
                <a:gd name="connsiteY8" fmla="*/ 630314 h 656947"/>
                <a:gd name="connsiteX9" fmla="*/ 572890 w 963508"/>
                <a:gd name="connsiteY9" fmla="*/ 577048 h 656947"/>
                <a:gd name="connsiteX10" fmla="*/ 590646 w 963508"/>
                <a:gd name="connsiteY10" fmla="*/ 559293 h 656947"/>
                <a:gd name="connsiteX11" fmla="*/ 626156 w 963508"/>
                <a:gd name="connsiteY11" fmla="*/ 506027 h 656947"/>
                <a:gd name="connsiteX12" fmla="*/ 839220 w 963508"/>
                <a:gd name="connsiteY12" fmla="*/ 479394 h 656947"/>
                <a:gd name="connsiteX13" fmla="*/ 901364 w 963508"/>
                <a:gd name="connsiteY13" fmla="*/ 470516 h 656947"/>
                <a:gd name="connsiteX14" fmla="*/ 963508 w 963508"/>
                <a:gd name="connsiteY14" fmla="*/ 452761 h 656947"/>
                <a:gd name="connsiteX15" fmla="*/ 954630 w 963508"/>
                <a:gd name="connsiteY15" fmla="*/ 390617 h 656947"/>
                <a:gd name="connsiteX16" fmla="*/ 945752 w 963508"/>
                <a:gd name="connsiteY16" fmla="*/ 363984 h 656947"/>
                <a:gd name="connsiteX17" fmla="*/ 927997 w 963508"/>
                <a:gd name="connsiteY17" fmla="*/ 213064 h 656947"/>
                <a:gd name="connsiteX18" fmla="*/ 910242 w 963508"/>
                <a:gd name="connsiteY18" fmla="*/ 150920 h 656947"/>
                <a:gd name="connsiteX19" fmla="*/ 865853 w 963508"/>
                <a:gd name="connsiteY19" fmla="*/ 124287 h 656947"/>
                <a:gd name="connsiteX20" fmla="*/ 830343 w 963508"/>
                <a:gd name="connsiteY20" fmla="*/ 133165 h 656947"/>
                <a:gd name="connsiteX21" fmla="*/ 812587 w 963508"/>
                <a:gd name="connsiteY21" fmla="*/ 150920 h 656947"/>
                <a:gd name="connsiteX22" fmla="*/ 759321 w 963508"/>
                <a:gd name="connsiteY22" fmla="*/ 168676 h 656947"/>
                <a:gd name="connsiteX23" fmla="*/ 750444 w 963508"/>
                <a:gd name="connsiteY23" fmla="*/ 195309 h 656947"/>
                <a:gd name="connsiteX24" fmla="*/ 706055 w 963508"/>
                <a:gd name="connsiteY24" fmla="*/ 230819 h 656947"/>
                <a:gd name="connsiteX25" fmla="*/ 688300 w 963508"/>
                <a:gd name="connsiteY25" fmla="*/ 248575 h 656947"/>
                <a:gd name="connsiteX26" fmla="*/ 635034 w 963508"/>
                <a:gd name="connsiteY26" fmla="*/ 266330 h 656947"/>
                <a:gd name="connsiteX27" fmla="*/ 617279 w 963508"/>
                <a:gd name="connsiteY27" fmla="*/ 292963 h 656947"/>
                <a:gd name="connsiteX28" fmla="*/ 590646 w 963508"/>
                <a:gd name="connsiteY28" fmla="*/ 301841 h 656947"/>
                <a:gd name="connsiteX29" fmla="*/ 555135 w 963508"/>
                <a:gd name="connsiteY29" fmla="*/ 257452 h 656947"/>
                <a:gd name="connsiteX30" fmla="*/ 528502 w 963508"/>
                <a:gd name="connsiteY30" fmla="*/ 239697 h 656947"/>
                <a:gd name="connsiteX31" fmla="*/ 501869 w 963508"/>
                <a:gd name="connsiteY31" fmla="*/ 186431 h 656947"/>
                <a:gd name="connsiteX32" fmla="*/ 492991 w 963508"/>
                <a:gd name="connsiteY32" fmla="*/ 150920 h 656947"/>
                <a:gd name="connsiteX33" fmla="*/ 439725 w 963508"/>
                <a:gd name="connsiteY33" fmla="*/ 79899 h 656947"/>
                <a:gd name="connsiteX34" fmla="*/ 413092 w 963508"/>
                <a:gd name="connsiteY34" fmla="*/ 71021 h 656947"/>
                <a:gd name="connsiteX35" fmla="*/ 359826 w 963508"/>
                <a:gd name="connsiteY35" fmla="*/ 35511 h 656947"/>
                <a:gd name="connsiteX36" fmla="*/ 315438 w 963508"/>
                <a:gd name="connsiteY36" fmla="*/ 8878 h 656947"/>
                <a:gd name="connsiteX37" fmla="*/ 244417 w 963508"/>
                <a:gd name="connsiteY37" fmla="*/ 0 h 656947"/>
                <a:gd name="connsiteX38" fmla="*/ 182273 w 963508"/>
                <a:gd name="connsiteY38" fmla="*/ 8878 h 656947"/>
                <a:gd name="connsiteX39" fmla="*/ 164518 w 963508"/>
                <a:gd name="connsiteY39" fmla="*/ 35511 h 656947"/>
                <a:gd name="connsiteX40" fmla="*/ 111251 w 963508"/>
                <a:gd name="connsiteY40" fmla="*/ 8878 h 656947"/>
                <a:gd name="connsiteX41" fmla="*/ 4719 w 963508"/>
                <a:gd name="connsiteY41" fmla="*/ 17755 h 656947"/>
                <a:gd name="connsiteX42" fmla="*/ 13597 w 963508"/>
                <a:gd name="connsiteY42" fmla="*/ 62144 h 656947"/>
                <a:gd name="connsiteX43" fmla="*/ 22475 w 963508"/>
                <a:gd name="connsiteY43" fmla="*/ 88777 h 656947"/>
                <a:gd name="connsiteX44" fmla="*/ 49108 w 963508"/>
                <a:gd name="connsiteY44" fmla="*/ 97654 h 656947"/>
                <a:gd name="connsiteX45" fmla="*/ 84618 w 963508"/>
                <a:gd name="connsiteY45" fmla="*/ 142043 h 656947"/>
                <a:gd name="connsiteX46" fmla="*/ 111251 w 963508"/>
                <a:gd name="connsiteY46" fmla="*/ 195309 h 656947"/>
                <a:gd name="connsiteX47" fmla="*/ 155640 w 963508"/>
                <a:gd name="connsiteY47" fmla="*/ 221942 h 656947"/>
                <a:gd name="connsiteX48" fmla="*/ 182273 w 963508"/>
                <a:gd name="connsiteY48" fmla="*/ 239697 h 656947"/>
                <a:gd name="connsiteX49" fmla="*/ 208906 w 963508"/>
                <a:gd name="connsiteY49" fmla="*/ 292963 h 656947"/>
                <a:gd name="connsiteX50" fmla="*/ 200028 w 963508"/>
                <a:gd name="connsiteY50" fmla="*/ 328474 h 656947"/>
                <a:gd name="connsiteX51" fmla="*/ 146762 w 963508"/>
                <a:gd name="connsiteY51" fmla="*/ 399495 h 656947"/>
                <a:gd name="connsiteX52" fmla="*/ 120129 w 963508"/>
                <a:gd name="connsiteY52" fmla="*/ 417250 h 656947"/>
                <a:gd name="connsiteX53" fmla="*/ 146762 w 963508"/>
                <a:gd name="connsiteY53" fmla="*/ 461639 h 656947"/>
                <a:gd name="connsiteX54" fmla="*/ 173395 w 963508"/>
                <a:gd name="connsiteY54" fmla="*/ 470516 h 656947"/>
                <a:gd name="connsiteX55" fmla="*/ 182273 w 963508"/>
                <a:gd name="connsiteY55" fmla="*/ 497149 h 656947"/>
                <a:gd name="connsiteX56" fmla="*/ 164518 w 963508"/>
                <a:gd name="connsiteY56" fmla="*/ 568171 h 656947"/>
                <a:gd name="connsiteX57" fmla="*/ 164518 w 963508"/>
                <a:gd name="connsiteY57" fmla="*/ 639192 h 65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963508" h="656947">
                  <a:moveTo>
                    <a:pt x="164518" y="639192"/>
                  </a:moveTo>
                  <a:cubicBezTo>
                    <a:pt x="171916" y="652508"/>
                    <a:pt x="194267" y="644410"/>
                    <a:pt x="208906" y="648070"/>
                  </a:cubicBezTo>
                  <a:cubicBezTo>
                    <a:pt x="217984" y="650340"/>
                    <a:pt x="226181" y="656947"/>
                    <a:pt x="235539" y="656947"/>
                  </a:cubicBezTo>
                  <a:cubicBezTo>
                    <a:pt x="247740" y="656947"/>
                    <a:pt x="259363" y="651576"/>
                    <a:pt x="271050" y="648070"/>
                  </a:cubicBezTo>
                  <a:cubicBezTo>
                    <a:pt x="328673" y="630783"/>
                    <a:pt x="312030" y="638505"/>
                    <a:pt x="350949" y="612559"/>
                  </a:cubicBezTo>
                  <a:cubicBezTo>
                    <a:pt x="393153" y="640695"/>
                    <a:pt x="367462" y="626941"/>
                    <a:pt x="430848" y="648070"/>
                  </a:cubicBezTo>
                  <a:lnTo>
                    <a:pt x="457481" y="656947"/>
                  </a:lnTo>
                  <a:cubicBezTo>
                    <a:pt x="472277" y="653988"/>
                    <a:pt x="487312" y="652040"/>
                    <a:pt x="501869" y="648070"/>
                  </a:cubicBezTo>
                  <a:cubicBezTo>
                    <a:pt x="519925" y="643146"/>
                    <a:pt x="555135" y="630314"/>
                    <a:pt x="555135" y="630314"/>
                  </a:cubicBezTo>
                  <a:cubicBezTo>
                    <a:pt x="561053" y="612559"/>
                    <a:pt x="559656" y="590282"/>
                    <a:pt x="572890" y="577048"/>
                  </a:cubicBezTo>
                  <a:cubicBezTo>
                    <a:pt x="578809" y="571130"/>
                    <a:pt x="585624" y="565989"/>
                    <a:pt x="590646" y="559293"/>
                  </a:cubicBezTo>
                  <a:cubicBezTo>
                    <a:pt x="603450" y="542222"/>
                    <a:pt x="605912" y="512775"/>
                    <a:pt x="626156" y="506027"/>
                  </a:cubicBezTo>
                  <a:cubicBezTo>
                    <a:pt x="730033" y="471402"/>
                    <a:pt x="660735" y="489310"/>
                    <a:pt x="839220" y="479394"/>
                  </a:cubicBezTo>
                  <a:cubicBezTo>
                    <a:pt x="859935" y="476435"/>
                    <a:pt x="880777" y="474259"/>
                    <a:pt x="901364" y="470516"/>
                  </a:cubicBezTo>
                  <a:cubicBezTo>
                    <a:pt x="925895" y="466056"/>
                    <a:pt x="940684" y="460369"/>
                    <a:pt x="963508" y="452761"/>
                  </a:cubicBezTo>
                  <a:cubicBezTo>
                    <a:pt x="960549" y="432046"/>
                    <a:pt x="958734" y="411136"/>
                    <a:pt x="954630" y="390617"/>
                  </a:cubicBezTo>
                  <a:cubicBezTo>
                    <a:pt x="952795" y="381441"/>
                    <a:pt x="947075" y="373248"/>
                    <a:pt x="945752" y="363984"/>
                  </a:cubicBezTo>
                  <a:cubicBezTo>
                    <a:pt x="927169" y="233898"/>
                    <a:pt x="946697" y="306559"/>
                    <a:pt x="927997" y="213064"/>
                  </a:cubicBezTo>
                  <a:cubicBezTo>
                    <a:pt x="926837" y="207264"/>
                    <a:pt x="915317" y="159378"/>
                    <a:pt x="910242" y="150920"/>
                  </a:cubicBezTo>
                  <a:cubicBezTo>
                    <a:pt x="898056" y="130611"/>
                    <a:pt x="886800" y="131270"/>
                    <a:pt x="865853" y="124287"/>
                  </a:cubicBezTo>
                  <a:cubicBezTo>
                    <a:pt x="854016" y="127246"/>
                    <a:pt x="841256" y="127709"/>
                    <a:pt x="830343" y="133165"/>
                  </a:cubicBezTo>
                  <a:cubicBezTo>
                    <a:pt x="822857" y="136908"/>
                    <a:pt x="820073" y="147177"/>
                    <a:pt x="812587" y="150920"/>
                  </a:cubicBezTo>
                  <a:cubicBezTo>
                    <a:pt x="795847" y="159290"/>
                    <a:pt x="759321" y="168676"/>
                    <a:pt x="759321" y="168676"/>
                  </a:cubicBezTo>
                  <a:cubicBezTo>
                    <a:pt x="756362" y="177554"/>
                    <a:pt x="755259" y="187285"/>
                    <a:pt x="750444" y="195309"/>
                  </a:cubicBezTo>
                  <a:cubicBezTo>
                    <a:pt x="740552" y="211796"/>
                    <a:pt x="720011" y="219654"/>
                    <a:pt x="706055" y="230819"/>
                  </a:cubicBezTo>
                  <a:cubicBezTo>
                    <a:pt x="699519" y="236048"/>
                    <a:pt x="695786" y="244832"/>
                    <a:pt x="688300" y="248575"/>
                  </a:cubicBezTo>
                  <a:cubicBezTo>
                    <a:pt x="671560" y="256945"/>
                    <a:pt x="635034" y="266330"/>
                    <a:pt x="635034" y="266330"/>
                  </a:cubicBezTo>
                  <a:cubicBezTo>
                    <a:pt x="629116" y="275208"/>
                    <a:pt x="625610" y="286298"/>
                    <a:pt x="617279" y="292963"/>
                  </a:cubicBezTo>
                  <a:cubicBezTo>
                    <a:pt x="609972" y="298809"/>
                    <a:pt x="599822" y="303676"/>
                    <a:pt x="590646" y="301841"/>
                  </a:cubicBezTo>
                  <a:cubicBezTo>
                    <a:pt x="579663" y="299644"/>
                    <a:pt x="559282" y="261599"/>
                    <a:pt x="555135" y="257452"/>
                  </a:cubicBezTo>
                  <a:cubicBezTo>
                    <a:pt x="547590" y="249907"/>
                    <a:pt x="537380" y="245615"/>
                    <a:pt x="528502" y="239697"/>
                  </a:cubicBezTo>
                  <a:cubicBezTo>
                    <a:pt x="509049" y="210517"/>
                    <a:pt x="511058" y="218591"/>
                    <a:pt x="501869" y="186431"/>
                  </a:cubicBezTo>
                  <a:cubicBezTo>
                    <a:pt x="498517" y="174699"/>
                    <a:pt x="498448" y="161833"/>
                    <a:pt x="492991" y="150920"/>
                  </a:cubicBezTo>
                  <a:cubicBezTo>
                    <a:pt x="491100" y="147138"/>
                    <a:pt x="457563" y="90601"/>
                    <a:pt x="439725" y="79899"/>
                  </a:cubicBezTo>
                  <a:cubicBezTo>
                    <a:pt x="431701" y="75084"/>
                    <a:pt x="421272" y="75566"/>
                    <a:pt x="413092" y="71021"/>
                  </a:cubicBezTo>
                  <a:cubicBezTo>
                    <a:pt x="394438" y="60658"/>
                    <a:pt x="374915" y="50600"/>
                    <a:pt x="359826" y="35511"/>
                  </a:cubicBezTo>
                  <a:cubicBezTo>
                    <a:pt x="341180" y="16864"/>
                    <a:pt x="343610" y="14000"/>
                    <a:pt x="315438" y="8878"/>
                  </a:cubicBezTo>
                  <a:cubicBezTo>
                    <a:pt x="291965" y="4610"/>
                    <a:pt x="268091" y="2959"/>
                    <a:pt x="244417" y="0"/>
                  </a:cubicBezTo>
                  <a:cubicBezTo>
                    <a:pt x="223702" y="2959"/>
                    <a:pt x="201394" y="379"/>
                    <a:pt x="182273" y="8878"/>
                  </a:cubicBezTo>
                  <a:cubicBezTo>
                    <a:pt x="172523" y="13211"/>
                    <a:pt x="174424" y="31549"/>
                    <a:pt x="164518" y="35511"/>
                  </a:cubicBezTo>
                  <a:cubicBezTo>
                    <a:pt x="153032" y="40105"/>
                    <a:pt x="116860" y="12617"/>
                    <a:pt x="111251" y="8878"/>
                  </a:cubicBezTo>
                  <a:cubicBezTo>
                    <a:pt x="75740" y="11837"/>
                    <a:pt x="36002" y="692"/>
                    <a:pt x="4719" y="17755"/>
                  </a:cubicBezTo>
                  <a:cubicBezTo>
                    <a:pt x="-8528" y="24981"/>
                    <a:pt x="9937" y="47505"/>
                    <a:pt x="13597" y="62144"/>
                  </a:cubicBezTo>
                  <a:cubicBezTo>
                    <a:pt x="15867" y="71222"/>
                    <a:pt x="15858" y="82160"/>
                    <a:pt x="22475" y="88777"/>
                  </a:cubicBezTo>
                  <a:cubicBezTo>
                    <a:pt x="29092" y="95394"/>
                    <a:pt x="40230" y="94695"/>
                    <a:pt x="49108" y="97654"/>
                  </a:cubicBezTo>
                  <a:cubicBezTo>
                    <a:pt x="65622" y="114169"/>
                    <a:pt x="73419" y="119645"/>
                    <a:pt x="84618" y="142043"/>
                  </a:cubicBezTo>
                  <a:cubicBezTo>
                    <a:pt x="106495" y="185796"/>
                    <a:pt x="77332" y="152911"/>
                    <a:pt x="111251" y="195309"/>
                  </a:cubicBezTo>
                  <a:cubicBezTo>
                    <a:pt x="134370" y="224207"/>
                    <a:pt x="122469" y="205356"/>
                    <a:pt x="155640" y="221942"/>
                  </a:cubicBezTo>
                  <a:cubicBezTo>
                    <a:pt x="165183" y="226714"/>
                    <a:pt x="173395" y="233779"/>
                    <a:pt x="182273" y="239697"/>
                  </a:cubicBezTo>
                  <a:cubicBezTo>
                    <a:pt x="191249" y="253162"/>
                    <a:pt x="208906" y="274587"/>
                    <a:pt x="208906" y="292963"/>
                  </a:cubicBezTo>
                  <a:cubicBezTo>
                    <a:pt x="208906" y="305164"/>
                    <a:pt x="205485" y="317561"/>
                    <a:pt x="200028" y="328474"/>
                  </a:cubicBezTo>
                  <a:cubicBezTo>
                    <a:pt x="190558" y="347413"/>
                    <a:pt x="167572" y="382847"/>
                    <a:pt x="146762" y="399495"/>
                  </a:cubicBezTo>
                  <a:cubicBezTo>
                    <a:pt x="138430" y="406160"/>
                    <a:pt x="129007" y="411332"/>
                    <a:pt x="120129" y="417250"/>
                  </a:cubicBezTo>
                  <a:cubicBezTo>
                    <a:pt x="127112" y="438197"/>
                    <a:pt x="126453" y="449453"/>
                    <a:pt x="146762" y="461639"/>
                  </a:cubicBezTo>
                  <a:cubicBezTo>
                    <a:pt x="154786" y="466454"/>
                    <a:pt x="164517" y="467557"/>
                    <a:pt x="173395" y="470516"/>
                  </a:cubicBezTo>
                  <a:cubicBezTo>
                    <a:pt x="176354" y="479394"/>
                    <a:pt x="182273" y="487791"/>
                    <a:pt x="182273" y="497149"/>
                  </a:cubicBezTo>
                  <a:cubicBezTo>
                    <a:pt x="182273" y="518572"/>
                    <a:pt x="171522" y="547156"/>
                    <a:pt x="164518" y="568171"/>
                  </a:cubicBezTo>
                  <a:cubicBezTo>
                    <a:pt x="174331" y="636865"/>
                    <a:pt x="157120" y="625876"/>
                    <a:pt x="164518" y="639192"/>
                  </a:cubicBezTo>
                  <a:close/>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75" b="1">
                <a:solidFill>
                  <a:schemeClr val="bg1"/>
                </a:solidFill>
              </a:endParaRPr>
            </a:p>
            <a:p>
              <a:pPr algn="ctr" fontAlgn="auto">
                <a:spcBef>
                  <a:spcPts val="0"/>
                </a:spcBef>
                <a:spcAft>
                  <a:spcPts val="0"/>
                </a:spcAft>
                <a:defRPr/>
              </a:pPr>
              <a:r>
                <a:rPr lang="es-PE" sz="600" b="1">
                  <a:solidFill>
                    <a:schemeClr val="bg1"/>
                  </a:solidFill>
                </a:rPr>
                <a:t>PASCO</a:t>
              </a:r>
            </a:p>
          </p:txBody>
        </p:sp>
        <p:sp>
          <p:nvSpPr>
            <p:cNvPr id="50" name="94 Forma libre"/>
            <p:cNvSpPr/>
            <p:nvPr/>
          </p:nvSpPr>
          <p:spPr>
            <a:xfrm>
              <a:off x="10293399" y="5933515"/>
              <a:ext cx="533376" cy="631399"/>
            </a:xfrm>
            <a:custGeom>
              <a:avLst/>
              <a:gdLst>
                <a:gd name="connsiteX0" fmla="*/ 248575 w 532845"/>
                <a:gd name="connsiteY0" fmla="*/ 2043 h 632357"/>
                <a:gd name="connsiteX1" fmla="*/ 292963 w 532845"/>
                <a:gd name="connsiteY1" fmla="*/ 10920 h 632357"/>
                <a:gd name="connsiteX2" fmla="*/ 390618 w 532845"/>
                <a:gd name="connsiteY2" fmla="*/ 28676 h 632357"/>
                <a:gd name="connsiteX3" fmla="*/ 399495 w 532845"/>
                <a:gd name="connsiteY3" fmla="*/ 55309 h 632357"/>
                <a:gd name="connsiteX4" fmla="*/ 417251 w 532845"/>
                <a:gd name="connsiteY4" fmla="*/ 73064 h 632357"/>
                <a:gd name="connsiteX5" fmla="*/ 435006 w 532845"/>
                <a:gd name="connsiteY5" fmla="*/ 126330 h 632357"/>
                <a:gd name="connsiteX6" fmla="*/ 443884 w 532845"/>
                <a:gd name="connsiteY6" fmla="*/ 152963 h 632357"/>
                <a:gd name="connsiteX7" fmla="*/ 470517 w 532845"/>
                <a:gd name="connsiteY7" fmla="*/ 197351 h 632357"/>
                <a:gd name="connsiteX8" fmla="*/ 497150 w 532845"/>
                <a:gd name="connsiteY8" fmla="*/ 206229 h 632357"/>
                <a:gd name="connsiteX9" fmla="*/ 532660 w 532845"/>
                <a:gd name="connsiteY9" fmla="*/ 259495 h 632357"/>
                <a:gd name="connsiteX10" fmla="*/ 523783 w 532845"/>
                <a:gd name="connsiteY10" fmla="*/ 330517 h 632357"/>
                <a:gd name="connsiteX11" fmla="*/ 479394 w 532845"/>
                <a:gd name="connsiteY11" fmla="*/ 366027 h 632357"/>
                <a:gd name="connsiteX12" fmla="*/ 470517 w 532845"/>
                <a:gd name="connsiteY12" fmla="*/ 339394 h 632357"/>
                <a:gd name="connsiteX13" fmla="*/ 399495 w 532845"/>
                <a:gd name="connsiteY13" fmla="*/ 339394 h 632357"/>
                <a:gd name="connsiteX14" fmla="*/ 372862 w 532845"/>
                <a:gd name="connsiteY14" fmla="*/ 401538 h 632357"/>
                <a:gd name="connsiteX15" fmla="*/ 310719 w 532845"/>
                <a:gd name="connsiteY15" fmla="*/ 463682 h 632357"/>
                <a:gd name="connsiteX16" fmla="*/ 301841 w 532845"/>
                <a:gd name="connsiteY16" fmla="*/ 508070 h 632357"/>
                <a:gd name="connsiteX17" fmla="*/ 275208 w 532845"/>
                <a:gd name="connsiteY17" fmla="*/ 525825 h 632357"/>
                <a:gd name="connsiteX18" fmla="*/ 230820 w 532845"/>
                <a:gd name="connsiteY18" fmla="*/ 552458 h 632357"/>
                <a:gd name="connsiteX19" fmla="*/ 213064 w 532845"/>
                <a:gd name="connsiteY19" fmla="*/ 570214 h 632357"/>
                <a:gd name="connsiteX20" fmla="*/ 177554 w 532845"/>
                <a:gd name="connsiteY20" fmla="*/ 623480 h 632357"/>
                <a:gd name="connsiteX21" fmla="*/ 150921 w 532845"/>
                <a:gd name="connsiteY21" fmla="*/ 632357 h 632357"/>
                <a:gd name="connsiteX22" fmla="*/ 124288 w 532845"/>
                <a:gd name="connsiteY22" fmla="*/ 623480 h 632357"/>
                <a:gd name="connsiteX23" fmla="*/ 97655 w 532845"/>
                <a:gd name="connsiteY23" fmla="*/ 579091 h 632357"/>
                <a:gd name="connsiteX24" fmla="*/ 8878 w 532845"/>
                <a:gd name="connsiteY24" fmla="*/ 561336 h 632357"/>
                <a:gd name="connsiteX25" fmla="*/ 17755 w 532845"/>
                <a:gd name="connsiteY25" fmla="*/ 534703 h 632357"/>
                <a:gd name="connsiteX26" fmla="*/ 0 w 532845"/>
                <a:gd name="connsiteY26" fmla="*/ 463682 h 632357"/>
                <a:gd name="connsiteX27" fmla="*/ 8878 w 532845"/>
                <a:gd name="connsiteY27" fmla="*/ 437049 h 632357"/>
                <a:gd name="connsiteX28" fmla="*/ 26633 w 532845"/>
                <a:gd name="connsiteY28" fmla="*/ 419293 h 632357"/>
                <a:gd name="connsiteX29" fmla="*/ 8878 w 532845"/>
                <a:gd name="connsiteY29" fmla="*/ 303884 h 632357"/>
                <a:gd name="connsiteX30" fmla="*/ 53266 w 532845"/>
                <a:gd name="connsiteY30" fmla="*/ 241740 h 632357"/>
                <a:gd name="connsiteX31" fmla="*/ 88777 w 532845"/>
                <a:gd name="connsiteY31" fmla="*/ 206229 h 632357"/>
                <a:gd name="connsiteX32" fmla="*/ 124288 w 532845"/>
                <a:gd name="connsiteY32" fmla="*/ 161841 h 632357"/>
                <a:gd name="connsiteX33" fmla="*/ 204187 w 532845"/>
                <a:gd name="connsiteY33" fmla="*/ 126330 h 632357"/>
                <a:gd name="connsiteX34" fmla="*/ 221942 w 532845"/>
                <a:gd name="connsiteY34" fmla="*/ 73064 h 632357"/>
                <a:gd name="connsiteX35" fmla="*/ 239697 w 532845"/>
                <a:gd name="connsiteY35" fmla="*/ 2043 h 632357"/>
                <a:gd name="connsiteX36" fmla="*/ 248575 w 532845"/>
                <a:gd name="connsiteY36" fmla="*/ 2043 h 632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32845" h="632357">
                  <a:moveTo>
                    <a:pt x="248575" y="2043"/>
                  </a:moveTo>
                  <a:cubicBezTo>
                    <a:pt x="257453" y="3522"/>
                    <a:pt x="278049" y="8626"/>
                    <a:pt x="292963" y="10920"/>
                  </a:cubicBezTo>
                  <a:cubicBezTo>
                    <a:pt x="386173" y="25260"/>
                    <a:pt x="336290" y="10566"/>
                    <a:pt x="390618" y="28676"/>
                  </a:cubicBezTo>
                  <a:cubicBezTo>
                    <a:pt x="393577" y="37554"/>
                    <a:pt x="394680" y="47285"/>
                    <a:pt x="399495" y="55309"/>
                  </a:cubicBezTo>
                  <a:cubicBezTo>
                    <a:pt x="403801" y="62486"/>
                    <a:pt x="413508" y="65578"/>
                    <a:pt x="417251" y="73064"/>
                  </a:cubicBezTo>
                  <a:cubicBezTo>
                    <a:pt x="425621" y="89804"/>
                    <a:pt x="429088" y="108575"/>
                    <a:pt x="435006" y="126330"/>
                  </a:cubicBezTo>
                  <a:lnTo>
                    <a:pt x="443884" y="152963"/>
                  </a:lnTo>
                  <a:cubicBezTo>
                    <a:pt x="450868" y="173914"/>
                    <a:pt x="450205" y="185164"/>
                    <a:pt x="470517" y="197351"/>
                  </a:cubicBezTo>
                  <a:cubicBezTo>
                    <a:pt x="478541" y="202166"/>
                    <a:pt x="488272" y="203270"/>
                    <a:pt x="497150" y="206229"/>
                  </a:cubicBezTo>
                  <a:cubicBezTo>
                    <a:pt x="508987" y="223984"/>
                    <a:pt x="535307" y="238321"/>
                    <a:pt x="532660" y="259495"/>
                  </a:cubicBezTo>
                  <a:cubicBezTo>
                    <a:pt x="529701" y="283169"/>
                    <a:pt x="530639" y="307665"/>
                    <a:pt x="523783" y="330517"/>
                  </a:cubicBezTo>
                  <a:cubicBezTo>
                    <a:pt x="520621" y="341058"/>
                    <a:pt x="484770" y="362443"/>
                    <a:pt x="479394" y="366027"/>
                  </a:cubicBezTo>
                  <a:cubicBezTo>
                    <a:pt x="476435" y="357149"/>
                    <a:pt x="477134" y="346011"/>
                    <a:pt x="470517" y="339394"/>
                  </a:cubicBezTo>
                  <a:cubicBezTo>
                    <a:pt x="452319" y="321196"/>
                    <a:pt x="416376" y="336018"/>
                    <a:pt x="399495" y="339394"/>
                  </a:cubicBezTo>
                  <a:cubicBezTo>
                    <a:pt x="357456" y="381436"/>
                    <a:pt x="407926" y="324397"/>
                    <a:pt x="372862" y="401538"/>
                  </a:cubicBezTo>
                  <a:cubicBezTo>
                    <a:pt x="347424" y="457503"/>
                    <a:pt x="350903" y="450287"/>
                    <a:pt x="310719" y="463682"/>
                  </a:cubicBezTo>
                  <a:cubicBezTo>
                    <a:pt x="307760" y="478478"/>
                    <a:pt x="309327" y="494969"/>
                    <a:pt x="301841" y="508070"/>
                  </a:cubicBezTo>
                  <a:cubicBezTo>
                    <a:pt x="296547" y="517334"/>
                    <a:pt x="283539" y="519160"/>
                    <a:pt x="275208" y="525825"/>
                  </a:cubicBezTo>
                  <a:cubicBezTo>
                    <a:pt x="240390" y="553680"/>
                    <a:pt x="277073" y="537042"/>
                    <a:pt x="230820" y="552458"/>
                  </a:cubicBezTo>
                  <a:cubicBezTo>
                    <a:pt x="224901" y="558377"/>
                    <a:pt x="218086" y="563518"/>
                    <a:pt x="213064" y="570214"/>
                  </a:cubicBezTo>
                  <a:cubicBezTo>
                    <a:pt x="200261" y="587285"/>
                    <a:pt x="197798" y="616732"/>
                    <a:pt x="177554" y="623480"/>
                  </a:cubicBezTo>
                  <a:lnTo>
                    <a:pt x="150921" y="632357"/>
                  </a:lnTo>
                  <a:cubicBezTo>
                    <a:pt x="142043" y="629398"/>
                    <a:pt x="130905" y="630097"/>
                    <a:pt x="124288" y="623480"/>
                  </a:cubicBezTo>
                  <a:cubicBezTo>
                    <a:pt x="82392" y="581585"/>
                    <a:pt x="149191" y="610012"/>
                    <a:pt x="97655" y="579091"/>
                  </a:cubicBezTo>
                  <a:cubicBezTo>
                    <a:pt x="78290" y="567472"/>
                    <a:pt x="19645" y="562874"/>
                    <a:pt x="8878" y="561336"/>
                  </a:cubicBezTo>
                  <a:cubicBezTo>
                    <a:pt x="11837" y="552458"/>
                    <a:pt x="17755" y="544061"/>
                    <a:pt x="17755" y="534703"/>
                  </a:cubicBezTo>
                  <a:cubicBezTo>
                    <a:pt x="17755" y="513274"/>
                    <a:pt x="7006" y="484700"/>
                    <a:pt x="0" y="463682"/>
                  </a:cubicBezTo>
                  <a:cubicBezTo>
                    <a:pt x="2959" y="454804"/>
                    <a:pt x="4063" y="445073"/>
                    <a:pt x="8878" y="437049"/>
                  </a:cubicBezTo>
                  <a:cubicBezTo>
                    <a:pt x="13184" y="429872"/>
                    <a:pt x="25938" y="427634"/>
                    <a:pt x="26633" y="419293"/>
                  </a:cubicBezTo>
                  <a:cubicBezTo>
                    <a:pt x="31210" y="364367"/>
                    <a:pt x="22632" y="345150"/>
                    <a:pt x="8878" y="303884"/>
                  </a:cubicBezTo>
                  <a:cubicBezTo>
                    <a:pt x="29592" y="241739"/>
                    <a:pt x="8877" y="256535"/>
                    <a:pt x="53266" y="241740"/>
                  </a:cubicBezTo>
                  <a:cubicBezTo>
                    <a:pt x="65103" y="229903"/>
                    <a:pt x="79491" y="220158"/>
                    <a:pt x="88777" y="206229"/>
                  </a:cubicBezTo>
                  <a:cubicBezTo>
                    <a:pt x="95051" y="196818"/>
                    <a:pt x="111636" y="168167"/>
                    <a:pt x="124288" y="161841"/>
                  </a:cubicBezTo>
                  <a:cubicBezTo>
                    <a:pt x="251064" y="98453"/>
                    <a:pt x="125845" y="178557"/>
                    <a:pt x="204187" y="126330"/>
                  </a:cubicBezTo>
                  <a:cubicBezTo>
                    <a:pt x="210105" y="108575"/>
                    <a:pt x="218271" y="91416"/>
                    <a:pt x="221942" y="73064"/>
                  </a:cubicBezTo>
                  <a:cubicBezTo>
                    <a:pt x="225318" y="56187"/>
                    <a:pt x="230599" y="20239"/>
                    <a:pt x="239697" y="2043"/>
                  </a:cubicBezTo>
                  <a:cubicBezTo>
                    <a:pt x="241569" y="-1700"/>
                    <a:pt x="239697" y="564"/>
                    <a:pt x="248575" y="2043"/>
                  </a:cubicBezTo>
                  <a:close/>
                </a:path>
              </a:pathLst>
            </a:custGeom>
            <a:solidFill>
              <a:srgbClr val="FFC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600">
                <a:solidFill>
                  <a:sysClr val="windowText" lastClr="000000"/>
                </a:solidFill>
              </a:endParaRPr>
            </a:p>
          </p:txBody>
        </p:sp>
        <p:sp>
          <p:nvSpPr>
            <p:cNvPr id="51" name="99 Forma libre"/>
            <p:cNvSpPr/>
            <p:nvPr/>
          </p:nvSpPr>
          <p:spPr>
            <a:xfrm>
              <a:off x="10483889" y="6270389"/>
              <a:ext cx="755615" cy="481249"/>
            </a:xfrm>
            <a:custGeom>
              <a:avLst/>
              <a:gdLst>
                <a:gd name="connsiteX0" fmla="*/ 532660 w 559293"/>
                <a:gd name="connsiteY0" fmla="*/ 88777 h 479394"/>
                <a:gd name="connsiteX1" fmla="*/ 399495 w 559293"/>
                <a:gd name="connsiteY1" fmla="*/ 88777 h 479394"/>
                <a:gd name="connsiteX2" fmla="*/ 328474 w 559293"/>
                <a:gd name="connsiteY2" fmla="*/ 26633 h 479394"/>
                <a:gd name="connsiteX3" fmla="*/ 275208 w 559293"/>
                <a:gd name="connsiteY3" fmla="*/ 0 h 479394"/>
                <a:gd name="connsiteX4" fmla="*/ 213064 w 559293"/>
                <a:gd name="connsiteY4" fmla="*/ 8878 h 479394"/>
                <a:gd name="connsiteX5" fmla="*/ 195309 w 559293"/>
                <a:gd name="connsiteY5" fmla="*/ 62144 h 479394"/>
                <a:gd name="connsiteX6" fmla="*/ 168676 w 559293"/>
                <a:gd name="connsiteY6" fmla="*/ 115410 h 479394"/>
                <a:gd name="connsiteX7" fmla="*/ 142043 w 559293"/>
                <a:gd name="connsiteY7" fmla="*/ 133165 h 479394"/>
                <a:gd name="connsiteX8" fmla="*/ 115410 w 559293"/>
                <a:gd name="connsiteY8" fmla="*/ 142043 h 479394"/>
                <a:gd name="connsiteX9" fmla="*/ 79899 w 559293"/>
                <a:gd name="connsiteY9" fmla="*/ 195309 h 479394"/>
                <a:gd name="connsiteX10" fmla="*/ 53266 w 559293"/>
                <a:gd name="connsiteY10" fmla="*/ 204187 h 479394"/>
                <a:gd name="connsiteX11" fmla="*/ 44389 w 559293"/>
                <a:gd name="connsiteY11" fmla="*/ 230820 h 479394"/>
                <a:gd name="connsiteX12" fmla="*/ 26633 w 559293"/>
                <a:gd name="connsiteY12" fmla="*/ 248575 h 479394"/>
                <a:gd name="connsiteX13" fmla="*/ 0 w 559293"/>
                <a:gd name="connsiteY13" fmla="*/ 301841 h 479394"/>
                <a:gd name="connsiteX14" fmla="*/ 8878 w 559293"/>
                <a:gd name="connsiteY14" fmla="*/ 337352 h 479394"/>
                <a:gd name="connsiteX15" fmla="*/ 35511 w 559293"/>
                <a:gd name="connsiteY15" fmla="*/ 390618 h 479394"/>
                <a:gd name="connsiteX16" fmla="*/ 62144 w 559293"/>
                <a:gd name="connsiteY16" fmla="*/ 408373 h 479394"/>
                <a:gd name="connsiteX17" fmla="*/ 150921 w 559293"/>
                <a:gd name="connsiteY17" fmla="*/ 435006 h 479394"/>
                <a:gd name="connsiteX18" fmla="*/ 168676 w 559293"/>
                <a:gd name="connsiteY18" fmla="*/ 461639 h 479394"/>
                <a:gd name="connsiteX19" fmla="*/ 221942 w 559293"/>
                <a:gd name="connsiteY19" fmla="*/ 479394 h 479394"/>
                <a:gd name="connsiteX20" fmla="*/ 328474 w 559293"/>
                <a:gd name="connsiteY20" fmla="*/ 470517 h 479394"/>
                <a:gd name="connsiteX21" fmla="*/ 363985 w 559293"/>
                <a:gd name="connsiteY21" fmla="*/ 435006 h 479394"/>
                <a:gd name="connsiteX22" fmla="*/ 390618 w 559293"/>
                <a:gd name="connsiteY22" fmla="*/ 426128 h 479394"/>
                <a:gd name="connsiteX23" fmla="*/ 408373 w 559293"/>
                <a:gd name="connsiteY23" fmla="*/ 399495 h 479394"/>
                <a:gd name="connsiteX24" fmla="*/ 417251 w 559293"/>
                <a:gd name="connsiteY24" fmla="*/ 372862 h 479394"/>
                <a:gd name="connsiteX25" fmla="*/ 443884 w 559293"/>
                <a:gd name="connsiteY25" fmla="*/ 355107 h 479394"/>
                <a:gd name="connsiteX26" fmla="*/ 506027 w 559293"/>
                <a:gd name="connsiteY26" fmla="*/ 292963 h 479394"/>
                <a:gd name="connsiteX27" fmla="*/ 541538 w 559293"/>
                <a:gd name="connsiteY27" fmla="*/ 248575 h 479394"/>
                <a:gd name="connsiteX28" fmla="*/ 559293 w 559293"/>
                <a:gd name="connsiteY28" fmla="*/ 186431 h 479394"/>
                <a:gd name="connsiteX29" fmla="*/ 532660 w 559293"/>
                <a:gd name="connsiteY29" fmla="*/ 88777 h 4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9293" h="479394">
                  <a:moveTo>
                    <a:pt x="532660" y="88777"/>
                  </a:moveTo>
                  <a:cubicBezTo>
                    <a:pt x="506027" y="72501"/>
                    <a:pt x="471780" y="105458"/>
                    <a:pt x="399495" y="88777"/>
                  </a:cubicBezTo>
                  <a:cubicBezTo>
                    <a:pt x="379243" y="84103"/>
                    <a:pt x="333747" y="30148"/>
                    <a:pt x="328474" y="26633"/>
                  </a:cubicBezTo>
                  <a:cubicBezTo>
                    <a:pt x="294055" y="3687"/>
                    <a:pt x="311963" y="12252"/>
                    <a:pt x="275208" y="0"/>
                  </a:cubicBezTo>
                  <a:cubicBezTo>
                    <a:pt x="254493" y="2959"/>
                    <a:pt x="229581" y="-3969"/>
                    <a:pt x="213064" y="8878"/>
                  </a:cubicBezTo>
                  <a:cubicBezTo>
                    <a:pt x="198291" y="20368"/>
                    <a:pt x="201227" y="44389"/>
                    <a:pt x="195309" y="62144"/>
                  </a:cubicBezTo>
                  <a:cubicBezTo>
                    <a:pt x="188089" y="83804"/>
                    <a:pt x="185884" y="98202"/>
                    <a:pt x="168676" y="115410"/>
                  </a:cubicBezTo>
                  <a:cubicBezTo>
                    <a:pt x="161131" y="122955"/>
                    <a:pt x="151586" y="128393"/>
                    <a:pt x="142043" y="133165"/>
                  </a:cubicBezTo>
                  <a:cubicBezTo>
                    <a:pt x="133673" y="137350"/>
                    <a:pt x="124288" y="139084"/>
                    <a:pt x="115410" y="142043"/>
                  </a:cubicBezTo>
                  <a:cubicBezTo>
                    <a:pt x="106102" y="169965"/>
                    <a:pt x="108399" y="176309"/>
                    <a:pt x="79899" y="195309"/>
                  </a:cubicBezTo>
                  <a:cubicBezTo>
                    <a:pt x="72113" y="200500"/>
                    <a:pt x="62144" y="201228"/>
                    <a:pt x="53266" y="204187"/>
                  </a:cubicBezTo>
                  <a:cubicBezTo>
                    <a:pt x="50307" y="213065"/>
                    <a:pt x="49204" y="222796"/>
                    <a:pt x="44389" y="230820"/>
                  </a:cubicBezTo>
                  <a:cubicBezTo>
                    <a:pt x="40083" y="237997"/>
                    <a:pt x="31862" y="242039"/>
                    <a:pt x="26633" y="248575"/>
                  </a:cubicBezTo>
                  <a:cubicBezTo>
                    <a:pt x="6966" y="273158"/>
                    <a:pt x="9376" y="273713"/>
                    <a:pt x="0" y="301841"/>
                  </a:cubicBezTo>
                  <a:cubicBezTo>
                    <a:pt x="2959" y="313678"/>
                    <a:pt x="5526" y="325620"/>
                    <a:pt x="8878" y="337352"/>
                  </a:cubicBezTo>
                  <a:cubicBezTo>
                    <a:pt x="14654" y="357568"/>
                    <a:pt x="19949" y="375056"/>
                    <a:pt x="35511" y="390618"/>
                  </a:cubicBezTo>
                  <a:cubicBezTo>
                    <a:pt x="43056" y="398163"/>
                    <a:pt x="52394" y="404040"/>
                    <a:pt x="62144" y="408373"/>
                  </a:cubicBezTo>
                  <a:cubicBezTo>
                    <a:pt x="89931" y="420722"/>
                    <a:pt x="121410" y="427628"/>
                    <a:pt x="150921" y="435006"/>
                  </a:cubicBezTo>
                  <a:cubicBezTo>
                    <a:pt x="156839" y="443884"/>
                    <a:pt x="159628" y="455984"/>
                    <a:pt x="168676" y="461639"/>
                  </a:cubicBezTo>
                  <a:cubicBezTo>
                    <a:pt x="184547" y="471558"/>
                    <a:pt x="221942" y="479394"/>
                    <a:pt x="221942" y="479394"/>
                  </a:cubicBezTo>
                  <a:cubicBezTo>
                    <a:pt x="257453" y="476435"/>
                    <a:pt x="294462" y="481146"/>
                    <a:pt x="328474" y="470517"/>
                  </a:cubicBezTo>
                  <a:cubicBezTo>
                    <a:pt x="344452" y="465524"/>
                    <a:pt x="348104" y="440300"/>
                    <a:pt x="363985" y="435006"/>
                  </a:cubicBezTo>
                  <a:lnTo>
                    <a:pt x="390618" y="426128"/>
                  </a:lnTo>
                  <a:cubicBezTo>
                    <a:pt x="396536" y="417250"/>
                    <a:pt x="403601" y="409038"/>
                    <a:pt x="408373" y="399495"/>
                  </a:cubicBezTo>
                  <a:cubicBezTo>
                    <a:pt x="412558" y="391125"/>
                    <a:pt x="411405" y="380169"/>
                    <a:pt x="417251" y="372862"/>
                  </a:cubicBezTo>
                  <a:cubicBezTo>
                    <a:pt x="423916" y="364531"/>
                    <a:pt x="435006" y="361025"/>
                    <a:pt x="443884" y="355107"/>
                  </a:cubicBezTo>
                  <a:cubicBezTo>
                    <a:pt x="484585" y="294055"/>
                    <a:pt x="459150" y="308589"/>
                    <a:pt x="506027" y="292963"/>
                  </a:cubicBezTo>
                  <a:cubicBezTo>
                    <a:pt x="522543" y="276447"/>
                    <a:pt x="530338" y="270975"/>
                    <a:pt x="541538" y="248575"/>
                  </a:cubicBezTo>
                  <a:cubicBezTo>
                    <a:pt x="547908" y="235835"/>
                    <a:pt x="556447" y="197814"/>
                    <a:pt x="559293" y="186431"/>
                  </a:cubicBezTo>
                  <a:cubicBezTo>
                    <a:pt x="549836" y="139141"/>
                    <a:pt x="559293" y="105053"/>
                    <a:pt x="532660" y="88777"/>
                  </a:cubicBezTo>
                  <a:close/>
                </a:path>
              </a:pathLst>
            </a:custGeom>
            <a:solidFill>
              <a:srgbClr val="FFC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r>
                <a:rPr lang="es-PE" sz="600" b="1">
                  <a:solidFill>
                    <a:schemeClr val="tx1"/>
                  </a:solidFill>
                </a:rPr>
                <a:t> TACNA</a:t>
              </a:r>
            </a:p>
          </p:txBody>
        </p:sp>
        <p:sp>
          <p:nvSpPr>
            <p:cNvPr id="52" name="101 Forma libre"/>
            <p:cNvSpPr/>
            <p:nvPr/>
          </p:nvSpPr>
          <p:spPr>
            <a:xfrm>
              <a:off x="9565299" y="5048017"/>
              <a:ext cx="605339" cy="513973"/>
            </a:xfrm>
            <a:custGeom>
              <a:avLst/>
              <a:gdLst>
                <a:gd name="connsiteX0" fmla="*/ 35511 w 603681"/>
                <a:gd name="connsiteY0" fmla="*/ 0 h 514905"/>
                <a:gd name="connsiteX1" fmla="*/ 71021 w 603681"/>
                <a:gd name="connsiteY1" fmla="*/ 44388 h 514905"/>
                <a:gd name="connsiteX2" fmla="*/ 124287 w 603681"/>
                <a:gd name="connsiteY2" fmla="*/ 62143 h 514905"/>
                <a:gd name="connsiteX3" fmla="*/ 150920 w 603681"/>
                <a:gd name="connsiteY3" fmla="*/ 71021 h 514905"/>
                <a:gd name="connsiteX4" fmla="*/ 177553 w 603681"/>
                <a:gd name="connsiteY4" fmla="*/ 79899 h 514905"/>
                <a:gd name="connsiteX5" fmla="*/ 204186 w 603681"/>
                <a:gd name="connsiteY5" fmla="*/ 88776 h 514905"/>
                <a:gd name="connsiteX6" fmla="*/ 221942 w 603681"/>
                <a:gd name="connsiteY6" fmla="*/ 106532 h 514905"/>
                <a:gd name="connsiteX7" fmla="*/ 275208 w 603681"/>
                <a:gd name="connsiteY7" fmla="*/ 115409 h 514905"/>
                <a:gd name="connsiteX8" fmla="*/ 417250 w 603681"/>
                <a:gd name="connsiteY8" fmla="*/ 124287 h 514905"/>
                <a:gd name="connsiteX9" fmla="*/ 470516 w 603681"/>
                <a:gd name="connsiteY9" fmla="*/ 142042 h 514905"/>
                <a:gd name="connsiteX10" fmla="*/ 497149 w 603681"/>
                <a:gd name="connsiteY10" fmla="*/ 150920 h 514905"/>
                <a:gd name="connsiteX11" fmla="*/ 541538 w 603681"/>
                <a:gd name="connsiteY11" fmla="*/ 177553 h 514905"/>
                <a:gd name="connsiteX12" fmla="*/ 585926 w 603681"/>
                <a:gd name="connsiteY12" fmla="*/ 213064 h 514905"/>
                <a:gd name="connsiteX13" fmla="*/ 603681 w 603681"/>
                <a:gd name="connsiteY13" fmla="*/ 275208 h 514905"/>
                <a:gd name="connsiteX14" fmla="*/ 594804 w 603681"/>
                <a:gd name="connsiteY14" fmla="*/ 328474 h 514905"/>
                <a:gd name="connsiteX15" fmla="*/ 585926 w 603681"/>
                <a:gd name="connsiteY15" fmla="*/ 355107 h 514905"/>
                <a:gd name="connsiteX16" fmla="*/ 532660 w 603681"/>
                <a:gd name="connsiteY16" fmla="*/ 372862 h 514905"/>
                <a:gd name="connsiteX17" fmla="*/ 506027 w 603681"/>
                <a:gd name="connsiteY17" fmla="*/ 381740 h 514905"/>
                <a:gd name="connsiteX18" fmla="*/ 479394 w 603681"/>
                <a:gd name="connsiteY18" fmla="*/ 390617 h 514905"/>
                <a:gd name="connsiteX19" fmla="*/ 470516 w 603681"/>
                <a:gd name="connsiteY19" fmla="*/ 443883 h 514905"/>
                <a:gd name="connsiteX20" fmla="*/ 417250 w 603681"/>
                <a:gd name="connsiteY20" fmla="*/ 461639 h 514905"/>
                <a:gd name="connsiteX21" fmla="*/ 408373 w 603681"/>
                <a:gd name="connsiteY21" fmla="*/ 488272 h 514905"/>
                <a:gd name="connsiteX22" fmla="*/ 355107 w 603681"/>
                <a:gd name="connsiteY22" fmla="*/ 488272 h 514905"/>
                <a:gd name="connsiteX23" fmla="*/ 168676 w 603681"/>
                <a:gd name="connsiteY23" fmla="*/ 497149 h 514905"/>
                <a:gd name="connsiteX24" fmla="*/ 115410 w 603681"/>
                <a:gd name="connsiteY24" fmla="*/ 514905 h 514905"/>
                <a:gd name="connsiteX25" fmla="*/ 62144 w 603681"/>
                <a:gd name="connsiteY25" fmla="*/ 506027 h 514905"/>
                <a:gd name="connsiteX26" fmla="*/ 97654 w 603681"/>
                <a:gd name="connsiteY26" fmla="*/ 461639 h 514905"/>
                <a:gd name="connsiteX27" fmla="*/ 88777 w 603681"/>
                <a:gd name="connsiteY27" fmla="*/ 417250 h 514905"/>
                <a:gd name="connsiteX28" fmla="*/ 62144 w 603681"/>
                <a:gd name="connsiteY28" fmla="*/ 257452 h 514905"/>
                <a:gd name="connsiteX29" fmla="*/ 53266 w 603681"/>
                <a:gd name="connsiteY29" fmla="*/ 230819 h 514905"/>
                <a:gd name="connsiteX30" fmla="*/ 35511 w 603681"/>
                <a:gd name="connsiteY30" fmla="*/ 204186 h 514905"/>
                <a:gd name="connsiteX31" fmla="*/ 17755 w 603681"/>
                <a:gd name="connsiteY31" fmla="*/ 150920 h 514905"/>
                <a:gd name="connsiteX32" fmla="*/ 8878 w 603681"/>
                <a:gd name="connsiteY32" fmla="*/ 124287 h 514905"/>
                <a:gd name="connsiteX33" fmla="*/ 0 w 603681"/>
                <a:gd name="connsiteY33" fmla="*/ 97654 h 514905"/>
                <a:gd name="connsiteX34" fmla="*/ 8878 w 603681"/>
                <a:gd name="connsiteY34" fmla="*/ 8877 h 514905"/>
                <a:gd name="connsiteX35" fmla="*/ 35511 w 603681"/>
                <a:gd name="connsiteY35" fmla="*/ 17755 h 514905"/>
                <a:gd name="connsiteX36" fmla="*/ 44388 w 603681"/>
                <a:gd name="connsiteY36" fmla="*/ 44388 h 514905"/>
                <a:gd name="connsiteX37" fmla="*/ 97654 w 603681"/>
                <a:gd name="connsiteY37" fmla="*/ 71021 h 514905"/>
                <a:gd name="connsiteX38" fmla="*/ 106532 w 603681"/>
                <a:gd name="connsiteY38" fmla="*/ 71021 h 514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3681" h="514905">
                  <a:moveTo>
                    <a:pt x="35511" y="0"/>
                  </a:moveTo>
                  <a:cubicBezTo>
                    <a:pt x="47348" y="14796"/>
                    <a:pt x="55498" y="33522"/>
                    <a:pt x="71021" y="44388"/>
                  </a:cubicBezTo>
                  <a:cubicBezTo>
                    <a:pt x="86354" y="55121"/>
                    <a:pt x="106532" y="56225"/>
                    <a:pt x="124287" y="62143"/>
                  </a:cubicBezTo>
                  <a:lnTo>
                    <a:pt x="150920" y="71021"/>
                  </a:lnTo>
                  <a:lnTo>
                    <a:pt x="177553" y="79899"/>
                  </a:lnTo>
                  <a:lnTo>
                    <a:pt x="204186" y="88776"/>
                  </a:lnTo>
                  <a:cubicBezTo>
                    <a:pt x="210105" y="94695"/>
                    <a:pt x="214105" y="103593"/>
                    <a:pt x="221942" y="106532"/>
                  </a:cubicBezTo>
                  <a:cubicBezTo>
                    <a:pt x="238796" y="112852"/>
                    <a:pt x="257282" y="113779"/>
                    <a:pt x="275208" y="115409"/>
                  </a:cubicBezTo>
                  <a:cubicBezTo>
                    <a:pt x="322453" y="119704"/>
                    <a:pt x="369903" y="121328"/>
                    <a:pt x="417250" y="124287"/>
                  </a:cubicBezTo>
                  <a:lnTo>
                    <a:pt x="470516" y="142042"/>
                  </a:lnTo>
                  <a:lnTo>
                    <a:pt x="497149" y="150920"/>
                  </a:lnTo>
                  <a:cubicBezTo>
                    <a:pt x="531830" y="185600"/>
                    <a:pt x="495440" y="154504"/>
                    <a:pt x="541538" y="177553"/>
                  </a:cubicBezTo>
                  <a:cubicBezTo>
                    <a:pt x="563938" y="188753"/>
                    <a:pt x="569410" y="196548"/>
                    <a:pt x="585926" y="213064"/>
                  </a:cubicBezTo>
                  <a:cubicBezTo>
                    <a:pt x="590114" y="225626"/>
                    <a:pt x="603681" y="264057"/>
                    <a:pt x="603681" y="275208"/>
                  </a:cubicBezTo>
                  <a:cubicBezTo>
                    <a:pt x="603681" y="293208"/>
                    <a:pt x="598709" y="310902"/>
                    <a:pt x="594804" y="328474"/>
                  </a:cubicBezTo>
                  <a:cubicBezTo>
                    <a:pt x="592774" y="337609"/>
                    <a:pt x="593541" y="349668"/>
                    <a:pt x="585926" y="355107"/>
                  </a:cubicBezTo>
                  <a:cubicBezTo>
                    <a:pt x="570696" y="365985"/>
                    <a:pt x="550415" y="366944"/>
                    <a:pt x="532660" y="372862"/>
                  </a:cubicBezTo>
                  <a:lnTo>
                    <a:pt x="506027" y="381740"/>
                  </a:lnTo>
                  <a:lnTo>
                    <a:pt x="479394" y="390617"/>
                  </a:lnTo>
                  <a:cubicBezTo>
                    <a:pt x="486029" y="417156"/>
                    <a:pt x="499831" y="429225"/>
                    <a:pt x="470516" y="443883"/>
                  </a:cubicBezTo>
                  <a:cubicBezTo>
                    <a:pt x="453776" y="452253"/>
                    <a:pt x="417250" y="461639"/>
                    <a:pt x="417250" y="461639"/>
                  </a:cubicBezTo>
                  <a:cubicBezTo>
                    <a:pt x="414291" y="470517"/>
                    <a:pt x="414990" y="481655"/>
                    <a:pt x="408373" y="488272"/>
                  </a:cubicBezTo>
                  <a:cubicBezTo>
                    <a:pt x="390619" y="506026"/>
                    <a:pt x="372861" y="494190"/>
                    <a:pt x="355107" y="488272"/>
                  </a:cubicBezTo>
                  <a:cubicBezTo>
                    <a:pt x="292963" y="491231"/>
                    <a:pt x="230510" y="490279"/>
                    <a:pt x="168676" y="497149"/>
                  </a:cubicBezTo>
                  <a:cubicBezTo>
                    <a:pt x="150075" y="499216"/>
                    <a:pt x="115410" y="514905"/>
                    <a:pt x="115410" y="514905"/>
                  </a:cubicBezTo>
                  <a:cubicBezTo>
                    <a:pt x="97655" y="511946"/>
                    <a:pt x="74872" y="518755"/>
                    <a:pt x="62144" y="506027"/>
                  </a:cubicBezTo>
                  <a:cubicBezTo>
                    <a:pt x="31488" y="475371"/>
                    <a:pt x="91507" y="463688"/>
                    <a:pt x="97654" y="461639"/>
                  </a:cubicBezTo>
                  <a:cubicBezTo>
                    <a:pt x="124317" y="381653"/>
                    <a:pt x="99609" y="482242"/>
                    <a:pt x="88777" y="417250"/>
                  </a:cubicBezTo>
                  <a:cubicBezTo>
                    <a:pt x="60578" y="248054"/>
                    <a:pt x="116760" y="312071"/>
                    <a:pt x="62144" y="257452"/>
                  </a:cubicBezTo>
                  <a:cubicBezTo>
                    <a:pt x="59185" y="248574"/>
                    <a:pt x="57451" y="239189"/>
                    <a:pt x="53266" y="230819"/>
                  </a:cubicBezTo>
                  <a:cubicBezTo>
                    <a:pt x="48494" y="221276"/>
                    <a:pt x="39844" y="213936"/>
                    <a:pt x="35511" y="204186"/>
                  </a:cubicBezTo>
                  <a:cubicBezTo>
                    <a:pt x="27910" y="187083"/>
                    <a:pt x="23673" y="168675"/>
                    <a:pt x="17755" y="150920"/>
                  </a:cubicBezTo>
                  <a:lnTo>
                    <a:pt x="8878" y="124287"/>
                  </a:lnTo>
                  <a:lnTo>
                    <a:pt x="0" y="97654"/>
                  </a:lnTo>
                  <a:cubicBezTo>
                    <a:pt x="2959" y="68062"/>
                    <a:pt x="-3201" y="36054"/>
                    <a:pt x="8878" y="8877"/>
                  </a:cubicBezTo>
                  <a:cubicBezTo>
                    <a:pt x="12679" y="326"/>
                    <a:pt x="28894" y="11138"/>
                    <a:pt x="35511" y="17755"/>
                  </a:cubicBezTo>
                  <a:cubicBezTo>
                    <a:pt x="42128" y="24372"/>
                    <a:pt x="38542" y="37081"/>
                    <a:pt x="44388" y="44388"/>
                  </a:cubicBezTo>
                  <a:cubicBezTo>
                    <a:pt x="55236" y="57948"/>
                    <a:pt x="81572" y="67000"/>
                    <a:pt x="97654" y="71021"/>
                  </a:cubicBezTo>
                  <a:cubicBezTo>
                    <a:pt x="100525" y="71739"/>
                    <a:pt x="103573" y="71021"/>
                    <a:pt x="106532" y="71021"/>
                  </a:cubicBezTo>
                </a:path>
              </a:pathLst>
            </a:custGeom>
            <a:solidFill>
              <a:srgbClr val="FF0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chemeClr val="bg1"/>
                </a:solidFill>
              </a:endParaRPr>
            </a:p>
          </p:txBody>
        </p:sp>
        <p:sp>
          <p:nvSpPr>
            <p:cNvPr id="53" name="106 Forma libre"/>
            <p:cNvSpPr/>
            <p:nvPr/>
          </p:nvSpPr>
          <p:spPr>
            <a:xfrm>
              <a:off x="9561066" y="4408918"/>
              <a:ext cx="1111199" cy="1385997"/>
            </a:xfrm>
            <a:custGeom>
              <a:avLst/>
              <a:gdLst>
                <a:gd name="connsiteX0" fmla="*/ 915699 w 1111285"/>
                <a:gd name="connsiteY0" fmla="*/ 1384916 h 1385696"/>
                <a:gd name="connsiteX1" fmla="*/ 924577 w 1111285"/>
                <a:gd name="connsiteY1" fmla="*/ 1340528 h 1385696"/>
                <a:gd name="connsiteX2" fmla="*/ 933454 w 1111285"/>
                <a:gd name="connsiteY2" fmla="*/ 1313895 h 1385696"/>
                <a:gd name="connsiteX3" fmla="*/ 924577 w 1111285"/>
                <a:gd name="connsiteY3" fmla="*/ 1287262 h 1385696"/>
                <a:gd name="connsiteX4" fmla="*/ 915699 w 1111285"/>
                <a:gd name="connsiteY4" fmla="*/ 1251751 h 1385696"/>
                <a:gd name="connsiteX5" fmla="*/ 906821 w 1111285"/>
                <a:gd name="connsiteY5" fmla="*/ 1189607 h 1385696"/>
                <a:gd name="connsiteX6" fmla="*/ 889066 w 1111285"/>
                <a:gd name="connsiteY6" fmla="*/ 1162974 h 1385696"/>
                <a:gd name="connsiteX7" fmla="*/ 880188 w 1111285"/>
                <a:gd name="connsiteY7" fmla="*/ 1136341 h 1385696"/>
                <a:gd name="connsiteX8" fmla="*/ 889066 w 1111285"/>
                <a:gd name="connsiteY8" fmla="*/ 1091953 h 1385696"/>
                <a:gd name="connsiteX9" fmla="*/ 942332 w 1111285"/>
                <a:gd name="connsiteY9" fmla="*/ 1065320 h 1385696"/>
                <a:gd name="connsiteX10" fmla="*/ 968965 w 1111285"/>
                <a:gd name="connsiteY10" fmla="*/ 1047565 h 1385696"/>
                <a:gd name="connsiteX11" fmla="*/ 1004476 w 1111285"/>
                <a:gd name="connsiteY11" fmla="*/ 976543 h 1385696"/>
                <a:gd name="connsiteX12" fmla="*/ 995598 w 1111285"/>
                <a:gd name="connsiteY12" fmla="*/ 923277 h 1385696"/>
                <a:gd name="connsiteX13" fmla="*/ 986720 w 1111285"/>
                <a:gd name="connsiteY13" fmla="*/ 896644 h 1385696"/>
                <a:gd name="connsiteX14" fmla="*/ 1013353 w 1111285"/>
                <a:gd name="connsiteY14" fmla="*/ 843378 h 1385696"/>
                <a:gd name="connsiteX15" fmla="*/ 1039986 w 1111285"/>
                <a:gd name="connsiteY15" fmla="*/ 834500 h 1385696"/>
                <a:gd name="connsiteX16" fmla="*/ 1066619 w 1111285"/>
                <a:gd name="connsiteY16" fmla="*/ 790112 h 1385696"/>
                <a:gd name="connsiteX17" fmla="*/ 1102130 w 1111285"/>
                <a:gd name="connsiteY17" fmla="*/ 754601 h 1385696"/>
                <a:gd name="connsiteX18" fmla="*/ 1111008 w 1111285"/>
                <a:gd name="connsiteY18" fmla="*/ 727968 h 1385696"/>
                <a:gd name="connsiteX19" fmla="*/ 1093252 w 1111285"/>
                <a:gd name="connsiteY19" fmla="*/ 710213 h 1385696"/>
                <a:gd name="connsiteX20" fmla="*/ 1048864 w 1111285"/>
                <a:gd name="connsiteY20" fmla="*/ 674702 h 1385696"/>
                <a:gd name="connsiteX21" fmla="*/ 995598 w 1111285"/>
                <a:gd name="connsiteY21" fmla="*/ 639192 h 1385696"/>
                <a:gd name="connsiteX22" fmla="*/ 942332 w 1111285"/>
                <a:gd name="connsiteY22" fmla="*/ 621436 h 1385696"/>
                <a:gd name="connsiteX23" fmla="*/ 915699 w 1111285"/>
                <a:gd name="connsiteY23" fmla="*/ 612559 h 1385696"/>
                <a:gd name="connsiteX24" fmla="*/ 835800 w 1111285"/>
                <a:gd name="connsiteY24" fmla="*/ 594803 h 1385696"/>
                <a:gd name="connsiteX25" fmla="*/ 676002 w 1111285"/>
                <a:gd name="connsiteY25" fmla="*/ 594803 h 1385696"/>
                <a:gd name="connsiteX26" fmla="*/ 658246 w 1111285"/>
                <a:gd name="connsiteY26" fmla="*/ 577048 h 1385696"/>
                <a:gd name="connsiteX27" fmla="*/ 640491 w 1111285"/>
                <a:gd name="connsiteY27" fmla="*/ 497149 h 1385696"/>
                <a:gd name="connsiteX28" fmla="*/ 622736 w 1111285"/>
                <a:gd name="connsiteY28" fmla="*/ 443883 h 1385696"/>
                <a:gd name="connsiteX29" fmla="*/ 587225 w 1111285"/>
                <a:gd name="connsiteY29" fmla="*/ 408372 h 1385696"/>
                <a:gd name="connsiteX30" fmla="*/ 560592 w 1111285"/>
                <a:gd name="connsiteY30" fmla="*/ 399495 h 1385696"/>
                <a:gd name="connsiteX31" fmla="*/ 551714 w 1111285"/>
                <a:gd name="connsiteY31" fmla="*/ 346229 h 1385696"/>
                <a:gd name="connsiteX32" fmla="*/ 498448 w 1111285"/>
                <a:gd name="connsiteY32" fmla="*/ 328473 h 1385696"/>
                <a:gd name="connsiteX33" fmla="*/ 489571 w 1111285"/>
                <a:gd name="connsiteY33" fmla="*/ 115409 h 1385696"/>
                <a:gd name="connsiteX34" fmla="*/ 507326 w 1111285"/>
                <a:gd name="connsiteY34" fmla="*/ 88776 h 1385696"/>
                <a:gd name="connsiteX35" fmla="*/ 498448 w 1111285"/>
                <a:gd name="connsiteY35" fmla="*/ 62143 h 1385696"/>
                <a:gd name="connsiteX36" fmla="*/ 365283 w 1111285"/>
                <a:gd name="connsiteY36" fmla="*/ 35510 h 1385696"/>
                <a:gd name="connsiteX37" fmla="*/ 312017 w 1111285"/>
                <a:gd name="connsiteY37" fmla="*/ 0 h 1385696"/>
                <a:gd name="connsiteX38" fmla="*/ 223241 w 1111285"/>
                <a:gd name="connsiteY38" fmla="*/ 8877 h 1385696"/>
                <a:gd name="connsiteX39" fmla="*/ 169975 w 1111285"/>
                <a:gd name="connsiteY39" fmla="*/ 26633 h 1385696"/>
                <a:gd name="connsiteX40" fmla="*/ 116709 w 1111285"/>
                <a:gd name="connsiteY40" fmla="*/ 44388 h 1385696"/>
                <a:gd name="connsiteX41" fmla="*/ 63443 w 1111285"/>
                <a:gd name="connsiteY41" fmla="*/ 62143 h 1385696"/>
                <a:gd name="connsiteX42" fmla="*/ 36810 w 1111285"/>
                <a:gd name="connsiteY42" fmla="*/ 71021 h 1385696"/>
                <a:gd name="connsiteX43" fmla="*/ 45687 w 1111285"/>
                <a:gd name="connsiteY43" fmla="*/ 115409 h 1385696"/>
                <a:gd name="connsiteX44" fmla="*/ 63443 w 1111285"/>
                <a:gd name="connsiteY44" fmla="*/ 133165 h 1385696"/>
                <a:gd name="connsiteX45" fmla="*/ 81198 w 1111285"/>
                <a:gd name="connsiteY45" fmla="*/ 186431 h 1385696"/>
                <a:gd name="connsiteX46" fmla="*/ 72320 w 1111285"/>
                <a:gd name="connsiteY46" fmla="*/ 221941 h 1385696"/>
                <a:gd name="connsiteX47" fmla="*/ 54565 w 1111285"/>
                <a:gd name="connsiteY47" fmla="*/ 239697 h 1385696"/>
                <a:gd name="connsiteX48" fmla="*/ 19054 w 1111285"/>
                <a:gd name="connsiteY48" fmla="*/ 328473 h 1385696"/>
                <a:gd name="connsiteX49" fmla="*/ 1299 w 1111285"/>
                <a:gd name="connsiteY49" fmla="*/ 346229 h 1385696"/>
                <a:gd name="connsiteX50" fmla="*/ 36810 w 1111285"/>
                <a:gd name="connsiteY50" fmla="*/ 417250 h 1385696"/>
                <a:gd name="connsiteX51" fmla="*/ 90076 w 1111285"/>
                <a:gd name="connsiteY51" fmla="*/ 488271 h 1385696"/>
                <a:gd name="connsiteX52" fmla="*/ 116709 w 1111285"/>
                <a:gd name="connsiteY52" fmla="*/ 568170 h 1385696"/>
                <a:gd name="connsiteX53" fmla="*/ 134464 w 1111285"/>
                <a:gd name="connsiteY53" fmla="*/ 621436 h 1385696"/>
                <a:gd name="connsiteX54" fmla="*/ 152219 w 1111285"/>
                <a:gd name="connsiteY54" fmla="*/ 639192 h 1385696"/>
                <a:gd name="connsiteX55" fmla="*/ 161097 w 1111285"/>
                <a:gd name="connsiteY55" fmla="*/ 665825 h 1385696"/>
                <a:gd name="connsiteX56" fmla="*/ 214363 w 1111285"/>
                <a:gd name="connsiteY56" fmla="*/ 701335 h 1385696"/>
                <a:gd name="connsiteX57" fmla="*/ 232118 w 1111285"/>
                <a:gd name="connsiteY57" fmla="*/ 719091 h 1385696"/>
                <a:gd name="connsiteX58" fmla="*/ 258751 w 1111285"/>
                <a:gd name="connsiteY58" fmla="*/ 727968 h 1385696"/>
                <a:gd name="connsiteX59" fmla="*/ 276507 w 1111285"/>
                <a:gd name="connsiteY59" fmla="*/ 745724 h 1385696"/>
                <a:gd name="connsiteX60" fmla="*/ 374161 w 1111285"/>
                <a:gd name="connsiteY60" fmla="*/ 763479 h 1385696"/>
                <a:gd name="connsiteX61" fmla="*/ 454060 w 1111285"/>
                <a:gd name="connsiteY61" fmla="*/ 781234 h 1385696"/>
                <a:gd name="connsiteX62" fmla="*/ 507326 w 1111285"/>
                <a:gd name="connsiteY62" fmla="*/ 798990 h 1385696"/>
                <a:gd name="connsiteX63" fmla="*/ 533959 w 1111285"/>
                <a:gd name="connsiteY63" fmla="*/ 816745 h 1385696"/>
                <a:gd name="connsiteX64" fmla="*/ 587225 w 1111285"/>
                <a:gd name="connsiteY64" fmla="*/ 843378 h 1385696"/>
                <a:gd name="connsiteX65" fmla="*/ 604980 w 1111285"/>
                <a:gd name="connsiteY65" fmla="*/ 870011 h 1385696"/>
                <a:gd name="connsiteX66" fmla="*/ 596103 w 1111285"/>
                <a:gd name="connsiteY66" fmla="*/ 949910 h 1385696"/>
                <a:gd name="connsiteX67" fmla="*/ 587225 w 1111285"/>
                <a:gd name="connsiteY67" fmla="*/ 976543 h 1385696"/>
                <a:gd name="connsiteX68" fmla="*/ 551714 w 1111285"/>
                <a:gd name="connsiteY68" fmla="*/ 1012054 h 1385696"/>
                <a:gd name="connsiteX69" fmla="*/ 480693 w 1111285"/>
                <a:gd name="connsiteY69" fmla="*/ 1029809 h 1385696"/>
                <a:gd name="connsiteX70" fmla="*/ 436305 w 1111285"/>
                <a:gd name="connsiteY70" fmla="*/ 1091953 h 1385696"/>
                <a:gd name="connsiteX71" fmla="*/ 427427 w 1111285"/>
                <a:gd name="connsiteY71" fmla="*/ 1154097 h 1385696"/>
                <a:gd name="connsiteX72" fmla="*/ 480693 w 1111285"/>
                <a:gd name="connsiteY72" fmla="*/ 1162974 h 1385696"/>
                <a:gd name="connsiteX73" fmla="*/ 569470 w 1111285"/>
                <a:gd name="connsiteY73" fmla="*/ 1171852 h 1385696"/>
                <a:gd name="connsiteX74" fmla="*/ 578347 w 1111285"/>
                <a:gd name="connsiteY74" fmla="*/ 1145219 h 1385696"/>
                <a:gd name="connsiteX75" fmla="*/ 622736 w 1111285"/>
                <a:gd name="connsiteY75" fmla="*/ 1171852 h 1385696"/>
                <a:gd name="connsiteX76" fmla="*/ 658246 w 1111285"/>
                <a:gd name="connsiteY76" fmla="*/ 1225118 h 1385696"/>
                <a:gd name="connsiteX77" fmla="*/ 684879 w 1111285"/>
                <a:gd name="connsiteY77" fmla="*/ 1278384 h 1385696"/>
                <a:gd name="connsiteX78" fmla="*/ 711512 w 1111285"/>
                <a:gd name="connsiteY78" fmla="*/ 1287262 h 1385696"/>
                <a:gd name="connsiteX79" fmla="*/ 738145 w 1111285"/>
                <a:gd name="connsiteY79" fmla="*/ 1278384 h 1385696"/>
                <a:gd name="connsiteX80" fmla="*/ 755901 w 1111285"/>
                <a:gd name="connsiteY80" fmla="*/ 1251751 h 1385696"/>
                <a:gd name="connsiteX81" fmla="*/ 826922 w 1111285"/>
                <a:gd name="connsiteY81" fmla="*/ 1260629 h 1385696"/>
                <a:gd name="connsiteX82" fmla="*/ 844678 w 1111285"/>
                <a:gd name="connsiteY82" fmla="*/ 1278384 h 1385696"/>
                <a:gd name="connsiteX83" fmla="*/ 871311 w 1111285"/>
                <a:gd name="connsiteY83" fmla="*/ 1287262 h 1385696"/>
                <a:gd name="connsiteX84" fmla="*/ 889066 w 1111285"/>
                <a:gd name="connsiteY84" fmla="*/ 1340528 h 1385696"/>
                <a:gd name="connsiteX85" fmla="*/ 906821 w 1111285"/>
                <a:gd name="connsiteY85" fmla="*/ 1367161 h 1385696"/>
                <a:gd name="connsiteX86" fmla="*/ 915699 w 1111285"/>
                <a:gd name="connsiteY86" fmla="*/ 1384916 h 138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111285" h="1385696">
                  <a:moveTo>
                    <a:pt x="915699" y="1384916"/>
                  </a:moveTo>
                  <a:cubicBezTo>
                    <a:pt x="918658" y="1380477"/>
                    <a:pt x="920917" y="1355167"/>
                    <a:pt x="924577" y="1340528"/>
                  </a:cubicBezTo>
                  <a:cubicBezTo>
                    <a:pt x="926847" y="1331450"/>
                    <a:pt x="933454" y="1323253"/>
                    <a:pt x="933454" y="1313895"/>
                  </a:cubicBezTo>
                  <a:cubicBezTo>
                    <a:pt x="933454" y="1304537"/>
                    <a:pt x="927148" y="1296260"/>
                    <a:pt x="924577" y="1287262"/>
                  </a:cubicBezTo>
                  <a:cubicBezTo>
                    <a:pt x="921225" y="1275530"/>
                    <a:pt x="917882" y="1263756"/>
                    <a:pt x="915699" y="1251751"/>
                  </a:cubicBezTo>
                  <a:cubicBezTo>
                    <a:pt x="911956" y="1231164"/>
                    <a:pt x="912834" y="1209650"/>
                    <a:pt x="906821" y="1189607"/>
                  </a:cubicBezTo>
                  <a:cubicBezTo>
                    <a:pt x="903755" y="1179387"/>
                    <a:pt x="893838" y="1172517"/>
                    <a:pt x="889066" y="1162974"/>
                  </a:cubicBezTo>
                  <a:cubicBezTo>
                    <a:pt x="884881" y="1154604"/>
                    <a:pt x="883147" y="1145219"/>
                    <a:pt x="880188" y="1136341"/>
                  </a:cubicBezTo>
                  <a:cubicBezTo>
                    <a:pt x="883147" y="1121545"/>
                    <a:pt x="881580" y="1105054"/>
                    <a:pt x="889066" y="1091953"/>
                  </a:cubicBezTo>
                  <a:cubicBezTo>
                    <a:pt x="899242" y="1074145"/>
                    <a:pt x="926840" y="1073066"/>
                    <a:pt x="942332" y="1065320"/>
                  </a:cubicBezTo>
                  <a:cubicBezTo>
                    <a:pt x="951875" y="1060548"/>
                    <a:pt x="960087" y="1053483"/>
                    <a:pt x="968965" y="1047565"/>
                  </a:cubicBezTo>
                  <a:cubicBezTo>
                    <a:pt x="989367" y="986358"/>
                    <a:pt x="973486" y="1007533"/>
                    <a:pt x="1004476" y="976543"/>
                  </a:cubicBezTo>
                  <a:cubicBezTo>
                    <a:pt x="1001517" y="958788"/>
                    <a:pt x="999503" y="940849"/>
                    <a:pt x="995598" y="923277"/>
                  </a:cubicBezTo>
                  <a:cubicBezTo>
                    <a:pt x="993568" y="914142"/>
                    <a:pt x="986720" y="906002"/>
                    <a:pt x="986720" y="896644"/>
                  </a:cubicBezTo>
                  <a:cubicBezTo>
                    <a:pt x="986720" y="883779"/>
                    <a:pt x="1004377" y="850559"/>
                    <a:pt x="1013353" y="843378"/>
                  </a:cubicBezTo>
                  <a:cubicBezTo>
                    <a:pt x="1020660" y="837532"/>
                    <a:pt x="1031108" y="837459"/>
                    <a:pt x="1039986" y="834500"/>
                  </a:cubicBezTo>
                  <a:cubicBezTo>
                    <a:pt x="1105586" y="768904"/>
                    <a:pt x="1009003" y="870775"/>
                    <a:pt x="1066619" y="790112"/>
                  </a:cubicBezTo>
                  <a:cubicBezTo>
                    <a:pt x="1076349" y="776490"/>
                    <a:pt x="1102130" y="754601"/>
                    <a:pt x="1102130" y="754601"/>
                  </a:cubicBezTo>
                  <a:cubicBezTo>
                    <a:pt x="1105089" y="745723"/>
                    <a:pt x="1112843" y="737144"/>
                    <a:pt x="1111008" y="727968"/>
                  </a:cubicBezTo>
                  <a:cubicBezTo>
                    <a:pt x="1109366" y="719761"/>
                    <a:pt x="1098481" y="716749"/>
                    <a:pt x="1093252" y="710213"/>
                  </a:cubicBezTo>
                  <a:cubicBezTo>
                    <a:pt x="1048634" y="654442"/>
                    <a:pt x="1104627" y="705681"/>
                    <a:pt x="1048864" y="674702"/>
                  </a:cubicBezTo>
                  <a:cubicBezTo>
                    <a:pt x="1030210" y="664339"/>
                    <a:pt x="1015842" y="645940"/>
                    <a:pt x="995598" y="639192"/>
                  </a:cubicBezTo>
                  <a:lnTo>
                    <a:pt x="942332" y="621436"/>
                  </a:lnTo>
                  <a:cubicBezTo>
                    <a:pt x="933454" y="618477"/>
                    <a:pt x="924929" y="614097"/>
                    <a:pt x="915699" y="612559"/>
                  </a:cubicBezTo>
                  <a:cubicBezTo>
                    <a:pt x="853202" y="602143"/>
                    <a:pt x="879509" y="609373"/>
                    <a:pt x="835800" y="594803"/>
                  </a:cubicBezTo>
                  <a:cubicBezTo>
                    <a:pt x="824187" y="595577"/>
                    <a:pt x="717306" y="619585"/>
                    <a:pt x="676002" y="594803"/>
                  </a:cubicBezTo>
                  <a:cubicBezTo>
                    <a:pt x="668825" y="590497"/>
                    <a:pt x="664165" y="582966"/>
                    <a:pt x="658246" y="577048"/>
                  </a:cubicBezTo>
                  <a:cubicBezTo>
                    <a:pt x="632846" y="500841"/>
                    <a:pt x="671743" y="622156"/>
                    <a:pt x="640491" y="497149"/>
                  </a:cubicBezTo>
                  <a:cubicBezTo>
                    <a:pt x="635952" y="478992"/>
                    <a:pt x="635970" y="457117"/>
                    <a:pt x="622736" y="443883"/>
                  </a:cubicBezTo>
                  <a:cubicBezTo>
                    <a:pt x="610899" y="432046"/>
                    <a:pt x="603106" y="413665"/>
                    <a:pt x="587225" y="408372"/>
                  </a:cubicBezTo>
                  <a:lnTo>
                    <a:pt x="560592" y="399495"/>
                  </a:lnTo>
                  <a:cubicBezTo>
                    <a:pt x="557633" y="381740"/>
                    <a:pt x="563567" y="359776"/>
                    <a:pt x="551714" y="346229"/>
                  </a:cubicBezTo>
                  <a:cubicBezTo>
                    <a:pt x="539390" y="332144"/>
                    <a:pt x="498448" y="328473"/>
                    <a:pt x="498448" y="328473"/>
                  </a:cubicBezTo>
                  <a:cubicBezTo>
                    <a:pt x="467650" y="236076"/>
                    <a:pt x="468748" y="261172"/>
                    <a:pt x="489571" y="115409"/>
                  </a:cubicBezTo>
                  <a:cubicBezTo>
                    <a:pt x="491080" y="104847"/>
                    <a:pt x="501408" y="97654"/>
                    <a:pt x="507326" y="88776"/>
                  </a:cubicBezTo>
                  <a:cubicBezTo>
                    <a:pt x="504367" y="79898"/>
                    <a:pt x="507137" y="65618"/>
                    <a:pt x="498448" y="62143"/>
                  </a:cubicBezTo>
                  <a:cubicBezTo>
                    <a:pt x="434058" y="36387"/>
                    <a:pt x="420147" y="72085"/>
                    <a:pt x="365283" y="35510"/>
                  </a:cubicBezTo>
                  <a:lnTo>
                    <a:pt x="312017" y="0"/>
                  </a:lnTo>
                  <a:cubicBezTo>
                    <a:pt x="282425" y="2959"/>
                    <a:pt x="252471" y="3396"/>
                    <a:pt x="223241" y="8877"/>
                  </a:cubicBezTo>
                  <a:cubicBezTo>
                    <a:pt x="204846" y="12326"/>
                    <a:pt x="187730" y="20715"/>
                    <a:pt x="169975" y="26633"/>
                  </a:cubicBezTo>
                  <a:lnTo>
                    <a:pt x="116709" y="44388"/>
                  </a:lnTo>
                  <a:lnTo>
                    <a:pt x="63443" y="62143"/>
                  </a:lnTo>
                  <a:lnTo>
                    <a:pt x="36810" y="71021"/>
                  </a:lnTo>
                  <a:cubicBezTo>
                    <a:pt x="39769" y="85817"/>
                    <a:pt x="39743" y="101540"/>
                    <a:pt x="45687" y="115409"/>
                  </a:cubicBezTo>
                  <a:cubicBezTo>
                    <a:pt x="48984" y="123102"/>
                    <a:pt x="59700" y="125678"/>
                    <a:pt x="63443" y="133165"/>
                  </a:cubicBezTo>
                  <a:cubicBezTo>
                    <a:pt x="71813" y="149905"/>
                    <a:pt x="81198" y="186431"/>
                    <a:pt x="81198" y="186431"/>
                  </a:cubicBezTo>
                  <a:cubicBezTo>
                    <a:pt x="78239" y="198268"/>
                    <a:pt x="77776" y="211028"/>
                    <a:pt x="72320" y="221941"/>
                  </a:cubicBezTo>
                  <a:cubicBezTo>
                    <a:pt x="68577" y="229427"/>
                    <a:pt x="56767" y="231622"/>
                    <a:pt x="54565" y="239697"/>
                  </a:cubicBezTo>
                  <a:cubicBezTo>
                    <a:pt x="28797" y="334182"/>
                    <a:pt x="76646" y="309277"/>
                    <a:pt x="19054" y="328473"/>
                  </a:cubicBezTo>
                  <a:cubicBezTo>
                    <a:pt x="13136" y="334392"/>
                    <a:pt x="2483" y="337943"/>
                    <a:pt x="1299" y="346229"/>
                  </a:cubicBezTo>
                  <a:cubicBezTo>
                    <a:pt x="-5330" y="392634"/>
                    <a:pt x="14459" y="388512"/>
                    <a:pt x="36810" y="417250"/>
                  </a:cubicBezTo>
                  <a:cubicBezTo>
                    <a:pt x="107072" y="507588"/>
                    <a:pt x="45421" y="443618"/>
                    <a:pt x="90076" y="488271"/>
                  </a:cubicBezTo>
                  <a:lnTo>
                    <a:pt x="116709" y="568170"/>
                  </a:lnTo>
                  <a:lnTo>
                    <a:pt x="134464" y="621436"/>
                  </a:lnTo>
                  <a:lnTo>
                    <a:pt x="152219" y="639192"/>
                  </a:lnTo>
                  <a:cubicBezTo>
                    <a:pt x="155178" y="648070"/>
                    <a:pt x="154480" y="659208"/>
                    <a:pt x="161097" y="665825"/>
                  </a:cubicBezTo>
                  <a:cubicBezTo>
                    <a:pt x="176186" y="680914"/>
                    <a:pt x="199274" y="686246"/>
                    <a:pt x="214363" y="701335"/>
                  </a:cubicBezTo>
                  <a:cubicBezTo>
                    <a:pt x="220281" y="707254"/>
                    <a:pt x="224941" y="714785"/>
                    <a:pt x="232118" y="719091"/>
                  </a:cubicBezTo>
                  <a:cubicBezTo>
                    <a:pt x="240142" y="723906"/>
                    <a:pt x="249873" y="725009"/>
                    <a:pt x="258751" y="727968"/>
                  </a:cubicBezTo>
                  <a:cubicBezTo>
                    <a:pt x="264670" y="733887"/>
                    <a:pt x="269330" y="741418"/>
                    <a:pt x="276507" y="745724"/>
                  </a:cubicBezTo>
                  <a:cubicBezTo>
                    <a:pt x="298361" y="758836"/>
                    <a:pt x="363744" y="761876"/>
                    <a:pt x="374161" y="763479"/>
                  </a:cubicBezTo>
                  <a:cubicBezTo>
                    <a:pt x="391489" y="766145"/>
                    <a:pt x="435466" y="775656"/>
                    <a:pt x="454060" y="781234"/>
                  </a:cubicBezTo>
                  <a:cubicBezTo>
                    <a:pt x="471987" y="786612"/>
                    <a:pt x="491753" y="788608"/>
                    <a:pt x="507326" y="798990"/>
                  </a:cubicBezTo>
                  <a:cubicBezTo>
                    <a:pt x="516204" y="804908"/>
                    <a:pt x="524416" y="811973"/>
                    <a:pt x="533959" y="816745"/>
                  </a:cubicBezTo>
                  <a:cubicBezTo>
                    <a:pt x="607469" y="853500"/>
                    <a:pt x="510899" y="792495"/>
                    <a:pt x="587225" y="843378"/>
                  </a:cubicBezTo>
                  <a:cubicBezTo>
                    <a:pt x="593143" y="852256"/>
                    <a:pt x="604094" y="859378"/>
                    <a:pt x="604980" y="870011"/>
                  </a:cubicBezTo>
                  <a:cubicBezTo>
                    <a:pt x="607205" y="896715"/>
                    <a:pt x="600508" y="923478"/>
                    <a:pt x="596103" y="949910"/>
                  </a:cubicBezTo>
                  <a:cubicBezTo>
                    <a:pt x="594565" y="959141"/>
                    <a:pt x="592664" y="968928"/>
                    <a:pt x="587225" y="976543"/>
                  </a:cubicBezTo>
                  <a:cubicBezTo>
                    <a:pt x="577495" y="990165"/>
                    <a:pt x="567954" y="1007994"/>
                    <a:pt x="551714" y="1012054"/>
                  </a:cubicBezTo>
                  <a:lnTo>
                    <a:pt x="480693" y="1029809"/>
                  </a:lnTo>
                  <a:cubicBezTo>
                    <a:pt x="459979" y="1091953"/>
                    <a:pt x="480693" y="1077156"/>
                    <a:pt x="436305" y="1091953"/>
                  </a:cubicBezTo>
                  <a:cubicBezTo>
                    <a:pt x="420896" y="1107361"/>
                    <a:pt x="393441" y="1124966"/>
                    <a:pt x="427427" y="1154097"/>
                  </a:cubicBezTo>
                  <a:cubicBezTo>
                    <a:pt x="441094" y="1165811"/>
                    <a:pt x="462938" y="1160015"/>
                    <a:pt x="480693" y="1162974"/>
                  </a:cubicBezTo>
                  <a:cubicBezTo>
                    <a:pt x="545534" y="1184589"/>
                    <a:pt x="515802" y="1185269"/>
                    <a:pt x="569470" y="1171852"/>
                  </a:cubicBezTo>
                  <a:cubicBezTo>
                    <a:pt x="572429" y="1162974"/>
                    <a:pt x="569977" y="1149404"/>
                    <a:pt x="578347" y="1145219"/>
                  </a:cubicBezTo>
                  <a:cubicBezTo>
                    <a:pt x="592250" y="1138268"/>
                    <a:pt x="616851" y="1164006"/>
                    <a:pt x="622736" y="1171852"/>
                  </a:cubicBezTo>
                  <a:cubicBezTo>
                    <a:pt x="635540" y="1188923"/>
                    <a:pt x="651498" y="1204874"/>
                    <a:pt x="658246" y="1225118"/>
                  </a:cubicBezTo>
                  <a:cubicBezTo>
                    <a:pt x="664094" y="1242662"/>
                    <a:pt x="669235" y="1265868"/>
                    <a:pt x="684879" y="1278384"/>
                  </a:cubicBezTo>
                  <a:cubicBezTo>
                    <a:pt x="692186" y="1284230"/>
                    <a:pt x="702634" y="1284303"/>
                    <a:pt x="711512" y="1287262"/>
                  </a:cubicBezTo>
                  <a:cubicBezTo>
                    <a:pt x="720390" y="1284303"/>
                    <a:pt x="730838" y="1284230"/>
                    <a:pt x="738145" y="1278384"/>
                  </a:cubicBezTo>
                  <a:cubicBezTo>
                    <a:pt x="746477" y="1271719"/>
                    <a:pt x="745438" y="1253843"/>
                    <a:pt x="755901" y="1251751"/>
                  </a:cubicBezTo>
                  <a:cubicBezTo>
                    <a:pt x="779296" y="1247072"/>
                    <a:pt x="803248" y="1257670"/>
                    <a:pt x="826922" y="1260629"/>
                  </a:cubicBezTo>
                  <a:cubicBezTo>
                    <a:pt x="832841" y="1266547"/>
                    <a:pt x="837501" y="1274078"/>
                    <a:pt x="844678" y="1278384"/>
                  </a:cubicBezTo>
                  <a:cubicBezTo>
                    <a:pt x="852702" y="1283199"/>
                    <a:pt x="865872" y="1279647"/>
                    <a:pt x="871311" y="1287262"/>
                  </a:cubicBezTo>
                  <a:cubicBezTo>
                    <a:pt x="882189" y="1302492"/>
                    <a:pt x="878685" y="1324955"/>
                    <a:pt x="889066" y="1340528"/>
                  </a:cubicBezTo>
                  <a:cubicBezTo>
                    <a:pt x="894984" y="1349406"/>
                    <a:pt x="900156" y="1358830"/>
                    <a:pt x="906821" y="1367161"/>
                  </a:cubicBezTo>
                  <a:cubicBezTo>
                    <a:pt x="912050" y="1373697"/>
                    <a:pt x="912740" y="1389355"/>
                    <a:pt x="915699" y="1384916"/>
                  </a:cubicBezTo>
                  <a:close/>
                </a:path>
              </a:pathLst>
            </a:custGeom>
            <a:solidFill>
              <a:srgbClr val="FF0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r>
                <a:rPr lang="es-PE" sz="600" b="1">
                  <a:solidFill>
                    <a:schemeClr val="bg1"/>
                  </a:solidFill>
                </a:rPr>
                <a:t>     CUSCO</a:t>
              </a:r>
            </a:p>
          </p:txBody>
        </p:sp>
        <p:sp>
          <p:nvSpPr>
            <p:cNvPr id="54" name="111 Forma libre"/>
            <p:cNvSpPr/>
            <p:nvPr/>
          </p:nvSpPr>
          <p:spPr>
            <a:xfrm>
              <a:off x="10450025" y="5051867"/>
              <a:ext cx="797946" cy="1337872"/>
            </a:xfrm>
            <a:custGeom>
              <a:avLst/>
              <a:gdLst>
                <a:gd name="connsiteX0" fmla="*/ 503388 w 796351"/>
                <a:gd name="connsiteY0" fmla="*/ 97654 h 1339679"/>
                <a:gd name="connsiteX1" fmla="*/ 432366 w 796351"/>
                <a:gd name="connsiteY1" fmla="*/ 79899 h 1339679"/>
                <a:gd name="connsiteX2" fmla="*/ 387978 w 796351"/>
                <a:gd name="connsiteY2" fmla="*/ 53266 h 1339679"/>
                <a:gd name="connsiteX3" fmla="*/ 316957 w 796351"/>
                <a:gd name="connsiteY3" fmla="*/ 17755 h 1339679"/>
                <a:gd name="connsiteX4" fmla="*/ 290324 w 796351"/>
                <a:gd name="connsiteY4" fmla="*/ 8877 h 1339679"/>
                <a:gd name="connsiteX5" fmla="*/ 263691 w 796351"/>
                <a:gd name="connsiteY5" fmla="*/ 0 h 1339679"/>
                <a:gd name="connsiteX6" fmla="*/ 237058 w 796351"/>
                <a:gd name="connsiteY6" fmla="*/ 8877 h 1339679"/>
                <a:gd name="connsiteX7" fmla="*/ 228180 w 796351"/>
                <a:gd name="connsiteY7" fmla="*/ 35510 h 1339679"/>
                <a:gd name="connsiteX8" fmla="*/ 210425 w 796351"/>
                <a:gd name="connsiteY8" fmla="*/ 53266 h 1339679"/>
                <a:gd name="connsiteX9" fmla="*/ 201547 w 796351"/>
                <a:gd name="connsiteY9" fmla="*/ 88776 h 1339679"/>
                <a:gd name="connsiteX10" fmla="*/ 192669 w 796351"/>
                <a:gd name="connsiteY10" fmla="*/ 133165 h 1339679"/>
                <a:gd name="connsiteX11" fmla="*/ 166036 w 796351"/>
                <a:gd name="connsiteY11" fmla="*/ 150920 h 1339679"/>
                <a:gd name="connsiteX12" fmla="*/ 148281 w 796351"/>
                <a:gd name="connsiteY12" fmla="*/ 177553 h 1339679"/>
                <a:gd name="connsiteX13" fmla="*/ 112770 w 796351"/>
                <a:gd name="connsiteY13" fmla="*/ 248575 h 1339679"/>
                <a:gd name="connsiteX14" fmla="*/ 103893 w 796351"/>
                <a:gd name="connsiteY14" fmla="*/ 275208 h 1339679"/>
                <a:gd name="connsiteX15" fmla="*/ 95015 w 796351"/>
                <a:gd name="connsiteY15" fmla="*/ 363984 h 1339679"/>
                <a:gd name="connsiteX16" fmla="*/ 59504 w 796351"/>
                <a:gd name="connsiteY16" fmla="*/ 399495 h 1339679"/>
                <a:gd name="connsiteX17" fmla="*/ 41749 w 796351"/>
                <a:gd name="connsiteY17" fmla="*/ 426128 h 1339679"/>
                <a:gd name="connsiteX18" fmla="*/ 15116 w 796351"/>
                <a:gd name="connsiteY18" fmla="*/ 435006 h 1339679"/>
                <a:gd name="connsiteX19" fmla="*/ 15116 w 796351"/>
                <a:gd name="connsiteY19" fmla="*/ 630314 h 1339679"/>
                <a:gd name="connsiteX20" fmla="*/ 32871 w 796351"/>
                <a:gd name="connsiteY20" fmla="*/ 710213 h 1339679"/>
                <a:gd name="connsiteX21" fmla="*/ 41749 w 796351"/>
                <a:gd name="connsiteY21" fmla="*/ 834501 h 1339679"/>
                <a:gd name="connsiteX22" fmla="*/ 59504 w 796351"/>
                <a:gd name="connsiteY22" fmla="*/ 887767 h 1339679"/>
                <a:gd name="connsiteX23" fmla="*/ 77260 w 796351"/>
                <a:gd name="connsiteY23" fmla="*/ 905522 h 1339679"/>
                <a:gd name="connsiteX24" fmla="*/ 130526 w 796351"/>
                <a:gd name="connsiteY24" fmla="*/ 923277 h 1339679"/>
                <a:gd name="connsiteX25" fmla="*/ 192669 w 796351"/>
                <a:gd name="connsiteY25" fmla="*/ 914400 h 1339679"/>
                <a:gd name="connsiteX26" fmla="*/ 219302 w 796351"/>
                <a:gd name="connsiteY26" fmla="*/ 905522 h 1339679"/>
                <a:gd name="connsiteX27" fmla="*/ 237058 w 796351"/>
                <a:gd name="connsiteY27" fmla="*/ 923277 h 1339679"/>
                <a:gd name="connsiteX28" fmla="*/ 245935 w 796351"/>
                <a:gd name="connsiteY28" fmla="*/ 949910 h 1339679"/>
                <a:gd name="connsiteX29" fmla="*/ 263691 w 796351"/>
                <a:gd name="connsiteY29" fmla="*/ 967666 h 1339679"/>
                <a:gd name="connsiteX30" fmla="*/ 290324 w 796351"/>
                <a:gd name="connsiteY30" fmla="*/ 1056442 h 1339679"/>
                <a:gd name="connsiteX31" fmla="*/ 325834 w 796351"/>
                <a:gd name="connsiteY31" fmla="*/ 1100831 h 1339679"/>
                <a:gd name="connsiteX32" fmla="*/ 343590 w 796351"/>
                <a:gd name="connsiteY32" fmla="*/ 1118586 h 1339679"/>
                <a:gd name="connsiteX33" fmla="*/ 361345 w 796351"/>
                <a:gd name="connsiteY33" fmla="*/ 1171852 h 1339679"/>
                <a:gd name="connsiteX34" fmla="*/ 370223 w 796351"/>
                <a:gd name="connsiteY34" fmla="*/ 1269507 h 1339679"/>
                <a:gd name="connsiteX35" fmla="*/ 396856 w 796351"/>
                <a:gd name="connsiteY35" fmla="*/ 1287262 h 1339679"/>
                <a:gd name="connsiteX36" fmla="*/ 565531 w 796351"/>
                <a:gd name="connsiteY36" fmla="*/ 1313895 h 1339679"/>
                <a:gd name="connsiteX37" fmla="*/ 627675 w 796351"/>
                <a:gd name="connsiteY37" fmla="*/ 1322773 h 1339679"/>
                <a:gd name="connsiteX38" fmla="*/ 636553 w 796351"/>
                <a:gd name="connsiteY38" fmla="*/ 1260629 h 1339679"/>
                <a:gd name="connsiteX39" fmla="*/ 680941 w 796351"/>
                <a:gd name="connsiteY39" fmla="*/ 1216241 h 1339679"/>
                <a:gd name="connsiteX40" fmla="*/ 716452 w 796351"/>
                <a:gd name="connsiteY40" fmla="*/ 1171852 h 1339679"/>
                <a:gd name="connsiteX41" fmla="*/ 743085 w 796351"/>
                <a:gd name="connsiteY41" fmla="*/ 1083075 h 1339679"/>
                <a:gd name="connsiteX42" fmla="*/ 725329 w 796351"/>
                <a:gd name="connsiteY42" fmla="*/ 1065320 h 1339679"/>
                <a:gd name="connsiteX43" fmla="*/ 707574 w 796351"/>
                <a:gd name="connsiteY43" fmla="*/ 1038687 h 1339679"/>
                <a:gd name="connsiteX44" fmla="*/ 680941 w 796351"/>
                <a:gd name="connsiteY44" fmla="*/ 1020932 h 1339679"/>
                <a:gd name="connsiteX45" fmla="*/ 663186 w 796351"/>
                <a:gd name="connsiteY45" fmla="*/ 1003176 h 1339679"/>
                <a:gd name="connsiteX46" fmla="*/ 627675 w 796351"/>
                <a:gd name="connsiteY46" fmla="*/ 958788 h 1339679"/>
                <a:gd name="connsiteX47" fmla="*/ 618797 w 796351"/>
                <a:gd name="connsiteY47" fmla="*/ 932155 h 1339679"/>
                <a:gd name="connsiteX48" fmla="*/ 627675 w 796351"/>
                <a:gd name="connsiteY48" fmla="*/ 816745 h 1339679"/>
                <a:gd name="connsiteX49" fmla="*/ 636553 w 796351"/>
                <a:gd name="connsiteY49" fmla="*/ 790112 h 1339679"/>
                <a:gd name="connsiteX50" fmla="*/ 689819 w 796351"/>
                <a:gd name="connsiteY50" fmla="*/ 763479 h 1339679"/>
                <a:gd name="connsiteX51" fmla="*/ 689819 w 796351"/>
                <a:gd name="connsiteY51" fmla="*/ 683580 h 1339679"/>
                <a:gd name="connsiteX52" fmla="*/ 672063 w 796351"/>
                <a:gd name="connsiteY52" fmla="*/ 665825 h 1339679"/>
                <a:gd name="connsiteX53" fmla="*/ 654308 w 796351"/>
                <a:gd name="connsiteY53" fmla="*/ 612559 h 1339679"/>
                <a:gd name="connsiteX54" fmla="*/ 645430 w 796351"/>
                <a:gd name="connsiteY54" fmla="*/ 585926 h 1339679"/>
                <a:gd name="connsiteX55" fmla="*/ 654308 w 796351"/>
                <a:gd name="connsiteY55" fmla="*/ 523782 h 1339679"/>
                <a:gd name="connsiteX56" fmla="*/ 680941 w 796351"/>
                <a:gd name="connsiteY56" fmla="*/ 506027 h 1339679"/>
                <a:gd name="connsiteX57" fmla="*/ 734207 w 796351"/>
                <a:gd name="connsiteY57" fmla="*/ 488272 h 1339679"/>
                <a:gd name="connsiteX58" fmla="*/ 743085 w 796351"/>
                <a:gd name="connsiteY58" fmla="*/ 452761 h 1339679"/>
                <a:gd name="connsiteX59" fmla="*/ 769718 w 796351"/>
                <a:gd name="connsiteY59" fmla="*/ 435006 h 1339679"/>
                <a:gd name="connsiteX60" fmla="*/ 787473 w 796351"/>
                <a:gd name="connsiteY60" fmla="*/ 417250 h 1339679"/>
                <a:gd name="connsiteX61" fmla="*/ 778595 w 796351"/>
                <a:gd name="connsiteY61" fmla="*/ 310718 h 1339679"/>
                <a:gd name="connsiteX62" fmla="*/ 760840 w 796351"/>
                <a:gd name="connsiteY62" fmla="*/ 257452 h 1339679"/>
                <a:gd name="connsiteX63" fmla="*/ 769718 w 796351"/>
                <a:gd name="connsiteY63" fmla="*/ 115409 h 1339679"/>
                <a:gd name="connsiteX64" fmla="*/ 787473 w 796351"/>
                <a:gd name="connsiteY64" fmla="*/ 62143 h 1339679"/>
                <a:gd name="connsiteX65" fmla="*/ 796351 w 796351"/>
                <a:gd name="connsiteY65" fmla="*/ 35510 h 1339679"/>
                <a:gd name="connsiteX66" fmla="*/ 787473 w 796351"/>
                <a:gd name="connsiteY66" fmla="*/ 0 h 1339679"/>
                <a:gd name="connsiteX67" fmla="*/ 707574 w 796351"/>
                <a:gd name="connsiteY67" fmla="*/ 26633 h 1339679"/>
                <a:gd name="connsiteX68" fmla="*/ 654308 w 796351"/>
                <a:gd name="connsiteY68" fmla="*/ 44388 h 1339679"/>
                <a:gd name="connsiteX69" fmla="*/ 627675 w 796351"/>
                <a:gd name="connsiteY69" fmla="*/ 62143 h 1339679"/>
                <a:gd name="connsiteX70" fmla="*/ 609920 w 796351"/>
                <a:gd name="connsiteY70" fmla="*/ 79899 h 1339679"/>
                <a:gd name="connsiteX71" fmla="*/ 556654 w 796351"/>
                <a:gd name="connsiteY71" fmla="*/ 97654 h 1339679"/>
                <a:gd name="connsiteX72" fmla="*/ 503388 w 796351"/>
                <a:gd name="connsiteY72" fmla="*/ 97654 h 133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796351" h="1339679">
                  <a:moveTo>
                    <a:pt x="503388" y="97654"/>
                  </a:moveTo>
                  <a:cubicBezTo>
                    <a:pt x="482673" y="94695"/>
                    <a:pt x="446012" y="88087"/>
                    <a:pt x="432366" y="79899"/>
                  </a:cubicBezTo>
                  <a:cubicBezTo>
                    <a:pt x="371436" y="43341"/>
                    <a:pt x="463424" y="78413"/>
                    <a:pt x="387978" y="53266"/>
                  </a:cubicBezTo>
                  <a:cubicBezTo>
                    <a:pt x="356989" y="22275"/>
                    <a:pt x="378164" y="38157"/>
                    <a:pt x="316957" y="17755"/>
                  </a:cubicBezTo>
                  <a:lnTo>
                    <a:pt x="290324" y="8877"/>
                  </a:lnTo>
                  <a:lnTo>
                    <a:pt x="263691" y="0"/>
                  </a:lnTo>
                  <a:cubicBezTo>
                    <a:pt x="254813" y="2959"/>
                    <a:pt x="243675" y="2260"/>
                    <a:pt x="237058" y="8877"/>
                  </a:cubicBezTo>
                  <a:cubicBezTo>
                    <a:pt x="230441" y="15494"/>
                    <a:pt x="232995" y="27486"/>
                    <a:pt x="228180" y="35510"/>
                  </a:cubicBezTo>
                  <a:cubicBezTo>
                    <a:pt x="223874" y="42687"/>
                    <a:pt x="216343" y="47347"/>
                    <a:pt x="210425" y="53266"/>
                  </a:cubicBezTo>
                  <a:cubicBezTo>
                    <a:pt x="207466" y="65103"/>
                    <a:pt x="204194" y="76866"/>
                    <a:pt x="201547" y="88776"/>
                  </a:cubicBezTo>
                  <a:cubicBezTo>
                    <a:pt x="198274" y="103506"/>
                    <a:pt x="200155" y="120064"/>
                    <a:pt x="192669" y="133165"/>
                  </a:cubicBezTo>
                  <a:cubicBezTo>
                    <a:pt x="187375" y="142429"/>
                    <a:pt x="174914" y="145002"/>
                    <a:pt x="166036" y="150920"/>
                  </a:cubicBezTo>
                  <a:cubicBezTo>
                    <a:pt x="160118" y="159798"/>
                    <a:pt x="152614" y="167803"/>
                    <a:pt x="148281" y="177553"/>
                  </a:cubicBezTo>
                  <a:cubicBezTo>
                    <a:pt x="115638" y="251001"/>
                    <a:pt x="149235" y="212110"/>
                    <a:pt x="112770" y="248575"/>
                  </a:cubicBezTo>
                  <a:cubicBezTo>
                    <a:pt x="109811" y="257453"/>
                    <a:pt x="105316" y="265959"/>
                    <a:pt x="103893" y="275208"/>
                  </a:cubicBezTo>
                  <a:cubicBezTo>
                    <a:pt x="99371" y="304602"/>
                    <a:pt x="105018" y="335977"/>
                    <a:pt x="95015" y="363984"/>
                  </a:cubicBezTo>
                  <a:cubicBezTo>
                    <a:pt x="89385" y="379749"/>
                    <a:pt x="68790" y="385566"/>
                    <a:pt x="59504" y="399495"/>
                  </a:cubicBezTo>
                  <a:cubicBezTo>
                    <a:pt x="53586" y="408373"/>
                    <a:pt x="50080" y="419463"/>
                    <a:pt x="41749" y="426128"/>
                  </a:cubicBezTo>
                  <a:cubicBezTo>
                    <a:pt x="34442" y="431974"/>
                    <a:pt x="23994" y="432047"/>
                    <a:pt x="15116" y="435006"/>
                  </a:cubicBezTo>
                  <a:cubicBezTo>
                    <a:pt x="-10914" y="513093"/>
                    <a:pt x="1817" y="464081"/>
                    <a:pt x="15116" y="630314"/>
                  </a:cubicBezTo>
                  <a:cubicBezTo>
                    <a:pt x="18405" y="671427"/>
                    <a:pt x="22007" y="677620"/>
                    <a:pt x="32871" y="710213"/>
                  </a:cubicBezTo>
                  <a:cubicBezTo>
                    <a:pt x="35830" y="751642"/>
                    <a:pt x="35588" y="793426"/>
                    <a:pt x="41749" y="834501"/>
                  </a:cubicBezTo>
                  <a:cubicBezTo>
                    <a:pt x="44525" y="853010"/>
                    <a:pt x="46270" y="874533"/>
                    <a:pt x="59504" y="887767"/>
                  </a:cubicBezTo>
                  <a:cubicBezTo>
                    <a:pt x="65423" y="893685"/>
                    <a:pt x="69774" y="901779"/>
                    <a:pt x="77260" y="905522"/>
                  </a:cubicBezTo>
                  <a:cubicBezTo>
                    <a:pt x="94000" y="913892"/>
                    <a:pt x="130526" y="923277"/>
                    <a:pt x="130526" y="923277"/>
                  </a:cubicBezTo>
                  <a:cubicBezTo>
                    <a:pt x="151240" y="920318"/>
                    <a:pt x="172151" y="918504"/>
                    <a:pt x="192669" y="914400"/>
                  </a:cubicBezTo>
                  <a:cubicBezTo>
                    <a:pt x="201845" y="912565"/>
                    <a:pt x="210126" y="903687"/>
                    <a:pt x="219302" y="905522"/>
                  </a:cubicBezTo>
                  <a:cubicBezTo>
                    <a:pt x="227510" y="907163"/>
                    <a:pt x="231139" y="917359"/>
                    <a:pt x="237058" y="923277"/>
                  </a:cubicBezTo>
                  <a:cubicBezTo>
                    <a:pt x="240017" y="932155"/>
                    <a:pt x="241120" y="941886"/>
                    <a:pt x="245935" y="949910"/>
                  </a:cubicBezTo>
                  <a:cubicBezTo>
                    <a:pt x="250241" y="957087"/>
                    <a:pt x="259948" y="960179"/>
                    <a:pt x="263691" y="967666"/>
                  </a:cubicBezTo>
                  <a:cubicBezTo>
                    <a:pt x="275763" y="991811"/>
                    <a:pt x="270771" y="1036888"/>
                    <a:pt x="290324" y="1056442"/>
                  </a:cubicBezTo>
                  <a:cubicBezTo>
                    <a:pt x="333203" y="1099323"/>
                    <a:pt x="281027" y="1044823"/>
                    <a:pt x="325834" y="1100831"/>
                  </a:cubicBezTo>
                  <a:cubicBezTo>
                    <a:pt x="331063" y="1107367"/>
                    <a:pt x="337671" y="1112668"/>
                    <a:pt x="343590" y="1118586"/>
                  </a:cubicBezTo>
                  <a:cubicBezTo>
                    <a:pt x="349508" y="1136341"/>
                    <a:pt x="359651" y="1153213"/>
                    <a:pt x="361345" y="1171852"/>
                  </a:cubicBezTo>
                  <a:cubicBezTo>
                    <a:pt x="364304" y="1204404"/>
                    <a:pt x="360610" y="1238267"/>
                    <a:pt x="370223" y="1269507"/>
                  </a:cubicBezTo>
                  <a:cubicBezTo>
                    <a:pt x="373361" y="1279705"/>
                    <a:pt x="387106" y="1282929"/>
                    <a:pt x="396856" y="1287262"/>
                  </a:cubicBezTo>
                  <a:cubicBezTo>
                    <a:pt x="459555" y="1315128"/>
                    <a:pt x="487474" y="1307890"/>
                    <a:pt x="565531" y="1313895"/>
                  </a:cubicBezTo>
                  <a:cubicBezTo>
                    <a:pt x="579785" y="1328149"/>
                    <a:pt x="600627" y="1358837"/>
                    <a:pt x="627675" y="1322773"/>
                  </a:cubicBezTo>
                  <a:cubicBezTo>
                    <a:pt x="640230" y="1306033"/>
                    <a:pt x="630540" y="1280672"/>
                    <a:pt x="636553" y="1260629"/>
                  </a:cubicBezTo>
                  <a:cubicBezTo>
                    <a:pt x="644964" y="1232593"/>
                    <a:pt x="660693" y="1232440"/>
                    <a:pt x="680941" y="1216241"/>
                  </a:cubicBezTo>
                  <a:cubicBezTo>
                    <a:pt x="699010" y="1201786"/>
                    <a:pt x="703270" y="1191624"/>
                    <a:pt x="716452" y="1171852"/>
                  </a:cubicBezTo>
                  <a:cubicBezTo>
                    <a:pt x="738065" y="1107011"/>
                    <a:pt x="729668" y="1136743"/>
                    <a:pt x="743085" y="1083075"/>
                  </a:cubicBezTo>
                  <a:cubicBezTo>
                    <a:pt x="737166" y="1077157"/>
                    <a:pt x="730558" y="1071856"/>
                    <a:pt x="725329" y="1065320"/>
                  </a:cubicBezTo>
                  <a:cubicBezTo>
                    <a:pt x="718664" y="1056989"/>
                    <a:pt x="715119" y="1046232"/>
                    <a:pt x="707574" y="1038687"/>
                  </a:cubicBezTo>
                  <a:cubicBezTo>
                    <a:pt x="700029" y="1031142"/>
                    <a:pt x="689272" y="1027597"/>
                    <a:pt x="680941" y="1020932"/>
                  </a:cubicBezTo>
                  <a:cubicBezTo>
                    <a:pt x="674405" y="1015703"/>
                    <a:pt x="669104" y="1009095"/>
                    <a:pt x="663186" y="1003176"/>
                  </a:cubicBezTo>
                  <a:cubicBezTo>
                    <a:pt x="640871" y="936233"/>
                    <a:pt x="673568" y="1016153"/>
                    <a:pt x="627675" y="958788"/>
                  </a:cubicBezTo>
                  <a:cubicBezTo>
                    <a:pt x="621829" y="951481"/>
                    <a:pt x="621756" y="941033"/>
                    <a:pt x="618797" y="932155"/>
                  </a:cubicBezTo>
                  <a:cubicBezTo>
                    <a:pt x="621756" y="893685"/>
                    <a:pt x="622889" y="855031"/>
                    <a:pt x="627675" y="816745"/>
                  </a:cubicBezTo>
                  <a:cubicBezTo>
                    <a:pt x="628836" y="807459"/>
                    <a:pt x="630707" y="797419"/>
                    <a:pt x="636553" y="790112"/>
                  </a:cubicBezTo>
                  <a:cubicBezTo>
                    <a:pt x="649069" y="774468"/>
                    <a:pt x="672275" y="769327"/>
                    <a:pt x="689819" y="763479"/>
                  </a:cubicBezTo>
                  <a:cubicBezTo>
                    <a:pt x="701202" y="729326"/>
                    <a:pt x="706362" y="727693"/>
                    <a:pt x="689819" y="683580"/>
                  </a:cubicBezTo>
                  <a:cubicBezTo>
                    <a:pt x="686880" y="675743"/>
                    <a:pt x="677982" y="671743"/>
                    <a:pt x="672063" y="665825"/>
                  </a:cubicBezTo>
                  <a:lnTo>
                    <a:pt x="654308" y="612559"/>
                  </a:lnTo>
                  <a:lnTo>
                    <a:pt x="645430" y="585926"/>
                  </a:lnTo>
                  <a:cubicBezTo>
                    <a:pt x="648389" y="565211"/>
                    <a:pt x="645809" y="542903"/>
                    <a:pt x="654308" y="523782"/>
                  </a:cubicBezTo>
                  <a:cubicBezTo>
                    <a:pt x="658641" y="514032"/>
                    <a:pt x="671191" y="510360"/>
                    <a:pt x="680941" y="506027"/>
                  </a:cubicBezTo>
                  <a:cubicBezTo>
                    <a:pt x="698044" y="498426"/>
                    <a:pt x="734207" y="488272"/>
                    <a:pt x="734207" y="488272"/>
                  </a:cubicBezTo>
                  <a:cubicBezTo>
                    <a:pt x="737166" y="476435"/>
                    <a:pt x="736317" y="462913"/>
                    <a:pt x="743085" y="452761"/>
                  </a:cubicBezTo>
                  <a:cubicBezTo>
                    <a:pt x="749003" y="443883"/>
                    <a:pt x="761387" y="441671"/>
                    <a:pt x="769718" y="435006"/>
                  </a:cubicBezTo>
                  <a:cubicBezTo>
                    <a:pt x="776254" y="429777"/>
                    <a:pt x="781555" y="423169"/>
                    <a:pt x="787473" y="417250"/>
                  </a:cubicBezTo>
                  <a:cubicBezTo>
                    <a:pt x="784514" y="381739"/>
                    <a:pt x="784453" y="345867"/>
                    <a:pt x="778595" y="310718"/>
                  </a:cubicBezTo>
                  <a:cubicBezTo>
                    <a:pt x="775518" y="292257"/>
                    <a:pt x="760840" y="257452"/>
                    <a:pt x="760840" y="257452"/>
                  </a:cubicBezTo>
                  <a:cubicBezTo>
                    <a:pt x="763799" y="210104"/>
                    <a:pt x="763308" y="162414"/>
                    <a:pt x="769718" y="115409"/>
                  </a:cubicBezTo>
                  <a:cubicBezTo>
                    <a:pt x="772247" y="96865"/>
                    <a:pt x="781555" y="79898"/>
                    <a:pt x="787473" y="62143"/>
                  </a:cubicBezTo>
                  <a:lnTo>
                    <a:pt x="796351" y="35510"/>
                  </a:lnTo>
                  <a:cubicBezTo>
                    <a:pt x="793392" y="23673"/>
                    <a:pt x="799205" y="3352"/>
                    <a:pt x="787473" y="0"/>
                  </a:cubicBezTo>
                  <a:lnTo>
                    <a:pt x="707574" y="26633"/>
                  </a:lnTo>
                  <a:cubicBezTo>
                    <a:pt x="707569" y="26635"/>
                    <a:pt x="654312" y="44385"/>
                    <a:pt x="654308" y="44388"/>
                  </a:cubicBezTo>
                  <a:cubicBezTo>
                    <a:pt x="645430" y="50306"/>
                    <a:pt x="636006" y="55478"/>
                    <a:pt x="627675" y="62143"/>
                  </a:cubicBezTo>
                  <a:cubicBezTo>
                    <a:pt x="621139" y="67372"/>
                    <a:pt x="617406" y="76156"/>
                    <a:pt x="609920" y="79899"/>
                  </a:cubicBezTo>
                  <a:cubicBezTo>
                    <a:pt x="593180" y="88269"/>
                    <a:pt x="574409" y="91736"/>
                    <a:pt x="556654" y="97654"/>
                  </a:cubicBezTo>
                  <a:cubicBezTo>
                    <a:pt x="523746" y="108623"/>
                    <a:pt x="524103" y="100613"/>
                    <a:pt x="503388" y="97654"/>
                  </a:cubicBezTo>
                  <a:close/>
                </a:path>
              </a:pathLst>
            </a:custGeom>
            <a:solidFill>
              <a:srgbClr val="FF0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r>
                <a:rPr lang="es-PE" sz="600" b="1">
                  <a:solidFill>
                    <a:schemeClr val="bg1"/>
                  </a:solidFill>
                </a:rPr>
                <a:t>PUNO</a:t>
              </a:r>
            </a:p>
          </p:txBody>
        </p:sp>
        <p:sp>
          <p:nvSpPr>
            <p:cNvPr id="55" name="115 Forma libre"/>
            <p:cNvSpPr/>
            <p:nvPr/>
          </p:nvSpPr>
          <p:spPr>
            <a:xfrm>
              <a:off x="8663640" y="4959467"/>
              <a:ext cx="630738" cy="808498"/>
            </a:xfrm>
            <a:custGeom>
              <a:avLst/>
              <a:gdLst>
                <a:gd name="connsiteX0" fmla="*/ 0 w 630315"/>
                <a:gd name="connsiteY0" fmla="*/ 97654 h 807868"/>
                <a:gd name="connsiteX1" fmla="*/ 62144 w 630315"/>
                <a:gd name="connsiteY1" fmla="*/ 17755 h 807868"/>
                <a:gd name="connsiteX2" fmla="*/ 115410 w 630315"/>
                <a:gd name="connsiteY2" fmla="*/ 0 h 807868"/>
                <a:gd name="connsiteX3" fmla="*/ 195309 w 630315"/>
                <a:gd name="connsiteY3" fmla="*/ 8878 h 807868"/>
                <a:gd name="connsiteX4" fmla="*/ 248575 w 630315"/>
                <a:gd name="connsiteY4" fmla="*/ 26633 h 807868"/>
                <a:gd name="connsiteX5" fmla="*/ 266330 w 630315"/>
                <a:gd name="connsiteY5" fmla="*/ 79899 h 807868"/>
                <a:gd name="connsiteX6" fmla="*/ 284086 w 630315"/>
                <a:gd name="connsiteY6" fmla="*/ 177553 h 807868"/>
                <a:gd name="connsiteX7" fmla="*/ 301841 w 630315"/>
                <a:gd name="connsiteY7" fmla="*/ 195309 h 807868"/>
                <a:gd name="connsiteX8" fmla="*/ 328474 w 630315"/>
                <a:gd name="connsiteY8" fmla="*/ 248575 h 807868"/>
                <a:gd name="connsiteX9" fmla="*/ 355107 w 630315"/>
                <a:gd name="connsiteY9" fmla="*/ 266330 h 807868"/>
                <a:gd name="connsiteX10" fmla="*/ 381740 w 630315"/>
                <a:gd name="connsiteY10" fmla="*/ 319596 h 807868"/>
                <a:gd name="connsiteX11" fmla="*/ 435006 w 630315"/>
                <a:gd name="connsiteY11" fmla="*/ 337352 h 807868"/>
                <a:gd name="connsiteX12" fmla="*/ 452761 w 630315"/>
                <a:gd name="connsiteY12" fmla="*/ 363985 h 807868"/>
                <a:gd name="connsiteX13" fmla="*/ 470517 w 630315"/>
                <a:gd name="connsiteY13" fmla="*/ 381740 h 807868"/>
                <a:gd name="connsiteX14" fmla="*/ 479394 w 630315"/>
                <a:gd name="connsiteY14" fmla="*/ 443884 h 807868"/>
                <a:gd name="connsiteX15" fmla="*/ 506027 w 630315"/>
                <a:gd name="connsiteY15" fmla="*/ 497150 h 807868"/>
                <a:gd name="connsiteX16" fmla="*/ 523783 w 630315"/>
                <a:gd name="connsiteY16" fmla="*/ 514905 h 807868"/>
                <a:gd name="connsiteX17" fmla="*/ 532660 w 630315"/>
                <a:gd name="connsiteY17" fmla="*/ 541538 h 807868"/>
                <a:gd name="connsiteX18" fmla="*/ 577049 w 630315"/>
                <a:gd name="connsiteY18" fmla="*/ 568171 h 807868"/>
                <a:gd name="connsiteX19" fmla="*/ 603682 w 630315"/>
                <a:gd name="connsiteY19" fmla="*/ 585926 h 807868"/>
                <a:gd name="connsiteX20" fmla="*/ 621437 w 630315"/>
                <a:gd name="connsiteY20" fmla="*/ 674703 h 807868"/>
                <a:gd name="connsiteX21" fmla="*/ 630315 w 630315"/>
                <a:gd name="connsiteY21" fmla="*/ 701336 h 807868"/>
                <a:gd name="connsiteX22" fmla="*/ 621437 w 630315"/>
                <a:gd name="connsiteY22" fmla="*/ 736847 h 807868"/>
                <a:gd name="connsiteX23" fmla="*/ 568171 w 630315"/>
                <a:gd name="connsiteY23" fmla="*/ 754602 h 807868"/>
                <a:gd name="connsiteX24" fmla="*/ 541538 w 630315"/>
                <a:gd name="connsiteY24" fmla="*/ 772357 h 807868"/>
                <a:gd name="connsiteX25" fmla="*/ 532660 w 630315"/>
                <a:gd name="connsiteY25" fmla="*/ 798990 h 807868"/>
                <a:gd name="connsiteX26" fmla="*/ 506027 w 630315"/>
                <a:gd name="connsiteY26" fmla="*/ 807868 h 807868"/>
                <a:gd name="connsiteX27" fmla="*/ 417251 w 630315"/>
                <a:gd name="connsiteY27" fmla="*/ 798990 h 807868"/>
                <a:gd name="connsiteX28" fmla="*/ 372862 w 630315"/>
                <a:gd name="connsiteY28" fmla="*/ 736847 h 807868"/>
                <a:gd name="connsiteX29" fmla="*/ 355107 w 630315"/>
                <a:gd name="connsiteY29" fmla="*/ 719091 h 807868"/>
                <a:gd name="connsiteX30" fmla="*/ 346229 w 630315"/>
                <a:gd name="connsiteY30" fmla="*/ 692458 h 807868"/>
                <a:gd name="connsiteX31" fmla="*/ 310719 w 630315"/>
                <a:gd name="connsiteY31" fmla="*/ 639192 h 807868"/>
                <a:gd name="connsiteX32" fmla="*/ 292963 w 630315"/>
                <a:gd name="connsiteY32" fmla="*/ 621437 h 807868"/>
                <a:gd name="connsiteX33" fmla="*/ 239697 w 630315"/>
                <a:gd name="connsiteY33" fmla="*/ 603682 h 807868"/>
                <a:gd name="connsiteX34" fmla="*/ 213064 w 630315"/>
                <a:gd name="connsiteY34" fmla="*/ 594804 h 807868"/>
                <a:gd name="connsiteX35" fmla="*/ 186431 w 630315"/>
                <a:gd name="connsiteY35" fmla="*/ 585926 h 807868"/>
                <a:gd name="connsiteX36" fmla="*/ 168676 w 630315"/>
                <a:gd name="connsiteY36" fmla="*/ 532660 h 807868"/>
                <a:gd name="connsiteX37" fmla="*/ 150921 w 630315"/>
                <a:gd name="connsiteY37" fmla="*/ 506027 h 807868"/>
                <a:gd name="connsiteX38" fmla="*/ 142043 w 630315"/>
                <a:gd name="connsiteY38" fmla="*/ 479394 h 807868"/>
                <a:gd name="connsiteX39" fmla="*/ 124288 w 630315"/>
                <a:gd name="connsiteY39" fmla="*/ 452761 h 807868"/>
                <a:gd name="connsiteX40" fmla="*/ 115410 w 630315"/>
                <a:gd name="connsiteY40" fmla="*/ 426128 h 807868"/>
                <a:gd name="connsiteX41" fmla="*/ 88777 w 630315"/>
                <a:gd name="connsiteY41" fmla="*/ 408373 h 807868"/>
                <a:gd name="connsiteX42" fmla="*/ 17756 w 630315"/>
                <a:gd name="connsiteY42" fmla="*/ 390618 h 807868"/>
                <a:gd name="connsiteX43" fmla="*/ 8878 w 630315"/>
                <a:gd name="connsiteY43" fmla="*/ 363985 h 807868"/>
                <a:gd name="connsiteX44" fmla="*/ 17756 w 630315"/>
                <a:gd name="connsiteY44" fmla="*/ 337352 h 807868"/>
                <a:gd name="connsiteX45" fmla="*/ 0 w 630315"/>
                <a:gd name="connsiteY45" fmla="*/ 284085 h 807868"/>
                <a:gd name="connsiteX46" fmla="*/ 26633 w 630315"/>
                <a:gd name="connsiteY46" fmla="*/ 275208 h 807868"/>
                <a:gd name="connsiteX47" fmla="*/ 71022 w 630315"/>
                <a:gd name="connsiteY47" fmla="*/ 266330 h 807868"/>
                <a:gd name="connsiteX48" fmla="*/ 62144 w 630315"/>
                <a:gd name="connsiteY48" fmla="*/ 204186 h 807868"/>
                <a:gd name="connsiteX49" fmla="*/ 35511 w 630315"/>
                <a:gd name="connsiteY49" fmla="*/ 150920 h 807868"/>
                <a:gd name="connsiteX50" fmla="*/ 0 w 630315"/>
                <a:gd name="connsiteY50" fmla="*/ 97654 h 80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630315" h="807868">
                  <a:moveTo>
                    <a:pt x="0" y="97654"/>
                  </a:moveTo>
                  <a:cubicBezTo>
                    <a:pt x="10655" y="79895"/>
                    <a:pt x="38288" y="25707"/>
                    <a:pt x="62144" y="17755"/>
                  </a:cubicBezTo>
                  <a:lnTo>
                    <a:pt x="115410" y="0"/>
                  </a:lnTo>
                  <a:cubicBezTo>
                    <a:pt x="142043" y="2959"/>
                    <a:pt x="169032" y="3623"/>
                    <a:pt x="195309" y="8878"/>
                  </a:cubicBezTo>
                  <a:cubicBezTo>
                    <a:pt x="213661" y="12548"/>
                    <a:pt x="248575" y="26633"/>
                    <a:pt x="248575" y="26633"/>
                  </a:cubicBezTo>
                  <a:cubicBezTo>
                    <a:pt x="254493" y="44388"/>
                    <a:pt x="264009" y="61328"/>
                    <a:pt x="266330" y="79899"/>
                  </a:cubicBezTo>
                  <a:cubicBezTo>
                    <a:pt x="267554" y="89694"/>
                    <a:pt x="271120" y="155943"/>
                    <a:pt x="284086" y="177553"/>
                  </a:cubicBezTo>
                  <a:cubicBezTo>
                    <a:pt x="288392" y="184730"/>
                    <a:pt x="295923" y="189390"/>
                    <a:pt x="301841" y="195309"/>
                  </a:cubicBezTo>
                  <a:cubicBezTo>
                    <a:pt x="309061" y="216969"/>
                    <a:pt x="311265" y="231366"/>
                    <a:pt x="328474" y="248575"/>
                  </a:cubicBezTo>
                  <a:cubicBezTo>
                    <a:pt x="336019" y="256120"/>
                    <a:pt x="346229" y="260412"/>
                    <a:pt x="355107" y="266330"/>
                  </a:cubicBezTo>
                  <a:cubicBezTo>
                    <a:pt x="359944" y="280841"/>
                    <a:pt x="367249" y="310539"/>
                    <a:pt x="381740" y="319596"/>
                  </a:cubicBezTo>
                  <a:cubicBezTo>
                    <a:pt x="397611" y="329516"/>
                    <a:pt x="435006" y="337352"/>
                    <a:pt x="435006" y="337352"/>
                  </a:cubicBezTo>
                  <a:cubicBezTo>
                    <a:pt x="440924" y="346230"/>
                    <a:pt x="446096" y="355654"/>
                    <a:pt x="452761" y="363985"/>
                  </a:cubicBezTo>
                  <a:cubicBezTo>
                    <a:pt x="457990" y="370521"/>
                    <a:pt x="467870" y="373799"/>
                    <a:pt x="470517" y="381740"/>
                  </a:cubicBezTo>
                  <a:cubicBezTo>
                    <a:pt x="477134" y="401591"/>
                    <a:pt x="475290" y="423365"/>
                    <a:pt x="479394" y="443884"/>
                  </a:cubicBezTo>
                  <a:cubicBezTo>
                    <a:pt x="483769" y="465761"/>
                    <a:pt x="492062" y="479694"/>
                    <a:pt x="506027" y="497150"/>
                  </a:cubicBezTo>
                  <a:cubicBezTo>
                    <a:pt x="511256" y="503686"/>
                    <a:pt x="517864" y="508987"/>
                    <a:pt x="523783" y="514905"/>
                  </a:cubicBezTo>
                  <a:cubicBezTo>
                    <a:pt x="526742" y="523783"/>
                    <a:pt x="527845" y="533514"/>
                    <a:pt x="532660" y="541538"/>
                  </a:cubicBezTo>
                  <a:cubicBezTo>
                    <a:pt x="547522" y="566308"/>
                    <a:pt x="553109" y="556201"/>
                    <a:pt x="577049" y="568171"/>
                  </a:cubicBezTo>
                  <a:cubicBezTo>
                    <a:pt x="586592" y="572943"/>
                    <a:pt x="594804" y="580008"/>
                    <a:pt x="603682" y="585926"/>
                  </a:cubicBezTo>
                  <a:cubicBezTo>
                    <a:pt x="623739" y="646100"/>
                    <a:pt x="601032" y="572683"/>
                    <a:pt x="621437" y="674703"/>
                  </a:cubicBezTo>
                  <a:cubicBezTo>
                    <a:pt x="623272" y="683879"/>
                    <a:pt x="627356" y="692458"/>
                    <a:pt x="630315" y="701336"/>
                  </a:cubicBezTo>
                  <a:cubicBezTo>
                    <a:pt x="627356" y="713173"/>
                    <a:pt x="630701" y="728907"/>
                    <a:pt x="621437" y="736847"/>
                  </a:cubicBezTo>
                  <a:cubicBezTo>
                    <a:pt x="607227" y="749027"/>
                    <a:pt x="583744" y="744221"/>
                    <a:pt x="568171" y="754602"/>
                  </a:cubicBezTo>
                  <a:lnTo>
                    <a:pt x="541538" y="772357"/>
                  </a:lnTo>
                  <a:cubicBezTo>
                    <a:pt x="538579" y="781235"/>
                    <a:pt x="539277" y="792373"/>
                    <a:pt x="532660" y="798990"/>
                  </a:cubicBezTo>
                  <a:cubicBezTo>
                    <a:pt x="526043" y="805607"/>
                    <a:pt x="515385" y="807868"/>
                    <a:pt x="506027" y="807868"/>
                  </a:cubicBezTo>
                  <a:cubicBezTo>
                    <a:pt x="476287" y="807868"/>
                    <a:pt x="446843" y="801949"/>
                    <a:pt x="417251" y="798990"/>
                  </a:cubicBezTo>
                  <a:cubicBezTo>
                    <a:pt x="396536" y="736846"/>
                    <a:pt x="417251" y="751642"/>
                    <a:pt x="372862" y="736847"/>
                  </a:cubicBezTo>
                  <a:cubicBezTo>
                    <a:pt x="366944" y="730928"/>
                    <a:pt x="359413" y="726268"/>
                    <a:pt x="355107" y="719091"/>
                  </a:cubicBezTo>
                  <a:cubicBezTo>
                    <a:pt x="350292" y="711067"/>
                    <a:pt x="350774" y="700638"/>
                    <a:pt x="346229" y="692458"/>
                  </a:cubicBezTo>
                  <a:cubicBezTo>
                    <a:pt x="335866" y="673804"/>
                    <a:pt x="325808" y="654281"/>
                    <a:pt x="310719" y="639192"/>
                  </a:cubicBezTo>
                  <a:cubicBezTo>
                    <a:pt x="304800" y="633274"/>
                    <a:pt x="300449" y="625180"/>
                    <a:pt x="292963" y="621437"/>
                  </a:cubicBezTo>
                  <a:cubicBezTo>
                    <a:pt x="276223" y="613067"/>
                    <a:pt x="257452" y="609600"/>
                    <a:pt x="239697" y="603682"/>
                  </a:cubicBezTo>
                  <a:lnTo>
                    <a:pt x="213064" y="594804"/>
                  </a:lnTo>
                  <a:lnTo>
                    <a:pt x="186431" y="585926"/>
                  </a:lnTo>
                  <a:cubicBezTo>
                    <a:pt x="180513" y="568171"/>
                    <a:pt x="179057" y="548233"/>
                    <a:pt x="168676" y="532660"/>
                  </a:cubicBezTo>
                  <a:cubicBezTo>
                    <a:pt x="162758" y="523782"/>
                    <a:pt x="155693" y="515570"/>
                    <a:pt x="150921" y="506027"/>
                  </a:cubicBezTo>
                  <a:cubicBezTo>
                    <a:pt x="146736" y="497657"/>
                    <a:pt x="146228" y="487764"/>
                    <a:pt x="142043" y="479394"/>
                  </a:cubicBezTo>
                  <a:cubicBezTo>
                    <a:pt x="137271" y="469851"/>
                    <a:pt x="129060" y="462304"/>
                    <a:pt x="124288" y="452761"/>
                  </a:cubicBezTo>
                  <a:cubicBezTo>
                    <a:pt x="120103" y="444391"/>
                    <a:pt x="121256" y="433435"/>
                    <a:pt x="115410" y="426128"/>
                  </a:cubicBezTo>
                  <a:cubicBezTo>
                    <a:pt x="108745" y="417797"/>
                    <a:pt x="98320" y="413145"/>
                    <a:pt x="88777" y="408373"/>
                  </a:cubicBezTo>
                  <a:cubicBezTo>
                    <a:pt x="70575" y="399272"/>
                    <a:pt x="34644" y="393995"/>
                    <a:pt x="17756" y="390618"/>
                  </a:cubicBezTo>
                  <a:cubicBezTo>
                    <a:pt x="14797" y="381740"/>
                    <a:pt x="8878" y="373343"/>
                    <a:pt x="8878" y="363985"/>
                  </a:cubicBezTo>
                  <a:cubicBezTo>
                    <a:pt x="8878" y="354627"/>
                    <a:pt x="18789" y="346653"/>
                    <a:pt x="17756" y="337352"/>
                  </a:cubicBezTo>
                  <a:cubicBezTo>
                    <a:pt x="15689" y="318750"/>
                    <a:pt x="0" y="284085"/>
                    <a:pt x="0" y="284085"/>
                  </a:cubicBezTo>
                  <a:cubicBezTo>
                    <a:pt x="8878" y="281126"/>
                    <a:pt x="17555" y="277478"/>
                    <a:pt x="26633" y="275208"/>
                  </a:cubicBezTo>
                  <a:cubicBezTo>
                    <a:pt x="41272" y="271548"/>
                    <a:pt x="64274" y="279826"/>
                    <a:pt x="71022" y="266330"/>
                  </a:cubicBezTo>
                  <a:cubicBezTo>
                    <a:pt x="80380" y="247614"/>
                    <a:pt x="66248" y="224705"/>
                    <a:pt x="62144" y="204186"/>
                  </a:cubicBezTo>
                  <a:cubicBezTo>
                    <a:pt x="53314" y="160036"/>
                    <a:pt x="54555" y="193770"/>
                    <a:pt x="35511" y="150920"/>
                  </a:cubicBezTo>
                  <a:cubicBezTo>
                    <a:pt x="16820" y="108865"/>
                    <a:pt x="17756" y="114153"/>
                    <a:pt x="0" y="97654"/>
                  </a:cubicBezTo>
                  <a:close/>
                </a:path>
              </a:pathLst>
            </a:custGeom>
            <a:solidFill>
              <a:srgbClr val="FF0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fontAlgn="auto">
                <a:spcBef>
                  <a:spcPts val="0"/>
                </a:spcBef>
                <a:spcAft>
                  <a:spcPts val="0"/>
                </a:spcAft>
                <a:defRPr/>
              </a:pPr>
              <a:r>
                <a:rPr lang="es-PE" sz="600" dirty="0">
                  <a:solidFill>
                    <a:schemeClr val="bg1"/>
                  </a:solidFill>
                </a:rPr>
                <a:t>    </a:t>
              </a:r>
              <a:r>
                <a:rPr lang="es-PE" sz="600" b="1" dirty="0">
                  <a:solidFill>
                    <a:schemeClr val="bg1"/>
                  </a:solidFill>
                </a:rPr>
                <a:t>ICA</a:t>
              </a:r>
            </a:p>
          </p:txBody>
        </p:sp>
        <p:sp>
          <p:nvSpPr>
            <p:cNvPr id="56" name="125 Forma libre"/>
            <p:cNvSpPr/>
            <p:nvPr/>
          </p:nvSpPr>
          <p:spPr>
            <a:xfrm>
              <a:off x="9120819" y="5529266"/>
              <a:ext cx="1399052" cy="858548"/>
            </a:xfrm>
            <a:custGeom>
              <a:avLst/>
              <a:gdLst>
                <a:gd name="connsiteX0" fmla="*/ 834501 w 1398723"/>
                <a:gd name="connsiteY0" fmla="*/ 8878 h 861245"/>
                <a:gd name="connsiteX1" fmla="*/ 736847 w 1398723"/>
                <a:gd name="connsiteY1" fmla="*/ 35511 h 861245"/>
                <a:gd name="connsiteX2" fmla="*/ 683581 w 1398723"/>
                <a:gd name="connsiteY2" fmla="*/ 53266 h 861245"/>
                <a:gd name="connsiteX3" fmla="*/ 665826 w 1398723"/>
                <a:gd name="connsiteY3" fmla="*/ 106532 h 861245"/>
                <a:gd name="connsiteX4" fmla="*/ 656948 w 1398723"/>
                <a:gd name="connsiteY4" fmla="*/ 159798 h 861245"/>
                <a:gd name="connsiteX5" fmla="*/ 630315 w 1398723"/>
                <a:gd name="connsiteY5" fmla="*/ 168676 h 861245"/>
                <a:gd name="connsiteX6" fmla="*/ 594804 w 1398723"/>
                <a:gd name="connsiteY6" fmla="*/ 177553 h 861245"/>
                <a:gd name="connsiteX7" fmla="*/ 541538 w 1398723"/>
                <a:gd name="connsiteY7" fmla="*/ 204186 h 861245"/>
                <a:gd name="connsiteX8" fmla="*/ 523783 w 1398723"/>
                <a:gd name="connsiteY8" fmla="*/ 221942 h 861245"/>
                <a:gd name="connsiteX9" fmla="*/ 435006 w 1398723"/>
                <a:gd name="connsiteY9" fmla="*/ 239697 h 861245"/>
                <a:gd name="connsiteX10" fmla="*/ 363985 w 1398723"/>
                <a:gd name="connsiteY10" fmla="*/ 230819 h 861245"/>
                <a:gd name="connsiteX11" fmla="*/ 337352 w 1398723"/>
                <a:gd name="connsiteY11" fmla="*/ 221942 h 861245"/>
                <a:gd name="connsiteX12" fmla="*/ 301841 w 1398723"/>
                <a:gd name="connsiteY12" fmla="*/ 186431 h 861245"/>
                <a:gd name="connsiteX13" fmla="*/ 248575 w 1398723"/>
                <a:gd name="connsiteY13" fmla="*/ 168676 h 861245"/>
                <a:gd name="connsiteX14" fmla="*/ 230820 w 1398723"/>
                <a:gd name="connsiteY14" fmla="*/ 150920 h 861245"/>
                <a:gd name="connsiteX15" fmla="*/ 124288 w 1398723"/>
                <a:gd name="connsiteY15" fmla="*/ 150920 h 861245"/>
                <a:gd name="connsiteX16" fmla="*/ 71022 w 1398723"/>
                <a:gd name="connsiteY16" fmla="*/ 168676 h 861245"/>
                <a:gd name="connsiteX17" fmla="*/ 0 w 1398723"/>
                <a:gd name="connsiteY17" fmla="*/ 230819 h 861245"/>
                <a:gd name="connsiteX18" fmla="*/ 71022 w 1398723"/>
                <a:gd name="connsiteY18" fmla="*/ 266330 h 861245"/>
                <a:gd name="connsiteX19" fmla="*/ 115410 w 1398723"/>
                <a:gd name="connsiteY19" fmla="*/ 301841 h 861245"/>
                <a:gd name="connsiteX20" fmla="*/ 168676 w 1398723"/>
                <a:gd name="connsiteY20" fmla="*/ 319596 h 861245"/>
                <a:gd name="connsiteX21" fmla="*/ 195309 w 1398723"/>
                <a:gd name="connsiteY21" fmla="*/ 328474 h 861245"/>
                <a:gd name="connsiteX22" fmla="*/ 204187 w 1398723"/>
                <a:gd name="connsiteY22" fmla="*/ 355107 h 861245"/>
                <a:gd name="connsiteX23" fmla="*/ 230820 w 1398723"/>
                <a:gd name="connsiteY23" fmla="*/ 363984 h 861245"/>
                <a:gd name="connsiteX24" fmla="*/ 275208 w 1398723"/>
                <a:gd name="connsiteY24" fmla="*/ 390617 h 861245"/>
                <a:gd name="connsiteX25" fmla="*/ 346230 w 1398723"/>
                <a:gd name="connsiteY25" fmla="*/ 426128 h 861245"/>
                <a:gd name="connsiteX26" fmla="*/ 346230 w 1398723"/>
                <a:gd name="connsiteY26" fmla="*/ 426128 h 861245"/>
                <a:gd name="connsiteX27" fmla="*/ 372863 w 1398723"/>
                <a:gd name="connsiteY27" fmla="*/ 443883 h 861245"/>
                <a:gd name="connsiteX28" fmla="*/ 417251 w 1398723"/>
                <a:gd name="connsiteY28" fmla="*/ 479394 h 861245"/>
                <a:gd name="connsiteX29" fmla="*/ 443884 w 1398723"/>
                <a:gd name="connsiteY29" fmla="*/ 497149 h 861245"/>
                <a:gd name="connsiteX30" fmla="*/ 461639 w 1398723"/>
                <a:gd name="connsiteY30" fmla="*/ 514905 h 861245"/>
                <a:gd name="connsiteX31" fmla="*/ 514905 w 1398723"/>
                <a:gd name="connsiteY31" fmla="*/ 532660 h 861245"/>
                <a:gd name="connsiteX32" fmla="*/ 568171 w 1398723"/>
                <a:gd name="connsiteY32" fmla="*/ 550415 h 861245"/>
                <a:gd name="connsiteX33" fmla="*/ 594804 w 1398723"/>
                <a:gd name="connsiteY33" fmla="*/ 559293 h 861245"/>
                <a:gd name="connsiteX34" fmla="*/ 665826 w 1398723"/>
                <a:gd name="connsiteY34" fmla="*/ 594804 h 861245"/>
                <a:gd name="connsiteX35" fmla="*/ 745725 w 1398723"/>
                <a:gd name="connsiteY35" fmla="*/ 648070 h 861245"/>
                <a:gd name="connsiteX36" fmla="*/ 798991 w 1398723"/>
                <a:gd name="connsiteY36" fmla="*/ 674703 h 861245"/>
                <a:gd name="connsiteX37" fmla="*/ 870012 w 1398723"/>
                <a:gd name="connsiteY37" fmla="*/ 683581 h 861245"/>
                <a:gd name="connsiteX38" fmla="*/ 896645 w 1398723"/>
                <a:gd name="connsiteY38" fmla="*/ 692458 h 861245"/>
                <a:gd name="connsiteX39" fmla="*/ 932156 w 1398723"/>
                <a:gd name="connsiteY39" fmla="*/ 727969 h 861245"/>
                <a:gd name="connsiteX40" fmla="*/ 967666 w 1398723"/>
                <a:gd name="connsiteY40" fmla="*/ 763480 h 861245"/>
                <a:gd name="connsiteX41" fmla="*/ 1003177 w 1398723"/>
                <a:gd name="connsiteY41" fmla="*/ 798990 h 861245"/>
                <a:gd name="connsiteX42" fmla="*/ 1020932 w 1398723"/>
                <a:gd name="connsiteY42" fmla="*/ 816746 h 861245"/>
                <a:gd name="connsiteX43" fmla="*/ 1074198 w 1398723"/>
                <a:gd name="connsiteY43" fmla="*/ 834501 h 861245"/>
                <a:gd name="connsiteX44" fmla="*/ 1091954 w 1398723"/>
                <a:gd name="connsiteY44" fmla="*/ 852256 h 861245"/>
                <a:gd name="connsiteX45" fmla="*/ 1171853 w 1398723"/>
                <a:gd name="connsiteY45" fmla="*/ 852256 h 861245"/>
                <a:gd name="connsiteX46" fmla="*/ 1180730 w 1398723"/>
                <a:gd name="connsiteY46" fmla="*/ 790113 h 861245"/>
                <a:gd name="connsiteX47" fmla="*/ 1189608 w 1398723"/>
                <a:gd name="connsiteY47" fmla="*/ 763480 h 861245"/>
                <a:gd name="connsiteX48" fmla="*/ 1198486 w 1398723"/>
                <a:gd name="connsiteY48" fmla="*/ 701336 h 861245"/>
                <a:gd name="connsiteX49" fmla="*/ 1233997 w 1398723"/>
                <a:gd name="connsiteY49" fmla="*/ 656947 h 861245"/>
                <a:gd name="connsiteX50" fmla="*/ 1251752 w 1398723"/>
                <a:gd name="connsiteY50" fmla="*/ 630314 h 861245"/>
                <a:gd name="connsiteX51" fmla="*/ 1269507 w 1398723"/>
                <a:gd name="connsiteY51" fmla="*/ 577048 h 861245"/>
                <a:gd name="connsiteX52" fmla="*/ 1313896 w 1398723"/>
                <a:gd name="connsiteY52" fmla="*/ 550415 h 861245"/>
                <a:gd name="connsiteX53" fmla="*/ 1384917 w 1398723"/>
                <a:gd name="connsiteY53" fmla="*/ 497149 h 861245"/>
                <a:gd name="connsiteX54" fmla="*/ 1384917 w 1398723"/>
                <a:gd name="connsiteY54" fmla="*/ 381740 h 861245"/>
                <a:gd name="connsiteX55" fmla="*/ 1349406 w 1398723"/>
                <a:gd name="connsiteY55" fmla="*/ 346229 h 861245"/>
                <a:gd name="connsiteX56" fmla="*/ 1331651 w 1398723"/>
                <a:gd name="connsiteY56" fmla="*/ 204186 h 861245"/>
                <a:gd name="connsiteX57" fmla="*/ 1322773 w 1398723"/>
                <a:gd name="connsiteY57" fmla="*/ 177553 h 861245"/>
                <a:gd name="connsiteX58" fmla="*/ 1305018 w 1398723"/>
                <a:gd name="connsiteY58" fmla="*/ 150920 h 861245"/>
                <a:gd name="connsiteX59" fmla="*/ 1278385 w 1398723"/>
                <a:gd name="connsiteY59" fmla="*/ 142043 h 861245"/>
                <a:gd name="connsiteX60" fmla="*/ 1251752 w 1398723"/>
                <a:gd name="connsiteY60" fmla="*/ 124287 h 861245"/>
                <a:gd name="connsiteX61" fmla="*/ 1171853 w 1398723"/>
                <a:gd name="connsiteY61" fmla="*/ 142043 h 861245"/>
                <a:gd name="connsiteX62" fmla="*/ 1154097 w 1398723"/>
                <a:gd name="connsiteY62" fmla="*/ 159798 h 861245"/>
                <a:gd name="connsiteX63" fmla="*/ 1136342 w 1398723"/>
                <a:gd name="connsiteY63" fmla="*/ 106532 h 861245"/>
                <a:gd name="connsiteX64" fmla="*/ 1100831 w 1398723"/>
                <a:gd name="connsiteY64" fmla="*/ 62144 h 861245"/>
                <a:gd name="connsiteX65" fmla="*/ 1020932 w 1398723"/>
                <a:gd name="connsiteY65" fmla="*/ 35511 h 861245"/>
                <a:gd name="connsiteX66" fmla="*/ 994299 w 1398723"/>
                <a:gd name="connsiteY66" fmla="*/ 26633 h 861245"/>
                <a:gd name="connsiteX67" fmla="*/ 870012 w 1398723"/>
                <a:gd name="connsiteY67" fmla="*/ 26633 h 861245"/>
                <a:gd name="connsiteX68" fmla="*/ 816746 w 1398723"/>
                <a:gd name="connsiteY68" fmla="*/ 8878 h 861245"/>
                <a:gd name="connsiteX69" fmla="*/ 790113 w 1398723"/>
                <a:gd name="connsiteY69" fmla="*/ 0 h 861245"/>
                <a:gd name="connsiteX70" fmla="*/ 763480 w 1398723"/>
                <a:gd name="connsiteY70" fmla="*/ 26633 h 86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398723" h="861245">
                  <a:moveTo>
                    <a:pt x="834501" y="8878"/>
                  </a:moveTo>
                  <a:cubicBezTo>
                    <a:pt x="680583" y="28116"/>
                    <a:pt x="815669" y="479"/>
                    <a:pt x="736847" y="35511"/>
                  </a:cubicBezTo>
                  <a:cubicBezTo>
                    <a:pt x="719744" y="43112"/>
                    <a:pt x="683581" y="53266"/>
                    <a:pt x="683581" y="53266"/>
                  </a:cubicBezTo>
                  <a:cubicBezTo>
                    <a:pt x="677663" y="71021"/>
                    <a:pt x="668903" y="88071"/>
                    <a:pt x="665826" y="106532"/>
                  </a:cubicBezTo>
                  <a:cubicBezTo>
                    <a:pt x="662867" y="124287"/>
                    <a:pt x="665879" y="144169"/>
                    <a:pt x="656948" y="159798"/>
                  </a:cubicBezTo>
                  <a:cubicBezTo>
                    <a:pt x="652305" y="167923"/>
                    <a:pt x="639313" y="166105"/>
                    <a:pt x="630315" y="168676"/>
                  </a:cubicBezTo>
                  <a:cubicBezTo>
                    <a:pt x="618583" y="172028"/>
                    <a:pt x="606536" y="174201"/>
                    <a:pt x="594804" y="177553"/>
                  </a:cubicBezTo>
                  <a:cubicBezTo>
                    <a:pt x="569281" y="184845"/>
                    <a:pt x="563151" y="186896"/>
                    <a:pt x="541538" y="204186"/>
                  </a:cubicBezTo>
                  <a:cubicBezTo>
                    <a:pt x="535002" y="209415"/>
                    <a:pt x="530960" y="217636"/>
                    <a:pt x="523783" y="221942"/>
                  </a:cubicBezTo>
                  <a:cubicBezTo>
                    <a:pt x="504418" y="233561"/>
                    <a:pt x="445773" y="238159"/>
                    <a:pt x="435006" y="239697"/>
                  </a:cubicBezTo>
                  <a:cubicBezTo>
                    <a:pt x="411332" y="236738"/>
                    <a:pt x="387458" y="235087"/>
                    <a:pt x="363985" y="230819"/>
                  </a:cubicBezTo>
                  <a:cubicBezTo>
                    <a:pt x="354778" y="229145"/>
                    <a:pt x="344967" y="227381"/>
                    <a:pt x="337352" y="221942"/>
                  </a:cubicBezTo>
                  <a:cubicBezTo>
                    <a:pt x="323730" y="212212"/>
                    <a:pt x="317722" y="191725"/>
                    <a:pt x="301841" y="186431"/>
                  </a:cubicBezTo>
                  <a:lnTo>
                    <a:pt x="248575" y="168676"/>
                  </a:lnTo>
                  <a:cubicBezTo>
                    <a:pt x="242657" y="162757"/>
                    <a:pt x="238513" y="154217"/>
                    <a:pt x="230820" y="150920"/>
                  </a:cubicBezTo>
                  <a:cubicBezTo>
                    <a:pt x="191878" y="134231"/>
                    <a:pt x="165362" y="145053"/>
                    <a:pt x="124288" y="150920"/>
                  </a:cubicBezTo>
                  <a:cubicBezTo>
                    <a:pt x="106533" y="156839"/>
                    <a:pt x="84256" y="155442"/>
                    <a:pt x="71022" y="168676"/>
                  </a:cubicBezTo>
                  <a:cubicBezTo>
                    <a:pt x="19088" y="220608"/>
                    <a:pt x="44044" y="201457"/>
                    <a:pt x="0" y="230819"/>
                  </a:cubicBezTo>
                  <a:cubicBezTo>
                    <a:pt x="17354" y="282879"/>
                    <a:pt x="-4542" y="243661"/>
                    <a:pt x="71022" y="266330"/>
                  </a:cubicBezTo>
                  <a:cubicBezTo>
                    <a:pt x="123658" y="282121"/>
                    <a:pt x="75175" y="281723"/>
                    <a:pt x="115410" y="301841"/>
                  </a:cubicBezTo>
                  <a:cubicBezTo>
                    <a:pt x="132150" y="310211"/>
                    <a:pt x="150921" y="313678"/>
                    <a:pt x="168676" y="319596"/>
                  </a:cubicBezTo>
                  <a:lnTo>
                    <a:pt x="195309" y="328474"/>
                  </a:lnTo>
                  <a:cubicBezTo>
                    <a:pt x="198268" y="337352"/>
                    <a:pt x="197570" y="348490"/>
                    <a:pt x="204187" y="355107"/>
                  </a:cubicBezTo>
                  <a:cubicBezTo>
                    <a:pt x="210804" y="361724"/>
                    <a:pt x="222796" y="359169"/>
                    <a:pt x="230820" y="363984"/>
                  </a:cubicBezTo>
                  <a:cubicBezTo>
                    <a:pt x="291750" y="400542"/>
                    <a:pt x="199762" y="365470"/>
                    <a:pt x="275208" y="390617"/>
                  </a:cubicBezTo>
                  <a:cubicBezTo>
                    <a:pt x="306197" y="421608"/>
                    <a:pt x="285022" y="405726"/>
                    <a:pt x="346230" y="426128"/>
                  </a:cubicBezTo>
                  <a:lnTo>
                    <a:pt x="346230" y="426128"/>
                  </a:lnTo>
                  <a:lnTo>
                    <a:pt x="372863" y="443883"/>
                  </a:lnTo>
                  <a:cubicBezTo>
                    <a:pt x="402793" y="488778"/>
                    <a:pt x="374371" y="457954"/>
                    <a:pt x="417251" y="479394"/>
                  </a:cubicBezTo>
                  <a:cubicBezTo>
                    <a:pt x="426794" y="484166"/>
                    <a:pt x="435553" y="490484"/>
                    <a:pt x="443884" y="497149"/>
                  </a:cubicBezTo>
                  <a:cubicBezTo>
                    <a:pt x="450420" y="502378"/>
                    <a:pt x="454153" y="511162"/>
                    <a:pt x="461639" y="514905"/>
                  </a:cubicBezTo>
                  <a:cubicBezTo>
                    <a:pt x="478379" y="523275"/>
                    <a:pt x="497150" y="526742"/>
                    <a:pt x="514905" y="532660"/>
                  </a:cubicBezTo>
                  <a:lnTo>
                    <a:pt x="568171" y="550415"/>
                  </a:lnTo>
                  <a:lnTo>
                    <a:pt x="594804" y="559293"/>
                  </a:lnTo>
                  <a:cubicBezTo>
                    <a:pt x="653169" y="617654"/>
                    <a:pt x="543410" y="513195"/>
                    <a:pt x="665826" y="594804"/>
                  </a:cubicBezTo>
                  <a:lnTo>
                    <a:pt x="745725" y="648070"/>
                  </a:lnTo>
                  <a:cubicBezTo>
                    <a:pt x="767047" y="662285"/>
                    <a:pt x="773724" y="670109"/>
                    <a:pt x="798991" y="674703"/>
                  </a:cubicBezTo>
                  <a:cubicBezTo>
                    <a:pt x="822464" y="678971"/>
                    <a:pt x="846338" y="680622"/>
                    <a:pt x="870012" y="683581"/>
                  </a:cubicBezTo>
                  <a:cubicBezTo>
                    <a:pt x="878890" y="686540"/>
                    <a:pt x="889030" y="687019"/>
                    <a:pt x="896645" y="692458"/>
                  </a:cubicBezTo>
                  <a:cubicBezTo>
                    <a:pt x="910267" y="702188"/>
                    <a:pt x="932156" y="727969"/>
                    <a:pt x="932156" y="727969"/>
                  </a:cubicBezTo>
                  <a:cubicBezTo>
                    <a:pt x="955827" y="798988"/>
                    <a:pt x="920320" y="716134"/>
                    <a:pt x="967666" y="763480"/>
                  </a:cubicBezTo>
                  <a:cubicBezTo>
                    <a:pt x="1015012" y="810826"/>
                    <a:pt x="932158" y="775319"/>
                    <a:pt x="1003177" y="798990"/>
                  </a:cubicBezTo>
                  <a:cubicBezTo>
                    <a:pt x="1009095" y="804909"/>
                    <a:pt x="1013446" y="813003"/>
                    <a:pt x="1020932" y="816746"/>
                  </a:cubicBezTo>
                  <a:cubicBezTo>
                    <a:pt x="1037672" y="825116"/>
                    <a:pt x="1074198" y="834501"/>
                    <a:pt x="1074198" y="834501"/>
                  </a:cubicBezTo>
                  <a:cubicBezTo>
                    <a:pt x="1080117" y="840419"/>
                    <a:pt x="1084777" y="847950"/>
                    <a:pt x="1091954" y="852256"/>
                  </a:cubicBezTo>
                  <a:cubicBezTo>
                    <a:pt x="1120461" y="869360"/>
                    <a:pt x="1138598" y="857799"/>
                    <a:pt x="1171853" y="852256"/>
                  </a:cubicBezTo>
                  <a:cubicBezTo>
                    <a:pt x="1174812" y="831542"/>
                    <a:pt x="1176626" y="810631"/>
                    <a:pt x="1180730" y="790113"/>
                  </a:cubicBezTo>
                  <a:cubicBezTo>
                    <a:pt x="1182565" y="780937"/>
                    <a:pt x="1187773" y="772656"/>
                    <a:pt x="1189608" y="763480"/>
                  </a:cubicBezTo>
                  <a:cubicBezTo>
                    <a:pt x="1193712" y="742961"/>
                    <a:pt x="1192473" y="721379"/>
                    <a:pt x="1198486" y="701336"/>
                  </a:cubicBezTo>
                  <a:cubicBezTo>
                    <a:pt x="1205044" y="679475"/>
                    <a:pt x="1221123" y="673040"/>
                    <a:pt x="1233997" y="656947"/>
                  </a:cubicBezTo>
                  <a:cubicBezTo>
                    <a:pt x="1240662" y="648615"/>
                    <a:pt x="1247419" y="640064"/>
                    <a:pt x="1251752" y="630314"/>
                  </a:cubicBezTo>
                  <a:cubicBezTo>
                    <a:pt x="1259353" y="613211"/>
                    <a:pt x="1256273" y="590282"/>
                    <a:pt x="1269507" y="577048"/>
                  </a:cubicBezTo>
                  <a:cubicBezTo>
                    <a:pt x="1309343" y="537215"/>
                    <a:pt x="1262035" y="579226"/>
                    <a:pt x="1313896" y="550415"/>
                  </a:cubicBezTo>
                  <a:cubicBezTo>
                    <a:pt x="1359072" y="525317"/>
                    <a:pt x="1357978" y="524089"/>
                    <a:pt x="1384917" y="497149"/>
                  </a:cubicBezTo>
                  <a:cubicBezTo>
                    <a:pt x="1399368" y="453797"/>
                    <a:pt x="1406903" y="443299"/>
                    <a:pt x="1384917" y="381740"/>
                  </a:cubicBezTo>
                  <a:cubicBezTo>
                    <a:pt x="1379287" y="365975"/>
                    <a:pt x="1349406" y="346229"/>
                    <a:pt x="1349406" y="346229"/>
                  </a:cubicBezTo>
                  <a:cubicBezTo>
                    <a:pt x="1342525" y="263655"/>
                    <a:pt x="1348141" y="261900"/>
                    <a:pt x="1331651" y="204186"/>
                  </a:cubicBezTo>
                  <a:cubicBezTo>
                    <a:pt x="1329080" y="195188"/>
                    <a:pt x="1326958" y="185923"/>
                    <a:pt x="1322773" y="177553"/>
                  </a:cubicBezTo>
                  <a:cubicBezTo>
                    <a:pt x="1318001" y="168010"/>
                    <a:pt x="1313350" y="157585"/>
                    <a:pt x="1305018" y="150920"/>
                  </a:cubicBezTo>
                  <a:cubicBezTo>
                    <a:pt x="1297711" y="145074"/>
                    <a:pt x="1287263" y="145002"/>
                    <a:pt x="1278385" y="142043"/>
                  </a:cubicBezTo>
                  <a:cubicBezTo>
                    <a:pt x="1269507" y="136124"/>
                    <a:pt x="1262356" y="125465"/>
                    <a:pt x="1251752" y="124287"/>
                  </a:cubicBezTo>
                  <a:cubicBezTo>
                    <a:pt x="1228316" y="121683"/>
                    <a:pt x="1195256" y="134242"/>
                    <a:pt x="1171853" y="142043"/>
                  </a:cubicBezTo>
                  <a:cubicBezTo>
                    <a:pt x="1165934" y="147961"/>
                    <a:pt x="1160016" y="165717"/>
                    <a:pt x="1154097" y="159798"/>
                  </a:cubicBezTo>
                  <a:cubicBezTo>
                    <a:pt x="1140863" y="146564"/>
                    <a:pt x="1146723" y="122105"/>
                    <a:pt x="1136342" y="106532"/>
                  </a:cubicBezTo>
                  <a:cubicBezTo>
                    <a:pt x="1130068" y="97121"/>
                    <a:pt x="1113483" y="68470"/>
                    <a:pt x="1100831" y="62144"/>
                  </a:cubicBezTo>
                  <a:cubicBezTo>
                    <a:pt x="1100814" y="62136"/>
                    <a:pt x="1034258" y="39953"/>
                    <a:pt x="1020932" y="35511"/>
                  </a:cubicBezTo>
                  <a:lnTo>
                    <a:pt x="994299" y="26633"/>
                  </a:lnTo>
                  <a:cubicBezTo>
                    <a:pt x="941798" y="44134"/>
                    <a:pt x="959033" y="42343"/>
                    <a:pt x="870012" y="26633"/>
                  </a:cubicBezTo>
                  <a:cubicBezTo>
                    <a:pt x="851581" y="23380"/>
                    <a:pt x="834501" y="14796"/>
                    <a:pt x="816746" y="8878"/>
                  </a:cubicBezTo>
                  <a:lnTo>
                    <a:pt x="790113" y="0"/>
                  </a:lnTo>
                  <a:cubicBezTo>
                    <a:pt x="761018" y="19397"/>
                    <a:pt x="763480" y="7085"/>
                    <a:pt x="763480" y="26633"/>
                  </a:cubicBezTo>
                </a:path>
              </a:pathLst>
            </a:custGeom>
            <a:solidFill>
              <a:srgbClr val="FF0000"/>
            </a:solidFill>
            <a:ln w="15875"/>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r>
                <a:rPr lang="es-PE" sz="600" dirty="0">
                  <a:solidFill>
                    <a:schemeClr val="bg1"/>
                  </a:solidFill>
                </a:rPr>
                <a:t>                  </a:t>
              </a:r>
              <a:r>
                <a:rPr lang="es-PE" sz="600" b="1" dirty="0">
                  <a:solidFill>
                    <a:schemeClr val="bg1"/>
                  </a:solidFill>
                </a:rPr>
                <a:t>AREQUIPA</a:t>
              </a:r>
            </a:p>
          </p:txBody>
        </p:sp>
        <p:sp>
          <p:nvSpPr>
            <p:cNvPr id="57" name="39 Forma libre"/>
            <p:cNvSpPr/>
            <p:nvPr/>
          </p:nvSpPr>
          <p:spPr>
            <a:xfrm>
              <a:off x="8174712" y="4043169"/>
              <a:ext cx="831813" cy="1010622"/>
            </a:xfrm>
            <a:custGeom>
              <a:avLst/>
              <a:gdLst>
                <a:gd name="connsiteX0" fmla="*/ 154 w 861288"/>
                <a:gd name="connsiteY0" fmla="*/ 133165 h 1012054"/>
                <a:gd name="connsiteX1" fmla="*/ 26787 w 861288"/>
                <a:gd name="connsiteY1" fmla="*/ 88776 h 1012054"/>
                <a:gd name="connsiteX2" fmla="*/ 35665 w 861288"/>
                <a:gd name="connsiteY2" fmla="*/ 62143 h 1012054"/>
                <a:gd name="connsiteX3" fmla="*/ 88931 w 861288"/>
                <a:gd name="connsiteY3" fmla="*/ 35510 h 1012054"/>
                <a:gd name="connsiteX4" fmla="*/ 106686 w 861288"/>
                <a:gd name="connsiteY4" fmla="*/ 53266 h 1012054"/>
                <a:gd name="connsiteX5" fmla="*/ 124441 w 861288"/>
                <a:gd name="connsiteY5" fmla="*/ 106532 h 1012054"/>
                <a:gd name="connsiteX6" fmla="*/ 142197 w 861288"/>
                <a:gd name="connsiteY6" fmla="*/ 124287 h 1012054"/>
                <a:gd name="connsiteX7" fmla="*/ 195463 w 861288"/>
                <a:gd name="connsiteY7" fmla="*/ 106532 h 1012054"/>
                <a:gd name="connsiteX8" fmla="*/ 204340 w 861288"/>
                <a:gd name="connsiteY8" fmla="*/ 79899 h 1012054"/>
                <a:gd name="connsiteX9" fmla="*/ 248729 w 861288"/>
                <a:gd name="connsiteY9" fmla="*/ 53266 h 1012054"/>
                <a:gd name="connsiteX10" fmla="*/ 319750 w 861288"/>
                <a:gd name="connsiteY10" fmla="*/ 17755 h 1012054"/>
                <a:gd name="connsiteX11" fmla="*/ 346383 w 861288"/>
                <a:gd name="connsiteY11" fmla="*/ 8877 h 1012054"/>
                <a:gd name="connsiteX12" fmla="*/ 373016 w 861288"/>
                <a:gd name="connsiteY12" fmla="*/ 0 h 1012054"/>
                <a:gd name="connsiteX13" fmla="*/ 390772 w 861288"/>
                <a:gd name="connsiteY13" fmla="*/ 17755 h 1012054"/>
                <a:gd name="connsiteX14" fmla="*/ 408527 w 861288"/>
                <a:gd name="connsiteY14" fmla="*/ 71021 h 1012054"/>
                <a:gd name="connsiteX15" fmla="*/ 444038 w 861288"/>
                <a:gd name="connsiteY15" fmla="*/ 115409 h 1012054"/>
                <a:gd name="connsiteX16" fmla="*/ 452915 w 861288"/>
                <a:gd name="connsiteY16" fmla="*/ 159798 h 1012054"/>
                <a:gd name="connsiteX17" fmla="*/ 470671 w 861288"/>
                <a:gd name="connsiteY17" fmla="*/ 213064 h 1012054"/>
                <a:gd name="connsiteX18" fmla="*/ 479548 w 861288"/>
                <a:gd name="connsiteY18" fmla="*/ 239697 h 1012054"/>
                <a:gd name="connsiteX19" fmla="*/ 488426 w 861288"/>
                <a:gd name="connsiteY19" fmla="*/ 266330 h 1012054"/>
                <a:gd name="connsiteX20" fmla="*/ 515059 w 861288"/>
                <a:gd name="connsiteY20" fmla="*/ 319596 h 1012054"/>
                <a:gd name="connsiteX21" fmla="*/ 541692 w 861288"/>
                <a:gd name="connsiteY21" fmla="*/ 337351 h 1012054"/>
                <a:gd name="connsiteX22" fmla="*/ 559447 w 861288"/>
                <a:gd name="connsiteY22" fmla="*/ 390617 h 1012054"/>
                <a:gd name="connsiteX23" fmla="*/ 568325 w 861288"/>
                <a:gd name="connsiteY23" fmla="*/ 417250 h 1012054"/>
                <a:gd name="connsiteX24" fmla="*/ 603836 w 861288"/>
                <a:gd name="connsiteY24" fmla="*/ 452761 h 1012054"/>
                <a:gd name="connsiteX25" fmla="*/ 612713 w 861288"/>
                <a:gd name="connsiteY25" fmla="*/ 479394 h 1012054"/>
                <a:gd name="connsiteX26" fmla="*/ 648224 w 861288"/>
                <a:gd name="connsiteY26" fmla="*/ 514905 h 1012054"/>
                <a:gd name="connsiteX27" fmla="*/ 683735 w 861288"/>
                <a:gd name="connsiteY27" fmla="*/ 550415 h 1012054"/>
                <a:gd name="connsiteX28" fmla="*/ 692612 w 861288"/>
                <a:gd name="connsiteY28" fmla="*/ 577048 h 1012054"/>
                <a:gd name="connsiteX29" fmla="*/ 737001 w 861288"/>
                <a:gd name="connsiteY29" fmla="*/ 612559 h 1012054"/>
                <a:gd name="connsiteX30" fmla="*/ 781389 w 861288"/>
                <a:gd name="connsiteY30" fmla="*/ 648070 h 1012054"/>
                <a:gd name="connsiteX31" fmla="*/ 834655 w 861288"/>
                <a:gd name="connsiteY31" fmla="*/ 683580 h 1012054"/>
                <a:gd name="connsiteX32" fmla="*/ 861288 w 861288"/>
                <a:gd name="connsiteY32" fmla="*/ 772357 h 1012054"/>
                <a:gd name="connsiteX33" fmla="*/ 852410 w 861288"/>
                <a:gd name="connsiteY33" fmla="*/ 852256 h 1012054"/>
                <a:gd name="connsiteX34" fmla="*/ 799144 w 861288"/>
                <a:gd name="connsiteY34" fmla="*/ 887767 h 1012054"/>
                <a:gd name="connsiteX35" fmla="*/ 772511 w 861288"/>
                <a:gd name="connsiteY35" fmla="*/ 905522 h 1012054"/>
                <a:gd name="connsiteX36" fmla="*/ 728123 w 861288"/>
                <a:gd name="connsiteY36" fmla="*/ 967666 h 1012054"/>
                <a:gd name="connsiteX37" fmla="*/ 710368 w 861288"/>
                <a:gd name="connsiteY37" fmla="*/ 949910 h 1012054"/>
                <a:gd name="connsiteX38" fmla="*/ 603836 w 861288"/>
                <a:gd name="connsiteY38" fmla="*/ 949910 h 1012054"/>
                <a:gd name="connsiteX39" fmla="*/ 586080 w 861288"/>
                <a:gd name="connsiteY39" fmla="*/ 967666 h 1012054"/>
                <a:gd name="connsiteX40" fmla="*/ 577203 w 861288"/>
                <a:gd name="connsiteY40" fmla="*/ 994299 h 1012054"/>
                <a:gd name="connsiteX41" fmla="*/ 523937 w 861288"/>
                <a:gd name="connsiteY41" fmla="*/ 1012054 h 1012054"/>
                <a:gd name="connsiteX42" fmla="*/ 497304 w 861288"/>
                <a:gd name="connsiteY42" fmla="*/ 914400 h 1012054"/>
                <a:gd name="connsiteX43" fmla="*/ 479548 w 861288"/>
                <a:gd name="connsiteY43" fmla="*/ 896644 h 1012054"/>
                <a:gd name="connsiteX44" fmla="*/ 444038 w 861288"/>
                <a:gd name="connsiteY44" fmla="*/ 843378 h 1012054"/>
                <a:gd name="connsiteX45" fmla="*/ 399649 w 861288"/>
                <a:gd name="connsiteY45" fmla="*/ 807868 h 1012054"/>
                <a:gd name="connsiteX46" fmla="*/ 381894 w 861288"/>
                <a:gd name="connsiteY46" fmla="*/ 790112 h 1012054"/>
                <a:gd name="connsiteX47" fmla="*/ 364139 w 861288"/>
                <a:gd name="connsiteY47" fmla="*/ 736846 h 1012054"/>
                <a:gd name="connsiteX48" fmla="*/ 355261 w 861288"/>
                <a:gd name="connsiteY48" fmla="*/ 692458 h 1012054"/>
                <a:gd name="connsiteX49" fmla="*/ 337505 w 861288"/>
                <a:gd name="connsiteY49" fmla="*/ 674703 h 1012054"/>
                <a:gd name="connsiteX50" fmla="*/ 284239 w 861288"/>
                <a:gd name="connsiteY50" fmla="*/ 710213 h 1012054"/>
                <a:gd name="connsiteX51" fmla="*/ 266484 w 861288"/>
                <a:gd name="connsiteY51" fmla="*/ 594804 h 1012054"/>
                <a:gd name="connsiteX52" fmla="*/ 248729 w 861288"/>
                <a:gd name="connsiteY52" fmla="*/ 532660 h 1012054"/>
                <a:gd name="connsiteX53" fmla="*/ 230973 w 861288"/>
                <a:gd name="connsiteY53" fmla="*/ 506027 h 1012054"/>
                <a:gd name="connsiteX54" fmla="*/ 213218 w 861288"/>
                <a:gd name="connsiteY54" fmla="*/ 452761 h 1012054"/>
                <a:gd name="connsiteX55" fmla="*/ 204340 w 861288"/>
                <a:gd name="connsiteY55" fmla="*/ 426128 h 1012054"/>
                <a:gd name="connsiteX56" fmla="*/ 177707 w 861288"/>
                <a:gd name="connsiteY56" fmla="*/ 408373 h 1012054"/>
                <a:gd name="connsiteX57" fmla="*/ 142197 w 861288"/>
                <a:gd name="connsiteY57" fmla="*/ 372862 h 1012054"/>
                <a:gd name="connsiteX58" fmla="*/ 80053 w 861288"/>
                <a:gd name="connsiteY58" fmla="*/ 328474 h 1012054"/>
                <a:gd name="connsiteX59" fmla="*/ 62298 w 861288"/>
                <a:gd name="connsiteY59" fmla="*/ 266330 h 1012054"/>
                <a:gd name="connsiteX60" fmla="*/ 44542 w 861288"/>
                <a:gd name="connsiteY60" fmla="*/ 213064 h 1012054"/>
                <a:gd name="connsiteX61" fmla="*/ 35665 w 861288"/>
                <a:gd name="connsiteY61" fmla="*/ 186431 h 1012054"/>
                <a:gd name="connsiteX62" fmla="*/ 17909 w 861288"/>
                <a:gd name="connsiteY62" fmla="*/ 168675 h 1012054"/>
                <a:gd name="connsiteX63" fmla="*/ 154 w 861288"/>
                <a:gd name="connsiteY63" fmla="*/ 133165 h 1012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61288" h="1012054">
                  <a:moveTo>
                    <a:pt x="154" y="133165"/>
                  </a:moveTo>
                  <a:cubicBezTo>
                    <a:pt x="1634" y="119849"/>
                    <a:pt x="19070" y="104210"/>
                    <a:pt x="26787" y="88776"/>
                  </a:cubicBezTo>
                  <a:cubicBezTo>
                    <a:pt x="30972" y="80406"/>
                    <a:pt x="29819" y="69450"/>
                    <a:pt x="35665" y="62143"/>
                  </a:cubicBezTo>
                  <a:cubicBezTo>
                    <a:pt x="48181" y="46499"/>
                    <a:pt x="71387" y="41358"/>
                    <a:pt x="88931" y="35510"/>
                  </a:cubicBezTo>
                  <a:cubicBezTo>
                    <a:pt x="94849" y="41429"/>
                    <a:pt x="102943" y="45780"/>
                    <a:pt x="106686" y="53266"/>
                  </a:cubicBezTo>
                  <a:cubicBezTo>
                    <a:pt x="115056" y="70006"/>
                    <a:pt x="111207" y="93298"/>
                    <a:pt x="124441" y="106532"/>
                  </a:cubicBezTo>
                  <a:lnTo>
                    <a:pt x="142197" y="124287"/>
                  </a:lnTo>
                  <a:cubicBezTo>
                    <a:pt x="159952" y="118369"/>
                    <a:pt x="189545" y="124287"/>
                    <a:pt x="195463" y="106532"/>
                  </a:cubicBezTo>
                  <a:cubicBezTo>
                    <a:pt x="198422" y="97654"/>
                    <a:pt x="199525" y="87923"/>
                    <a:pt x="204340" y="79899"/>
                  </a:cubicBezTo>
                  <a:cubicBezTo>
                    <a:pt x="216526" y="59588"/>
                    <a:pt x="227780" y="60249"/>
                    <a:pt x="248729" y="53266"/>
                  </a:cubicBezTo>
                  <a:cubicBezTo>
                    <a:pt x="279718" y="22275"/>
                    <a:pt x="258543" y="38157"/>
                    <a:pt x="319750" y="17755"/>
                  </a:cubicBezTo>
                  <a:lnTo>
                    <a:pt x="346383" y="8877"/>
                  </a:lnTo>
                  <a:lnTo>
                    <a:pt x="373016" y="0"/>
                  </a:lnTo>
                  <a:cubicBezTo>
                    <a:pt x="378935" y="5918"/>
                    <a:pt x="387029" y="10269"/>
                    <a:pt x="390772" y="17755"/>
                  </a:cubicBezTo>
                  <a:cubicBezTo>
                    <a:pt x="399142" y="34495"/>
                    <a:pt x="398146" y="55448"/>
                    <a:pt x="408527" y="71021"/>
                  </a:cubicBezTo>
                  <a:cubicBezTo>
                    <a:pt x="430925" y="104618"/>
                    <a:pt x="418737" y="90110"/>
                    <a:pt x="444038" y="115409"/>
                  </a:cubicBezTo>
                  <a:cubicBezTo>
                    <a:pt x="446997" y="130205"/>
                    <a:pt x="448945" y="145240"/>
                    <a:pt x="452915" y="159798"/>
                  </a:cubicBezTo>
                  <a:cubicBezTo>
                    <a:pt x="457839" y="177854"/>
                    <a:pt x="464753" y="195309"/>
                    <a:pt x="470671" y="213064"/>
                  </a:cubicBezTo>
                  <a:lnTo>
                    <a:pt x="479548" y="239697"/>
                  </a:lnTo>
                  <a:lnTo>
                    <a:pt x="488426" y="266330"/>
                  </a:lnTo>
                  <a:cubicBezTo>
                    <a:pt x="495646" y="287990"/>
                    <a:pt x="497850" y="302387"/>
                    <a:pt x="515059" y="319596"/>
                  </a:cubicBezTo>
                  <a:cubicBezTo>
                    <a:pt x="522604" y="327141"/>
                    <a:pt x="532814" y="331433"/>
                    <a:pt x="541692" y="337351"/>
                  </a:cubicBezTo>
                  <a:lnTo>
                    <a:pt x="559447" y="390617"/>
                  </a:lnTo>
                  <a:cubicBezTo>
                    <a:pt x="562406" y="399495"/>
                    <a:pt x="561708" y="410633"/>
                    <a:pt x="568325" y="417250"/>
                  </a:cubicBezTo>
                  <a:lnTo>
                    <a:pt x="603836" y="452761"/>
                  </a:lnTo>
                  <a:cubicBezTo>
                    <a:pt x="606795" y="461639"/>
                    <a:pt x="607274" y="471779"/>
                    <a:pt x="612713" y="479394"/>
                  </a:cubicBezTo>
                  <a:cubicBezTo>
                    <a:pt x="622443" y="493016"/>
                    <a:pt x="648224" y="514905"/>
                    <a:pt x="648224" y="514905"/>
                  </a:cubicBezTo>
                  <a:cubicBezTo>
                    <a:pt x="671899" y="585929"/>
                    <a:pt x="636386" y="503066"/>
                    <a:pt x="683735" y="550415"/>
                  </a:cubicBezTo>
                  <a:cubicBezTo>
                    <a:pt x="690352" y="557032"/>
                    <a:pt x="687797" y="569024"/>
                    <a:pt x="692612" y="577048"/>
                  </a:cubicBezTo>
                  <a:cubicBezTo>
                    <a:pt x="701046" y="591104"/>
                    <a:pt x="724904" y="604494"/>
                    <a:pt x="737001" y="612559"/>
                  </a:cubicBezTo>
                  <a:cubicBezTo>
                    <a:pt x="769806" y="661768"/>
                    <a:pt x="735987" y="622847"/>
                    <a:pt x="781389" y="648070"/>
                  </a:cubicBezTo>
                  <a:cubicBezTo>
                    <a:pt x="800043" y="658433"/>
                    <a:pt x="834655" y="683580"/>
                    <a:pt x="834655" y="683580"/>
                  </a:cubicBezTo>
                  <a:cubicBezTo>
                    <a:pt x="856268" y="748421"/>
                    <a:pt x="847871" y="718689"/>
                    <a:pt x="861288" y="772357"/>
                  </a:cubicBezTo>
                  <a:cubicBezTo>
                    <a:pt x="858329" y="798990"/>
                    <a:pt x="865114" y="828662"/>
                    <a:pt x="852410" y="852256"/>
                  </a:cubicBezTo>
                  <a:cubicBezTo>
                    <a:pt x="842293" y="871045"/>
                    <a:pt x="816899" y="875930"/>
                    <a:pt x="799144" y="887767"/>
                  </a:cubicBezTo>
                  <a:lnTo>
                    <a:pt x="772511" y="905522"/>
                  </a:lnTo>
                  <a:cubicBezTo>
                    <a:pt x="751797" y="967666"/>
                    <a:pt x="772511" y="952869"/>
                    <a:pt x="728123" y="967666"/>
                  </a:cubicBezTo>
                  <a:cubicBezTo>
                    <a:pt x="722205" y="961747"/>
                    <a:pt x="717545" y="954216"/>
                    <a:pt x="710368" y="949910"/>
                  </a:cubicBezTo>
                  <a:cubicBezTo>
                    <a:pt x="677836" y="930391"/>
                    <a:pt x="637130" y="946211"/>
                    <a:pt x="603836" y="949910"/>
                  </a:cubicBezTo>
                  <a:cubicBezTo>
                    <a:pt x="597917" y="955829"/>
                    <a:pt x="590386" y="960489"/>
                    <a:pt x="586080" y="967666"/>
                  </a:cubicBezTo>
                  <a:cubicBezTo>
                    <a:pt x="581265" y="975690"/>
                    <a:pt x="584818" y="988860"/>
                    <a:pt x="577203" y="994299"/>
                  </a:cubicBezTo>
                  <a:cubicBezTo>
                    <a:pt x="561973" y="1005177"/>
                    <a:pt x="523937" y="1012054"/>
                    <a:pt x="523937" y="1012054"/>
                  </a:cubicBezTo>
                  <a:cubicBezTo>
                    <a:pt x="481109" y="969228"/>
                    <a:pt x="526710" y="1022221"/>
                    <a:pt x="497304" y="914400"/>
                  </a:cubicBezTo>
                  <a:cubicBezTo>
                    <a:pt x="495102" y="906325"/>
                    <a:pt x="484570" y="903340"/>
                    <a:pt x="479548" y="896644"/>
                  </a:cubicBezTo>
                  <a:cubicBezTo>
                    <a:pt x="466745" y="879573"/>
                    <a:pt x="459127" y="858467"/>
                    <a:pt x="444038" y="843378"/>
                  </a:cubicBezTo>
                  <a:cubicBezTo>
                    <a:pt x="401157" y="800499"/>
                    <a:pt x="455657" y="852675"/>
                    <a:pt x="399649" y="807868"/>
                  </a:cubicBezTo>
                  <a:cubicBezTo>
                    <a:pt x="393113" y="802639"/>
                    <a:pt x="387812" y="796031"/>
                    <a:pt x="381894" y="790112"/>
                  </a:cubicBezTo>
                  <a:cubicBezTo>
                    <a:pt x="375976" y="772357"/>
                    <a:pt x="367810" y="755198"/>
                    <a:pt x="364139" y="736846"/>
                  </a:cubicBezTo>
                  <a:cubicBezTo>
                    <a:pt x="361180" y="722050"/>
                    <a:pt x="361205" y="706327"/>
                    <a:pt x="355261" y="692458"/>
                  </a:cubicBezTo>
                  <a:cubicBezTo>
                    <a:pt x="351964" y="684765"/>
                    <a:pt x="343424" y="680621"/>
                    <a:pt x="337505" y="674703"/>
                  </a:cubicBezTo>
                  <a:cubicBezTo>
                    <a:pt x="319750" y="686540"/>
                    <a:pt x="286362" y="731446"/>
                    <a:pt x="284239" y="710213"/>
                  </a:cubicBezTo>
                  <a:cubicBezTo>
                    <a:pt x="269962" y="567433"/>
                    <a:pt x="286173" y="663713"/>
                    <a:pt x="266484" y="594804"/>
                  </a:cubicBezTo>
                  <a:cubicBezTo>
                    <a:pt x="262693" y="581537"/>
                    <a:pt x="255822" y="546845"/>
                    <a:pt x="248729" y="532660"/>
                  </a:cubicBezTo>
                  <a:cubicBezTo>
                    <a:pt x="243957" y="523117"/>
                    <a:pt x="236892" y="514905"/>
                    <a:pt x="230973" y="506027"/>
                  </a:cubicBezTo>
                  <a:lnTo>
                    <a:pt x="213218" y="452761"/>
                  </a:lnTo>
                  <a:cubicBezTo>
                    <a:pt x="210259" y="443883"/>
                    <a:pt x="212126" y="431319"/>
                    <a:pt x="204340" y="426128"/>
                  </a:cubicBezTo>
                  <a:lnTo>
                    <a:pt x="177707" y="408373"/>
                  </a:lnTo>
                  <a:cubicBezTo>
                    <a:pt x="159953" y="355108"/>
                    <a:pt x="183625" y="402454"/>
                    <a:pt x="142197" y="372862"/>
                  </a:cubicBezTo>
                  <a:cubicBezTo>
                    <a:pt x="68476" y="320204"/>
                    <a:pt x="140228" y="348531"/>
                    <a:pt x="80053" y="328474"/>
                  </a:cubicBezTo>
                  <a:cubicBezTo>
                    <a:pt x="50210" y="238945"/>
                    <a:pt x="95748" y="377828"/>
                    <a:pt x="62298" y="266330"/>
                  </a:cubicBezTo>
                  <a:cubicBezTo>
                    <a:pt x="56920" y="248403"/>
                    <a:pt x="50460" y="230819"/>
                    <a:pt x="44542" y="213064"/>
                  </a:cubicBezTo>
                  <a:cubicBezTo>
                    <a:pt x="41583" y="204186"/>
                    <a:pt x="42282" y="193048"/>
                    <a:pt x="35665" y="186431"/>
                  </a:cubicBezTo>
                  <a:lnTo>
                    <a:pt x="17909" y="168675"/>
                  </a:lnTo>
                  <a:cubicBezTo>
                    <a:pt x="8096" y="139235"/>
                    <a:pt x="-1326" y="146481"/>
                    <a:pt x="154" y="133165"/>
                  </a:cubicBezTo>
                  <a:close/>
                </a:path>
              </a:pathLst>
            </a:custGeom>
            <a:solidFill>
              <a:srgbClr val="FFC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chemeClr val="bg1"/>
                </a:solidFill>
              </a:endParaRPr>
            </a:p>
          </p:txBody>
        </p:sp>
        <p:sp>
          <p:nvSpPr>
            <p:cNvPr id="58" name="9 CuadroTexto"/>
            <p:cNvSpPr txBox="1">
              <a:spLocks noChangeArrowheads="1"/>
            </p:cNvSpPr>
            <p:nvPr/>
          </p:nvSpPr>
          <p:spPr bwMode="auto">
            <a:xfrm>
              <a:off x="7099362" y="1859929"/>
              <a:ext cx="740029" cy="2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solidFill>
                    <a:schemeClr val="bg1"/>
                  </a:solidFill>
                  <a:latin typeface="Segoe UI" panose="020B0502040204020203" pitchFamily="34" charset="0"/>
                </a:rPr>
                <a:t>TUMBES</a:t>
              </a:r>
            </a:p>
          </p:txBody>
        </p:sp>
        <p:sp>
          <p:nvSpPr>
            <p:cNvPr id="59" name="48 CuadroTexto"/>
            <p:cNvSpPr txBox="1">
              <a:spLocks noChangeArrowheads="1"/>
            </p:cNvSpPr>
            <p:nvPr/>
          </p:nvSpPr>
          <p:spPr bwMode="auto">
            <a:xfrm>
              <a:off x="6883604" y="2738438"/>
              <a:ext cx="1021876" cy="2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r" eaLnBrk="1" hangingPunct="1">
                <a:spcBef>
                  <a:spcPct val="0"/>
                </a:spcBef>
                <a:buFontTx/>
                <a:buNone/>
              </a:pPr>
              <a:r>
                <a:rPr lang="es-PE" altLang="es-PE" sz="600" b="1" dirty="0">
                  <a:solidFill>
                    <a:srgbClr val="000000"/>
                  </a:solidFill>
                  <a:latin typeface="Segoe UI" panose="020B0502040204020203" pitchFamily="34" charset="0"/>
                </a:rPr>
                <a:t>LAMBAYEQUE</a:t>
              </a:r>
            </a:p>
          </p:txBody>
        </p:sp>
        <p:sp>
          <p:nvSpPr>
            <p:cNvPr id="60" name="50 CuadroTexto"/>
            <p:cNvSpPr txBox="1">
              <a:spLocks noChangeArrowheads="1"/>
            </p:cNvSpPr>
            <p:nvPr/>
          </p:nvSpPr>
          <p:spPr bwMode="auto">
            <a:xfrm>
              <a:off x="10179104" y="6131789"/>
              <a:ext cx="781014" cy="338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lnSpc>
                  <a:spcPct val="90000"/>
                </a:lnSpc>
                <a:spcBef>
                  <a:spcPct val="30000"/>
                </a:spcBef>
                <a:buFont typeface="Arial" panose="020B0604020202020204" pitchFamily="34" charset="0"/>
                <a:buChar char="•"/>
                <a:defRPr sz="2800">
                  <a:solidFill>
                    <a:schemeClr val="tx1"/>
                  </a:solidFill>
                  <a:latin typeface="Segoe UI" panose="020B0502040204020203" pitchFamily="34" charset="0"/>
                </a:defRPr>
              </a:lvl1pPr>
              <a:lvl2pPr marL="742950" indent="-285750" eaLnBrk="0" hangingPunct="0">
                <a:lnSpc>
                  <a:spcPct val="90000"/>
                </a:lnSpc>
                <a:spcBef>
                  <a:spcPct val="30000"/>
                </a:spcBef>
                <a:buFont typeface="Arial" panose="020B0604020202020204" pitchFamily="34" charset="0"/>
                <a:buChar char="•"/>
                <a:defRPr sz="2400">
                  <a:solidFill>
                    <a:schemeClr val="tx1"/>
                  </a:solidFill>
                  <a:latin typeface="Segoe UI" panose="020B0502040204020203" pitchFamily="34" charset="0"/>
                </a:defRPr>
              </a:lvl2pPr>
              <a:lvl3pPr marL="1143000" indent="-228600" eaLnBrk="0" hangingPunct="0">
                <a:lnSpc>
                  <a:spcPct val="90000"/>
                </a:lnSpc>
                <a:spcBef>
                  <a:spcPct val="30000"/>
                </a:spcBef>
                <a:buFont typeface="Arial" panose="020B0604020202020204" pitchFamily="34" charset="0"/>
                <a:buChar char="•"/>
                <a:defRPr sz="2000">
                  <a:solidFill>
                    <a:schemeClr val="tx1"/>
                  </a:solidFill>
                  <a:latin typeface="Segoe UI" panose="020B0502040204020203" pitchFamily="34" charset="0"/>
                </a:defRPr>
              </a:lvl3pPr>
              <a:lvl4pPr marL="16002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4pPr>
              <a:lvl5pPr marL="20574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9pPr>
            </a:lstStyle>
            <a:p>
              <a:pPr eaLnBrk="1" hangingPunct="1">
                <a:lnSpc>
                  <a:spcPct val="100000"/>
                </a:lnSpc>
                <a:spcBef>
                  <a:spcPct val="0"/>
                </a:spcBef>
                <a:buFontTx/>
                <a:buNone/>
                <a:defRPr/>
              </a:pPr>
              <a:r>
                <a:rPr lang="es-PE" altLang="es-PE" sz="525" b="1" dirty="0">
                  <a:solidFill>
                    <a:srgbClr val="000000"/>
                  </a:solidFill>
                </a:rPr>
                <a:t>   MOQUEGUA</a:t>
              </a:r>
            </a:p>
          </p:txBody>
        </p:sp>
        <p:sp>
          <p:nvSpPr>
            <p:cNvPr id="61" name="53 CuadroTexto"/>
            <p:cNvSpPr txBox="1">
              <a:spLocks noChangeArrowheads="1"/>
            </p:cNvSpPr>
            <p:nvPr/>
          </p:nvSpPr>
          <p:spPr bwMode="auto">
            <a:xfrm>
              <a:off x="7610475" y="2564810"/>
              <a:ext cx="958850" cy="2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latin typeface="Segoe UI" panose="020B0502040204020203" pitchFamily="34" charset="0"/>
                </a:rPr>
                <a:t>  CAJAMARCA</a:t>
              </a:r>
            </a:p>
          </p:txBody>
        </p:sp>
        <p:sp>
          <p:nvSpPr>
            <p:cNvPr id="62" name="54 CuadroTexto"/>
            <p:cNvSpPr txBox="1">
              <a:spLocks noChangeArrowheads="1"/>
            </p:cNvSpPr>
            <p:nvPr/>
          </p:nvSpPr>
          <p:spPr bwMode="auto">
            <a:xfrm>
              <a:off x="8837614" y="4365625"/>
              <a:ext cx="71913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a:solidFill>
                    <a:schemeClr val="bg1"/>
                  </a:solidFill>
                  <a:latin typeface="Segoe UI" panose="020B0502040204020203" pitchFamily="34" charset="0"/>
                </a:rPr>
                <a:t>   JUNIN</a:t>
              </a:r>
            </a:p>
          </p:txBody>
        </p:sp>
        <p:sp>
          <p:nvSpPr>
            <p:cNvPr id="63" name="55 CuadroTexto"/>
            <p:cNvSpPr txBox="1">
              <a:spLocks noChangeArrowheads="1"/>
            </p:cNvSpPr>
            <p:nvPr/>
          </p:nvSpPr>
          <p:spPr bwMode="auto">
            <a:xfrm>
              <a:off x="8731493" y="3969630"/>
              <a:ext cx="796894" cy="33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solidFill>
                    <a:schemeClr val="bg1"/>
                  </a:solidFill>
                  <a:latin typeface="Segoe UI" panose="020B0502040204020203" pitchFamily="34" charset="0"/>
                </a:rPr>
                <a:t>   HUANUCO</a:t>
              </a:r>
            </a:p>
          </p:txBody>
        </p:sp>
        <p:sp>
          <p:nvSpPr>
            <p:cNvPr id="64" name="56 CuadroTexto"/>
            <p:cNvSpPr txBox="1">
              <a:spLocks noChangeArrowheads="1"/>
            </p:cNvSpPr>
            <p:nvPr/>
          </p:nvSpPr>
          <p:spPr bwMode="auto">
            <a:xfrm>
              <a:off x="8355013" y="4359275"/>
              <a:ext cx="50641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a:solidFill>
                    <a:srgbClr val="000000"/>
                  </a:solidFill>
                  <a:latin typeface="Segoe UI" panose="020B0502040204020203" pitchFamily="34" charset="0"/>
                </a:rPr>
                <a:t>LIMA   </a:t>
              </a:r>
            </a:p>
          </p:txBody>
        </p:sp>
        <p:sp>
          <p:nvSpPr>
            <p:cNvPr id="65" name="62 CuadroTexto"/>
            <p:cNvSpPr txBox="1">
              <a:spLocks noChangeArrowheads="1"/>
            </p:cNvSpPr>
            <p:nvPr/>
          </p:nvSpPr>
          <p:spPr bwMode="auto">
            <a:xfrm>
              <a:off x="9521824" y="5197476"/>
              <a:ext cx="874681" cy="2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solidFill>
                    <a:schemeClr val="bg1"/>
                  </a:solidFill>
                  <a:latin typeface="Segoe UI" panose="020B0502040204020203" pitchFamily="34" charset="0"/>
                </a:rPr>
                <a:t>   </a:t>
              </a:r>
              <a:r>
                <a:rPr lang="es-PE" altLang="es-PE" sz="600" b="1" dirty="0" smtClean="0">
                  <a:solidFill>
                    <a:schemeClr val="bg1"/>
                  </a:solidFill>
                  <a:latin typeface="Segoe UI" panose="020B0502040204020203" pitchFamily="34" charset="0"/>
                </a:rPr>
                <a:t>APURIMAC</a:t>
              </a:r>
              <a:endParaRPr lang="es-PE" altLang="es-PE" sz="600" b="1" dirty="0">
                <a:solidFill>
                  <a:schemeClr val="bg1"/>
                </a:solidFill>
                <a:latin typeface="Segoe UI" panose="020B0502040204020203" pitchFamily="34" charset="0"/>
              </a:endParaRPr>
            </a:p>
          </p:txBody>
        </p:sp>
        <p:sp>
          <p:nvSpPr>
            <p:cNvPr id="66" name="63 CuadroTexto"/>
            <p:cNvSpPr txBox="1">
              <a:spLocks noChangeArrowheads="1"/>
            </p:cNvSpPr>
            <p:nvPr/>
          </p:nvSpPr>
          <p:spPr bwMode="auto">
            <a:xfrm>
              <a:off x="7927975" y="2058741"/>
              <a:ext cx="8461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a:solidFill>
                    <a:schemeClr val="bg1"/>
                  </a:solidFill>
                  <a:latin typeface="Segoe UI" panose="020B0502040204020203" pitchFamily="34" charset="0"/>
                </a:rPr>
                <a:t>   AMAZONAS</a:t>
              </a:r>
            </a:p>
          </p:txBody>
        </p:sp>
        <p:sp>
          <p:nvSpPr>
            <p:cNvPr id="67" name="65 CuadroTexto"/>
            <p:cNvSpPr txBox="1">
              <a:spLocks noChangeArrowheads="1"/>
            </p:cNvSpPr>
            <p:nvPr/>
          </p:nvSpPr>
          <p:spPr bwMode="auto">
            <a:xfrm>
              <a:off x="9078027" y="5292046"/>
              <a:ext cx="834490" cy="33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latin typeface="Segoe UI" panose="020B0502040204020203" pitchFamily="34" charset="0"/>
                </a:rPr>
                <a:t>   </a:t>
              </a:r>
              <a:r>
                <a:rPr lang="es-PE" altLang="es-PE" sz="600" b="1" dirty="0">
                  <a:solidFill>
                    <a:schemeClr val="bg1"/>
                  </a:solidFill>
                  <a:latin typeface="Segoe UI" panose="020B0502040204020203" pitchFamily="34" charset="0"/>
                </a:rPr>
                <a:t>AYACUCHO</a:t>
              </a:r>
            </a:p>
          </p:txBody>
        </p:sp>
        <p:sp>
          <p:nvSpPr>
            <p:cNvPr id="68" name="66 CuadroTexto"/>
            <p:cNvSpPr txBox="1">
              <a:spLocks noChangeArrowheads="1"/>
            </p:cNvSpPr>
            <p:nvPr/>
          </p:nvSpPr>
          <p:spPr bwMode="auto">
            <a:xfrm>
              <a:off x="8774111" y="4886325"/>
              <a:ext cx="1109644" cy="2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solidFill>
                    <a:schemeClr val="bg1"/>
                  </a:solidFill>
                  <a:latin typeface="Segoe UI" panose="020B0502040204020203" pitchFamily="34" charset="0"/>
                </a:rPr>
                <a:t>   HUANCAVELICA</a:t>
              </a:r>
            </a:p>
          </p:txBody>
        </p:sp>
        <p:sp>
          <p:nvSpPr>
            <p:cNvPr id="69" name="77 Forma libre"/>
            <p:cNvSpPr/>
            <p:nvPr/>
          </p:nvSpPr>
          <p:spPr>
            <a:xfrm rot="300000">
              <a:off x="8422351" y="4626442"/>
              <a:ext cx="69846" cy="117425"/>
            </a:xfrm>
            <a:custGeom>
              <a:avLst/>
              <a:gdLst>
                <a:gd name="connsiteX0" fmla="*/ 130580 w 878016"/>
                <a:gd name="connsiteY0" fmla="*/ 193964 h 2411371"/>
                <a:gd name="connsiteX1" fmla="*/ 75162 w 878016"/>
                <a:gd name="connsiteY1" fmla="*/ 203200 h 2411371"/>
                <a:gd name="connsiteX2" fmla="*/ 47453 w 878016"/>
                <a:gd name="connsiteY2" fmla="*/ 212436 h 2411371"/>
                <a:gd name="connsiteX3" fmla="*/ 19744 w 878016"/>
                <a:gd name="connsiteY3" fmla="*/ 203200 h 2411371"/>
                <a:gd name="connsiteX4" fmla="*/ 10507 w 878016"/>
                <a:gd name="connsiteY4" fmla="*/ 64654 h 2411371"/>
                <a:gd name="connsiteX5" fmla="*/ 19744 w 878016"/>
                <a:gd name="connsiteY5" fmla="*/ 36945 h 2411371"/>
                <a:gd name="connsiteX6" fmla="*/ 47453 w 878016"/>
                <a:gd name="connsiteY6" fmla="*/ 27709 h 2411371"/>
                <a:gd name="connsiteX7" fmla="*/ 75162 w 878016"/>
                <a:gd name="connsiteY7" fmla="*/ 9236 h 2411371"/>
                <a:gd name="connsiteX8" fmla="*/ 102871 w 878016"/>
                <a:gd name="connsiteY8" fmla="*/ 0 h 2411371"/>
                <a:gd name="connsiteX9" fmla="*/ 416907 w 878016"/>
                <a:gd name="connsiteY9" fmla="*/ 9236 h 2411371"/>
                <a:gd name="connsiteX10" fmla="*/ 435380 w 878016"/>
                <a:gd name="connsiteY10" fmla="*/ 64654 h 2411371"/>
                <a:gd name="connsiteX11" fmla="*/ 490798 w 878016"/>
                <a:gd name="connsiteY11" fmla="*/ 101600 h 2411371"/>
                <a:gd name="connsiteX12" fmla="*/ 527744 w 878016"/>
                <a:gd name="connsiteY12" fmla="*/ 184727 h 2411371"/>
                <a:gd name="connsiteX13" fmla="*/ 564689 w 878016"/>
                <a:gd name="connsiteY13" fmla="*/ 267854 h 2411371"/>
                <a:gd name="connsiteX14" fmla="*/ 583162 w 878016"/>
                <a:gd name="connsiteY14" fmla="*/ 360218 h 2411371"/>
                <a:gd name="connsiteX15" fmla="*/ 601635 w 878016"/>
                <a:gd name="connsiteY15" fmla="*/ 415636 h 2411371"/>
                <a:gd name="connsiteX16" fmla="*/ 610871 w 878016"/>
                <a:gd name="connsiteY16" fmla="*/ 443345 h 2411371"/>
                <a:gd name="connsiteX17" fmla="*/ 620107 w 878016"/>
                <a:gd name="connsiteY17" fmla="*/ 471054 h 2411371"/>
                <a:gd name="connsiteX18" fmla="*/ 638580 w 878016"/>
                <a:gd name="connsiteY18" fmla="*/ 498764 h 2411371"/>
                <a:gd name="connsiteX19" fmla="*/ 610871 w 878016"/>
                <a:gd name="connsiteY19" fmla="*/ 628073 h 2411371"/>
                <a:gd name="connsiteX20" fmla="*/ 601635 w 878016"/>
                <a:gd name="connsiteY20" fmla="*/ 655782 h 2411371"/>
                <a:gd name="connsiteX21" fmla="*/ 629344 w 878016"/>
                <a:gd name="connsiteY21" fmla="*/ 803564 h 2411371"/>
                <a:gd name="connsiteX22" fmla="*/ 638580 w 878016"/>
                <a:gd name="connsiteY22" fmla="*/ 831273 h 2411371"/>
                <a:gd name="connsiteX23" fmla="*/ 647816 w 878016"/>
                <a:gd name="connsiteY23" fmla="*/ 858982 h 2411371"/>
                <a:gd name="connsiteX24" fmla="*/ 638580 w 878016"/>
                <a:gd name="connsiteY24" fmla="*/ 942109 h 2411371"/>
                <a:gd name="connsiteX25" fmla="*/ 610871 w 878016"/>
                <a:gd name="connsiteY25" fmla="*/ 960582 h 2411371"/>
                <a:gd name="connsiteX26" fmla="*/ 472325 w 878016"/>
                <a:gd name="connsiteY26" fmla="*/ 969818 h 2411371"/>
                <a:gd name="connsiteX27" fmla="*/ 463089 w 878016"/>
                <a:gd name="connsiteY27" fmla="*/ 1025236 h 2411371"/>
                <a:gd name="connsiteX28" fmla="*/ 500035 w 878016"/>
                <a:gd name="connsiteY28" fmla="*/ 1080654 h 2411371"/>
                <a:gd name="connsiteX29" fmla="*/ 509271 w 878016"/>
                <a:gd name="connsiteY29" fmla="*/ 1274618 h 2411371"/>
                <a:gd name="connsiteX30" fmla="*/ 518507 w 878016"/>
                <a:gd name="connsiteY30" fmla="*/ 1302327 h 2411371"/>
                <a:gd name="connsiteX31" fmla="*/ 555453 w 878016"/>
                <a:gd name="connsiteY31" fmla="*/ 1357745 h 2411371"/>
                <a:gd name="connsiteX32" fmla="*/ 601635 w 878016"/>
                <a:gd name="connsiteY32" fmla="*/ 1394691 h 2411371"/>
                <a:gd name="connsiteX33" fmla="*/ 629344 w 878016"/>
                <a:gd name="connsiteY33" fmla="*/ 1422400 h 2411371"/>
                <a:gd name="connsiteX34" fmla="*/ 666289 w 878016"/>
                <a:gd name="connsiteY34" fmla="*/ 1477818 h 2411371"/>
                <a:gd name="connsiteX35" fmla="*/ 693998 w 878016"/>
                <a:gd name="connsiteY35" fmla="*/ 1533236 h 2411371"/>
                <a:gd name="connsiteX36" fmla="*/ 703235 w 878016"/>
                <a:gd name="connsiteY36" fmla="*/ 1560945 h 2411371"/>
                <a:gd name="connsiteX37" fmla="*/ 730944 w 878016"/>
                <a:gd name="connsiteY37" fmla="*/ 1616364 h 2411371"/>
                <a:gd name="connsiteX38" fmla="*/ 740180 w 878016"/>
                <a:gd name="connsiteY38" fmla="*/ 1819564 h 2411371"/>
                <a:gd name="connsiteX39" fmla="*/ 749416 w 878016"/>
                <a:gd name="connsiteY39" fmla="*/ 1847273 h 2411371"/>
                <a:gd name="connsiteX40" fmla="*/ 804835 w 878016"/>
                <a:gd name="connsiteY40" fmla="*/ 1865745 h 2411371"/>
                <a:gd name="connsiteX41" fmla="*/ 832544 w 878016"/>
                <a:gd name="connsiteY41" fmla="*/ 1874982 h 2411371"/>
                <a:gd name="connsiteX42" fmla="*/ 860253 w 878016"/>
                <a:gd name="connsiteY42" fmla="*/ 1884218 h 2411371"/>
                <a:gd name="connsiteX43" fmla="*/ 860253 w 878016"/>
                <a:gd name="connsiteY43" fmla="*/ 2124364 h 2411371"/>
                <a:gd name="connsiteX44" fmla="*/ 851016 w 878016"/>
                <a:gd name="connsiteY44" fmla="*/ 2161309 h 2411371"/>
                <a:gd name="connsiteX45" fmla="*/ 786362 w 878016"/>
                <a:gd name="connsiteY45" fmla="*/ 2225964 h 2411371"/>
                <a:gd name="connsiteX46" fmla="*/ 749416 w 878016"/>
                <a:gd name="connsiteY46" fmla="*/ 2235200 h 2411371"/>
                <a:gd name="connsiteX47" fmla="*/ 426144 w 878016"/>
                <a:gd name="connsiteY47" fmla="*/ 2262909 h 2411371"/>
                <a:gd name="connsiteX48" fmla="*/ 398435 w 878016"/>
                <a:gd name="connsiteY48" fmla="*/ 2281382 h 2411371"/>
                <a:gd name="connsiteX49" fmla="*/ 343016 w 878016"/>
                <a:gd name="connsiteY49" fmla="*/ 2299854 h 2411371"/>
                <a:gd name="connsiteX50" fmla="*/ 259889 w 878016"/>
                <a:gd name="connsiteY50" fmla="*/ 2355273 h 2411371"/>
                <a:gd name="connsiteX51" fmla="*/ 232180 w 878016"/>
                <a:gd name="connsiteY51" fmla="*/ 2373745 h 2411371"/>
                <a:gd name="connsiteX52" fmla="*/ 176762 w 878016"/>
                <a:gd name="connsiteY52" fmla="*/ 2392218 h 2411371"/>
                <a:gd name="connsiteX53" fmla="*/ 149053 w 878016"/>
                <a:gd name="connsiteY53" fmla="*/ 2410691 h 2411371"/>
                <a:gd name="connsiteX54" fmla="*/ 121344 w 878016"/>
                <a:gd name="connsiteY54" fmla="*/ 2373745 h 2411371"/>
                <a:gd name="connsiteX55" fmla="*/ 149053 w 878016"/>
                <a:gd name="connsiteY55" fmla="*/ 2364509 h 2411371"/>
                <a:gd name="connsiteX56" fmla="*/ 204471 w 878016"/>
                <a:gd name="connsiteY56" fmla="*/ 2327564 h 2411371"/>
                <a:gd name="connsiteX57" fmla="*/ 241416 w 878016"/>
                <a:gd name="connsiteY57" fmla="*/ 2272145 h 2411371"/>
                <a:gd name="connsiteX58" fmla="*/ 250653 w 878016"/>
                <a:gd name="connsiteY58" fmla="*/ 2244436 h 2411371"/>
                <a:gd name="connsiteX59" fmla="*/ 287598 w 878016"/>
                <a:gd name="connsiteY59" fmla="*/ 2161309 h 2411371"/>
                <a:gd name="connsiteX60" fmla="*/ 296835 w 878016"/>
                <a:gd name="connsiteY60" fmla="*/ 2115127 h 2411371"/>
                <a:gd name="connsiteX61" fmla="*/ 306071 w 878016"/>
                <a:gd name="connsiteY61" fmla="*/ 2059709 h 2411371"/>
                <a:gd name="connsiteX62" fmla="*/ 315307 w 878016"/>
                <a:gd name="connsiteY62" fmla="*/ 2032000 h 2411371"/>
                <a:gd name="connsiteX63" fmla="*/ 306071 w 878016"/>
                <a:gd name="connsiteY63" fmla="*/ 1948873 h 2411371"/>
                <a:gd name="connsiteX64" fmla="*/ 278362 w 878016"/>
                <a:gd name="connsiteY64" fmla="*/ 1930400 h 2411371"/>
                <a:gd name="connsiteX65" fmla="*/ 259889 w 878016"/>
                <a:gd name="connsiteY65" fmla="*/ 1902691 h 2411371"/>
                <a:gd name="connsiteX66" fmla="*/ 269125 w 878016"/>
                <a:gd name="connsiteY66" fmla="*/ 1865745 h 2411371"/>
                <a:gd name="connsiteX67" fmla="*/ 306071 w 878016"/>
                <a:gd name="connsiteY67" fmla="*/ 1810327 h 2411371"/>
                <a:gd name="connsiteX68" fmla="*/ 333780 w 878016"/>
                <a:gd name="connsiteY68" fmla="*/ 1681018 h 2411371"/>
                <a:gd name="connsiteX69" fmla="*/ 343016 w 878016"/>
                <a:gd name="connsiteY69" fmla="*/ 1644073 h 2411371"/>
                <a:gd name="connsiteX70" fmla="*/ 361489 w 878016"/>
                <a:gd name="connsiteY70" fmla="*/ 1588654 h 2411371"/>
                <a:gd name="connsiteX71" fmla="*/ 370725 w 878016"/>
                <a:gd name="connsiteY71" fmla="*/ 1440873 h 2411371"/>
                <a:gd name="connsiteX72" fmla="*/ 379962 w 878016"/>
                <a:gd name="connsiteY72" fmla="*/ 1413164 h 2411371"/>
                <a:gd name="connsiteX73" fmla="*/ 389198 w 878016"/>
                <a:gd name="connsiteY73" fmla="*/ 1376218 h 2411371"/>
                <a:gd name="connsiteX74" fmla="*/ 398435 w 878016"/>
                <a:gd name="connsiteY74" fmla="*/ 1311564 h 2411371"/>
                <a:gd name="connsiteX75" fmla="*/ 379962 w 878016"/>
                <a:gd name="connsiteY75" fmla="*/ 1173018 h 2411371"/>
                <a:gd name="connsiteX76" fmla="*/ 370725 w 878016"/>
                <a:gd name="connsiteY76" fmla="*/ 1145309 h 2411371"/>
                <a:gd name="connsiteX77" fmla="*/ 352253 w 878016"/>
                <a:gd name="connsiteY77" fmla="*/ 1062182 h 2411371"/>
                <a:gd name="connsiteX78" fmla="*/ 343016 w 878016"/>
                <a:gd name="connsiteY78" fmla="*/ 997527 h 2411371"/>
                <a:gd name="connsiteX79" fmla="*/ 333780 w 878016"/>
                <a:gd name="connsiteY79" fmla="*/ 951345 h 2411371"/>
                <a:gd name="connsiteX80" fmla="*/ 315307 w 878016"/>
                <a:gd name="connsiteY80" fmla="*/ 822036 h 2411371"/>
                <a:gd name="connsiteX81" fmla="*/ 296835 w 878016"/>
                <a:gd name="connsiteY81" fmla="*/ 738909 h 2411371"/>
                <a:gd name="connsiteX82" fmla="*/ 269125 w 878016"/>
                <a:gd name="connsiteY82" fmla="*/ 480291 h 2411371"/>
                <a:gd name="connsiteX83" fmla="*/ 259889 w 878016"/>
                <a:gd name="connsiteY83" fmla="*/ 452582 h 2411371"/>
                <a:gd name="connsiteX84" fmla="*/ 241416 w 878016"/>
                <a:gd name="connsiteY84" fmla="*/ 424873 h 2411371"/>
                <a:gd name="connsiteX85" fmla="*/ 195235 w 878016"/>
                <a:gd name="connsiteY85" fmla="*/ 341745 h 2411371"/>
                <a:gd name="connsiteX86" fmla="*/ 158289 w 878016"/>
                <a:gd name="connsiteY86" fmla="*/ 286327 h 2411371"/>
                <a:gd name="connsiteX87" fmla="*/ 139816 w 878016"/>
                <a:gd name="connsiteY87" fmla="*/ 258618 h 2411371"/>
                <a:gd name="connsiteX88" fmla="*/ 112107 w 878016"/>
                <a:gd name="connsiteY88" fmla="*/ 249382 h 2411371"/>
                <a:gd name="connsiteX89" fmla="*/ 75162 w 878016"/>
                <a:gd name="connsiteY89" fmla="*/ 212436 h 2411371"/>
                <a:gd name="connsiteX90" fmla="*/ 47453 w 878016"/>
                <a:gd name="connsiteY90" fmla="*/ 184727 h 2411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878016" h="2411371">
                  <a:moveTo>
                    <a:pt x="130580" y="193964"/>
                  </a:moveTo>
                  <a:cubicBezTo>
                    <a:pt x="112107" y="197043"/>
                    <a:pt x="93444" y="199138"/>
                    <a:pt x="75162" y="203200"/>
                  </a:cubicBezTo>
                  <a:cubicBezTo>
                    <a:pt x="65658" y="205312"/>
                    <a:pt x="57189" y="212436"/>
                    <a:pt x="47453" y="212436"/>
                  </a:cubicBezTo>
                  <a:cubicBezTo>
                    <a:pt x="37717" y="212436"/>
                    <a:pt x="28980" y="206279"/>
                    <a:pt x="19744" y="203200"/>
                  </a:cubicBezTo>
                  <a:cubicBezTo>
                    <a:pt x="-4894" y="129287"/>
                    <a:pt x="-4675" y="155747"/>
                    <a:pt x="10507" y="64654"/>
                  </a:cubicBezTo>
                  <a:cubicBezTo>
                    <a:pt x="12108" y="55050"/>
                    <a:pt x="12860" y="43829"/>
                    <a:pt x="19744" y="36945"/>
                  </a:cubicBezTo>
                  <a:cubicBezTo>
                    <a:pt x="26628" y="30061"/>
                    <a:pt x="38217" y="30788"/>
                    <a:pt x="47453" y="27709"/>
                  </a:cubicBezTo>
                  <a:cubicBezTo>
                    <a:pt x="56689" y="21551"/>
                    <a:pt x="65233" y="14200"/>
                    <a:pt x="75162" y="9236"/>
                  </a:cubicBezTo>
                  <a:cubicBezTo>
                    <a:pt x="83870" y="4882"/>
                    <a:pt x="93135" y="0"/>
                    <a:pt x="102871" y="0"/>
                  </a:cubicBezTo>
                  <a:cubicBezTo>
                    <a:pt x="207595" y="0"/>
                    <a:pt x="312228" y="6157"/>
                    <a:pt x="416907" y="9236"/>
                  </a:cubicBezTo>
                  <a:cubicBezTo>
                    <a:pt x="423065" y="27709"/>
                    <a:pt x="419178" y="53853"/>
                    <a:pt x="435380" y="64654"/>
                  </a:cubicBezTo>
                  <a:lnTo>
                    <a:pt x="490798" y="101600"/>
                  </a:lnTo>
                  <a:cubicBezTo>
                    <a:pt x="512781" y="167549"/>
                    <a:pt x="498470" y="140816"/>
                    <a:pt x="527744" y="184727"/>
                  </a:cubicBezTo>
                  <a:cubicBezTo>
                    <a:pt x="549726" y="250676"/>
                    <a:pt x="535415" y="223944"/>
                    <a:pt x="564689" y="267854"/>
                  </a:cubicBezTo>
                  <a:cubicBezTo>
                    <a:pt x="590304" y="344705"/>
                    <a:pt x="551317" y="222227"/>
                    <a:pt x="583162" y="360218"/>
                  </a:cubicBezTo>
                  <a:cubicBezTo>
                    <a:pt x="587541" y="379191"/>
                    <a:pt x="595477" y="397163"/>
                    <a:pt x="601635" y="415636"/>
                  </a:cubicBezTo>
                  <a:lnTo>
                    <a:pt x="610871" y="443345"/>
                  </a:lnTo>
                  <a:cubicBezTo>
                    <a:pt x="613950" y="452581"/>
                    <a:pt x="614707" y="462953"/>
                    <a:pt x="620107" y="471054"/>
                  </a:cubicBezTo>
                  <a:lnTo>
                    <a:pt x="638580" y="498764"/>
                  </a:lnTo>
                  <a:cubicBezTo>
                    <a:pt x="626929" y="591978"/>
                    <a:pt x="637193" y="549105"/>
                    <a:pt x="610871" y="628073"/>
                  </a:cubicBezTo>
                  <a:lnTo>
                    <a:pt x="601635" y="655782"/>
                  </a:lnTo>
                  <a:cubicBezTo>
                    <a:pt x="612809" y="767523"/>
                    <a:pt x="601086" y="718790"/>
                    <a:pt x="629344" y="803564"/>
                  </a:cubicBezTo>
                  <a:lnTo>
                    <a:pt x="638580" y="831273"/>
                  </a:lnTo>
                  <a:lnTo>
                    <a:pt x="647816" y="858982"/>
                  </a:lnTo>
                  <a:cubicBezTo>
                    <a:pt x="644737" y="886691"/>
                    <a:pt x="648108" y="915908"/>
                    <a:pt x="638580" y="942109"/>
                  </a:cubicBezTo>
                  <a:cubicBezTo>
                    <a:pt x="634786" y="952541"/>
                    <a:pt x="621821" y="958757"/>
                    <a:pt x="610871" y="960582"/>
                  </a:cubicBezTo>
                  <a:cubicBezTo>
                    <a:pt x="565216" y="968191"/>
                    <a:pt x="518507" y="966739"/>
                    <a:pt x="472325" y="969818"/>
                  </a:cubicBezTo>
                  <a:cubicBezTo>
                    <a:pt x="453738" y="997700"/>
                    <a:pt x="445707" y="993949"/>
                    <a:pt x="463089" y="1025236"/>
                  </a:cubicBezTo>
                  <a:cubicBezTo>
                    <a:pt x="473871" y="1044644"/>
                    <a:pt x="500035" y="1080654"/>
                    <a:pt x="500035" y="1080654"/>
                  </a:cubicBezTo>
                  <a:cubicBezTo>
                    <a:pt x="503114" y="1145309"/>
                    <a:pt x="503896" y="1210114"/>
                    <a:pt x="509271" y="1274618"/>
                  </a:cubicBezTo>
                  <a:cubicBezTo>
                    <a:pt x="510079" y="1284320"/>
                    <a:pt x="513779" y="1293816"/>
                    <a:pt x="518507" y="1302327"/>
                  </a:cubicBezTo>
                  <a:cubicBezTo>
                    <a:pt x="529289" y="1321735"/>
                    <a:pt x="543138" y="1339272"/>
                    <a:pt x="555453" y="1357745"/>
                  </a:cubicBezTo>
                  <a:cubicBezTo>
                    <a:pt x="579327" y="1393556"/>
                    <a:pt x="563393" y="1381943"/>
                    <a:pt x="601635" y="1394691"/>
                  </a:cubicBezTo>
                  <a:cubicBezTo>
                    <a:pt x="610871" y="1403927"/>
                    <a:pt x="622098" y="1411532"/>
                    <a:pt x="629344" y="1422400"/>
                  </a:cubicBezTo>
                  <a:cubicBezTo>
                    <a:pt x="682811" y="1502602"/>
                    <a:pt x="577894" y="1389423"/>
                    <a:pt x="666289" y="1477818"/>
                  </a:cubicBezTo>
                  <a:cubicBezTo>
                    <a:pt x="689502" y="1547458"/>
                    <a:pt x="658191" y="1461624"/>
                    <a:pt x="693998" y="1533236"/>
                  </a:cubicBezTo>
                  <a:cubicBezTo>
                    <a:pt x="698352" y="1541944"/>
                    <a:pt x="698881" y="1552237"/>
                    <a:pt x="703235" y="1560945"/>
                  </a:cubicBezTo>
                  <a:cubicBezTo>
                    <a:pt x="739044" y="1632563"/>
                    <a:pt x="707727" y="1546716"/>
                    <a:pt x="730944" y="1616364"/>
                  </a:cubicBezTo>
                  <a:cubicBezTo>
                    <a:pt x="734023" y="1684097"/>
                    <a:pt x="734773" y="1751977"/>
                    <a:pt x="740180" y="1819564"/>
                  </a:cubicBezTo>
                  <a:cubicBezTo>
                    <a:pt x="740956" y="1829269"/>
                    <a:pt x="741493" y="1841614"/>
                    <a:pt x="749416" y="1847273"/>
                  </a:cubicBezTo>
                  <a:cubicBezTo>
                    <a:pt x="765261" y="1858591"/>
                    <a:pt x="786362" y="1859587"/>
                    <a:pt x="804835" y="1865745"/>
                  </a:cubicBezTo>
                  <a:lnTo>
                    <a:pt x="832544" y="1874982"/>
                  </a:lnTo>
                  <a:lnTo>
                    <a:pt x="860253" y="1884218"/>
                  </a:lnTo>
                  <a:cubicBezTo>
                    <a:pt x="891138" y="1976877"/>
                    <a:pt x="875474" y="1918887"/>
                    <a:pt x="860253" y="2124364"/>
                  </a:cubicBezTo>
                  <a:cubicBezTo>
                    <a:pt x="859315" y="2137023"/>
                    <a:pt x="856693" y="2149955"/>
                    <a:pt x="851016" y="2161309"/>
                  </a:cubicBezTo>
                  <a:cubicBezTo>
                    <a:pt x="824111" y="2215118"/>
                    <a:pt x="828362" y="2213964"/>
                    <a:pt x="786362" y="2225964"/>
                  </a:cubicBezTo>
                  <a:cubicBezTo>
                    <a:pt x="774156" y="2229451"/>
                    <a:pt x="761575" y="2231552"/>
                    <a:pt x="749416" y="2235200"/>
                  </a:cubicBezTo>
                  <a:cubicBezTo>
                    <a:pt x="591643" y="2282531"/>
                    <a:pt x="794215" y="2250217"/>
                    <a:pt x="426144" y="2262909"/>
                  </a:cubicBezTo>
                  <a:cubicBezTo>
                    <a:pt x="416908" y="2269067"/>
                    <a:pt x="408579" y="2276874"/>
                    <a:pt x="398435" y="2281382"/>
                  </a:cubicBezTo>
                  <a:cubicBezTo>
                    <a:pt x="380641" y="2289290"/>
                    <a:pt x="343016" y="2299854"/>
                    <a:pt x="343016" y="2299854"/>
                  </a:cubicBezTo>
                  <a:lnTo>
                    <a:pt x="259889" y="2355273"/>
                  </a:lnTo>
                  <a:cubicBezTo>
                    <a:pt x="250653" y="2361430"/>
                    <a:pt x="242711" y="2370235"/>
                    <a:pt x="232180" y="2373745"/>
                  </a:cubicBezTo>
                  <a:lnTo>
                    <a:pt x="176762" y="2392218"/>
                  </a:lnTo>
                  <a:cubicBezTo>
                    <a:pt x="167526" y="2398376"/>
                    <a:pt x="160042" y="2409121"/>
                    <a:pt x="149053" y="2410691"/>
                  </a:cubicBezTo>
                  <a:cubicBezTo>
                    <a:pt x="121711" y="2414597"/>
                    <a:pt x="93482" y="2401606"/>
                    <a:pt x="121344" y="2373745"/>
                  </a:cubicBezTo>
                  <a:cubicBezTo>
                    <a:pt x="128228" y="2366861"/>
                    <a:pt x="139817" y="2367588"/>
                    <a:pt x="149053" y="2364509"/>
                  </a:cubicBezTo>
                  <a:cubicBezTo>
                    <a:pt x="167526" y="2352194"/>
                    <a:pt x="192156" y="2346037"/>
                    <a:pt x="204471" y="2327564"/>
                  </a:cubicBezTo>
                  <a:lnTo>
                    <a:pt x="241416" y="2272145"/>
                  </a:lnTo>
                  <a:cubicBezTo>
                    <a:pt x="246816" y="2264044"/>
                    <a:pt x="246299" y="2253144"/>
                    <a:pt x="250653" y="2244436"/>
                  </a:cubicBezTo>
                  <a:cubicBezTo>
                    <a:pt x="276450" y="2192842"/>
                    <a:pt x="271712" y="2240735"/>
                    <a:pt x="287598" y="2161309"/>
                  </a:cubicBezTo>
                  <a:cubicBezTo>
                    <a:pt x="290677" y="2145915"/>
                    <a:pt x="294027" y="2130573"/>
                    <a:pt x="296835" y="2115127"/>
                  </a:cubicBezTo>
                  <a:cubicBezTo>
                    <a:pt x="300185" y="2096702"/>
                    <a:pt x="302009" y="2077991"/>
                    <a:pt x="306071" y="2059709"/>
                  </a:cubicBezTo>
                  <a:cubicBezTo>
                    <a:pt x="308183" y="2050205"/>
                    <a:pt x="312228" y="2041236"/>
                    <a:pt x="315307" y="2032000"/>
                  </a:cubicBezTo>
                  <a:cubicBezTo>
                    <a:pt x="312228" y="2004291"/>
                    <a:pt x="315599" y="1975074"/>
                    <a:pt x="306071" y="1948873"/>
                  </a:cubicBezTo>
                  <a:cubicBezTo>
                    <a:pt x="302277" y="1938441"/>
                    <a:pt x="286211" y="1938249"/>
                    <a:pt x="278362" y="1930400"/>
                  </a:cubicBezTo>
                  <a:cubicBezTo>
                    <a:pt x="270513" y="1922551"/>
                    <a:pt x="266047" y="1911927"/>
                    <a:pt x="259889" y="1902691"/>
                  </a:cubicBezTo>
                  <a:cubicBezTo>
                    <a:pt x="262968" y="1890376"/>
                    <a:pt x="263448" y="1877099"/>
                    <a:pt x="269125" y="1865745"/>
                  </a:cubicBezTo>
                  <a:cubicBezTo>
                    <a:pt x="279054" y="1845887"/>
                    <a:pt x="306071" y="1810327"/>
                    <a:pt x="306071" y="1810327"/>
                  </a:cubicBezTo>
                  <a:cubicBezTo>
                    <a:pt x="338487" y="1713082"/>
                    <a:pt x="314362" y="1797532"/>
                    <a:pt x="333780" y="1681018"/>
                  </a:cubicBezTo>
                  <a:cubicBezTo>
                    <a:pt x="335867" y="1668497"/>
                    <a:pt x="339368" y="1656232"/>
                    <a:pt x="343016" y="1644073"/>
                  </a:cubicBezTo>
                  <a:cubicBezTo>
                    <a:pt x="348611" y="1625422"/>
                    <a:pt x="361489" y="1588654"/>
                    <a:pt x="361489" y="1588654"/>
                  </a:cubicBezTo>
                  <a:cubicBezTo>
                    <a:pt x="364568" y="1539394"/>
                    <a:pt x="365558" y="1489958"/>
                    <a:pt x="370725" y="1440873"/>
                  </a:cubicBezTo>
                  <a:cubicBezTo>
                    <a:pt x="371744" y="1431190"/>
                    <a:pt x="377287" y="1422525"/>
                    <a:pt x="379962" y="1413164"/>
                  </a:cubicBezTo>
                  <a:cubicBezTo>
                    <a:pt x="383449" y="1400958"/>
                    <a:pt x="386927" y="1388708"/>
                    <a:pt x="389198" y="1376218"/>
                  </a:cubicBezTo>
                  <a:cubicBezTo>
                    <a:pt x="393092" y="1354799"/>
                    <a:pt x="395356" y="1333115"/>
                    <a:pt x="398435" y="1311564"/>
                  </a:cubicBezTo>
                  <a:cubicBezTo>
                    <a:pt x="392665" y="1253866"/>
                    <a:pt x="392714" y="1224027"/>
                    <a:pt x="379962" y="1173018"/>
                  </a:cubicBezTo>
                  <a:cubicBezTo>
                    <a:pt x="377601" y="1163573"/>
                    <a:pt x="373400" y="1154670"/>
                    <a:pt x="370725" y="1145309"/>
                  </a:cubicBezTo>
                  <a:cubicBezTo>
                    <a:pt x="364083" y="1122061"/>
                    <a:pt x="356062" y="1085037"/>
                    <a:pt x="352253" y="1062182"/>
                  </a:cubicBezTo>
                  <a:cubicBezTo>
                    <a:pt x="348674" y="1040708"/>
                    <a:pt x="346595" y="1019001"/>
                    <a:pt x="343016" y="997527"/>
                  </a:cubicBezTo>
                  <a:cubicBezTo>
                    <a:pt x="340435" y="982042"/>
                    <a:pt x="336228" y="966852"/>
                    <a:pt x="333780" y="951345"/>
                  </a:cubicBezTo>
                  <a:cubicBezTo>
                    <a:pt x="326989" y="908337"/>
                    <a:pt x="329075" y="863342"/>
                    <a:pt x="315307" y="822036"/>
                  </a:cubicBezTo>
                  <a:cubicBezTo>
                    <a:pt x="303114" y="785456"/>
                    <a:pt x="301968" y="786820"/>
                    <a:pt x="296835" y="738909"/>
                  </a:cubicBezTo>
                  <a:cubicBezTo>
                    <a:pt x="292721" y="700508"/>
                    <a:pt x="285123" y="552283"/>
                    <a:pt x="269125" y="480291"/>
                  </a:cubicBezTo>
                  <a:cubicBezTo>
                    <a:pt x="267013" y="470787"/>
                    <a:pt x="264243" y="461290"/>
                    <a:pt x="259889" y="452582"/>
                  </a:cubicBezTo>
                  <a:cubicBezTo>
                    <a:pt x="254925" y="442653"/>
                    <a:pt x="247574" y="434109"/>
                    <a:pt x="241416" y="424873"/>
                  </a:cubicBezTo>
                  <a:cubicBezTo>
                    <a:pt x="225160" y="376102"/>
                    <a:pt x="237580" y="405263"/>
                    <a:pt x="195235" y="341745"/>
                  </a:cubicBezTo>
                  <a:lnTo>
                    <a:pt x="158289" y="286327"/>
                  </a:lnTo>
                  <a:cubicBezTo>
                    <a:pt x="152131" y="277091"/>
                    <a:pt x="150347" y="262128"/>
                    <a:pt x="139816" y="258618"/>
                  </a:cubicBezTo>
                  <a:lnTo>
                    <a:pt x="112107" y="249382"/>
                  </a:lnTo>
                  <a:cubicBezTo>
                    <a:pt x="91956" y="188927"/>
                    <a:pt x="119943" y="248262"/>
                    <a:pt x="75162" y="212436"/>
                  </a:cubicBezTo>
                  <a:cubicBezTo>
                    <a:pt x="37324" y="182165"/>
                    <a:pt x="72687" y="184727"/>
                    <a:pt x="47453" y="184727"/>
                  </a:cubicBezTo>
                </a:path>
              </a:pathLst>
            </a:custGeom>
            <a:solidFill>
              <a:srgbClr val="FF0000"/>
            </a:solid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fontAlgn="auto">
                <a:spcBef>
                  <a:spcPts val="0"/>
                </a:spcBef>
                <a:spcAft>
                  <a:spcPts val="0"/>
                </a:spcAft>
                <a:defRPr/>
              </a:pPr>
              <a:endParaRPr lang="es-PE" sz="825">
                <a:solidFill>
                  <a:schemeClr val="bg1"/>
                </a:solidFill>
              </a:endParaRPr>
            </a:p>
          </p:txBody>
        </p:sp>
        <p:sp>
          <p:nvSpPr>
            <p:cNvPr id="70" name="67 CuadroTexto"/>
            <p:cNvSpPr txBox="1">
              <a:spLocks noChangeArrowheads="1"/>
            </p:cNvSpPr>
            <p:nvPr/>
          </p:nvSpPr>
          <p:spPr bwMode="auto">
            <a:xfrm>
              <a:off x="7652125" y="3159125"/>
              <a:ext cx="995364" cy="2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latin typeface="Segoe UI" panose="020B0502040204020203" pitchFamily="34" charset="0"/>
                </a:rPr>
                <a:t> LA LIBERTAD</a:t>
              </a:r>
            </a:p>
          </p:txBody>
        </p:sp>
        <p:sp>
          <p:nvSpPr>
            <p:cNvPr id="71" name="70 CuadroTexto"/>
            <p:cNvSpPr txBox="1">
              <a:spLocks noChangeArrowheads="1"/>
            </p:cNvSpPr>
            <p:nvPr/>
          </p:nvSpPr>
          <p:spPr bwMode="auto">
            <a:xfrm>
              <a:off x="8243889" y="2819401"/>
              <a:ext cx="87312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a:solidFill>
                    <a:schemeClr val="bg1"/>
                  </a:solidFill>
                  <a:latin typeface="Segoe UI" panose="020B0502040204020203" pitchFamily="34" charset="0"/>
                </a:rPr>
                <a:t>   SAN MARTIN</a:t>
              </a:r>
            </a:p>
          </p:txBody>
        </p:sp>
        <p:sp>
          <p:nvSpPr>
            <p:cNvPr id="72" name="55 CuadroTexto"/>
            <p:cNvSpPr txBox="1">
              <a:spLocks noChangeArrowheads="1"/>
            </p:cNvSpPr>
            <p:nvPr/>
          </p:nvSpPr>
          <p:spPr bwMode="auto">
            <a:xfrm>
              <a:off x="7896223" y="4606926"/>
              <a:ext cx="649916" cy="33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PE" altLang="es-PE" sz="600" b="1" dirty="0">
                  <a:solidFill>
                    <a:srgbClr val="000000"/>
                  </a:solidFill>
                  <a:latin typeface="Segoe UI" panose="020B0502040204020203" pitchFamily="34" charset="0"/>
                </a:rPr>
                <a:t>   CALLAO</a:t>
              </a:r>
            </a:p>
          </p:txBody>
        </p:sp>
      </p:grpSp>
      <p:graphicFrame>
        <p:nvGraphicFramePr>
          <p:cNvPr id="73" name="Tabla 72"/>
          <p:cNvGraphicFramePr>
            <a:graphicFrameLocks noGrp="1"/>
          </p:cNvGraphicFramePr>
          <p:nvPr/>
        </p:nvGraphicFramePr>
        <p:xfrm>
          <a:off x="5989619" y="1220818"/>
          <a:ext cx="2239981" cy="5306952"/>
        </p:xfrm>
        <a:graphic>
          <a:graphicData uri="http://schemas.openxmlformats.org/drawingml/2006/table">
            <a:tbl>
              <a:tblPr>
                <a:tableStyleId>{5C22544A-7EE6-4342-B048-85BDC9FD1C3A}</a:tableStyleId>
              </a:tblPr>
              <a:tblGrid>
                <a:gridCol w="1266077"/>
                <a:gridCol w="973904"/>
              </a:tblGrid>
              <a:tr h="155257">
                <a:tc>
                  <a:txBody>
                    <a:bodyPr/>
                    <a:lstStyle/>
                    <a:p>
                      <a:pPr algn="l" fontAlgn="ctr"/>
                      <a:r>
                        <a:rPr lang="es-PE" sz="1400" u="none" strike="noStrike" dirty="0">
                          <a:effectLst/>
                        </a:rPr>
                        <a:t>La Libertad</a:t>
                      </a:r>
                      <a:endParaRPr lang="es-PE" sz="1400" b="0" i="0" u="none" strike="noStrike" dirty="0">
                        <a:solidFill>
                          <a:srgbClr val="000000"/>
                        </a:solidFill>
                        <a:effectLst/>
                        <a:latin typeface="Arial Narrow" panose="020B0606020202030204" pitchFamily="34" charset="0"/>
                      </a:endParaRPr>
                    </a:p>
                  </a:txBody>
                  <a:tcPr marL="69866" marR="7763" marT="7763" marB="0" anchor="ctr">
                    <a:solidFill>
                      <a:srgbClr val="FFC000"/>
                    </a:solidFill>
                  </a:tcPr>
                </a:tc>
                <a:tc>
                  <a:txBody>
                    <a:bodyPr/>
                    <a:lstStyle/>
                    <a:p>
                      <a:pPr algn="r" fontAlgn="ctr"/>
                      <a:r>
                        <a:rPr lang="es-PE" sz="1400" u="none" strike="noStrike" dirty="0" smtClean="0">
                          <a:effectLst/>
                        </a:rPr>
                        <a:t>     </a:t>
                      </a:r>
                      <a:r>
                        <a:rPr lang="es-PE" sz="1400" u="none" strike="noStrike" baseline="0" dirty="0" smtClean="0">
                          <a:effectLst/>
                        </a:rPr>
                        <a:t>  </a:t>
                      </a:r>
                      <a:r>
                        <a:rPr lang="es-PE" sz="1400" u="none" strike="noStrike" dirty="0" smtClean="0">
                          <a:effectLst/>
                        </a:rPr>
                        <a:t>34.0</a:t>
                      </a:r>
                      <a:endParaRPr lang="es-PE" sz="1400" b="0" i="0" u="none" strike="noStrike" dirty="0">
                        <a:solidFill>
                          <a:srgbClr val="000000"/>
                        </a:solidFill>
                        <a:effectLst/>
                        <a:latin typeface="Arial Narrow" panose="020B0606020202030204" pitchFamily="34" charset="0"/>
                      </a:endParaRPr>
                    </a:p>
                  </a:txBody>
                  <a:tcPr marL="7763" marR="69866" marT="7763" marB="0" anchor="ctr">
                    <a:solidFill>
                      <a:srgbClr val="FFC000"/>
                    </a:solidFill>
                  </a:tcPr>
                </a:tc>
              </a:tr>
              <a:tr h="155257">
                <a:tc>
                  <a:txBody>
                    <a:bodyPr/>
                    <a:lstStyle/>
                    <a:p>
                      <a:pPr algn="l" fontAlgn="ctr"/>
                      <a:r>
                        <a:rPr lang="es-PE" sz="1400" u="none" strike="noStrike" dirty="0">
                          <a:effectLst/>
                        </a:rPr>
                        <a:t>Cajamarca</a:t>
                      </a:r>
                      <a:endParaRPr lang="es-PE" sz="1400" b="0" i="0" u="none" strike="noStrike" dirty="0">
                        <a:solidFill>
                          <a:srgbClr val="000000"/>
                        </a:solidFill>
                        <a:effectLst/>
                        <a:latin typeface="Arial Narrow" panose="020B0606020202030204" pitchFamily="34" charset="0"/>
                      </a:endParaRPr>
                    </a:p>
                  </a:txBody>
                  <a:tcPr marL="69866" marR="7763" marT="7763" marB="0" anchor="ctr">
                    <a:solidFill>
                      <a:srgbClr val="FFC000"/>
                    </a:solidFill>
                  </a:tcPr>
                </a:tc>
                <a:tc>
                  <a:txBody>
                    <a:bodyPr/>
                    <a:lstStyle/>
                    <a:p>
                      <a:pPr algn="r" fontAlgn="ctr"/>
                      <a:r>
                        <a:rPr lang="es-PE" sz="1400" u="none" strike="noStrike">
                          <a:effectLst/>
                        </a:rPr>
                        <a:t>35.5</a:t>
                      </a:r>
                      <a:endParaRPr lang="es-PE" sz="1400" b="0" i="0" u="none" strike="noStrike">
                        <a:solidFill>
                          <a:srgbClr val="000000"/>
                        </a:solidFill>
                        <a:effectLst/>
                        <a:latin typeface="Arial Narrow" panose="020B0606020202030204" pitchFamily="34" charset="0"/>
                      </a:endParaRPr>
                    </a:p>
                  </a:txBody>
                  <a:tcPr marL="7763" marR="69866" marT="7763" marB="0" anchor="ctr">
                    <a:solidFill>
                      <a:srgbClr val="FFC000"/>
                    </a:solidFill>
                  </a:tcPr>
                </a:tc>
              </a:tr>
              <a:tr h="155257">
                <a:tc>
                  <a:txBody>
                    <a:bodyPr/>
                    <a:lstStyle/>
                    <a:p>
                      <a:pPr algn="l" fontAlgn="ctr"/>
                      <a:r>
                        <a:rPr lang="es-PE" sz="1400" u="none" strike="noStrike" dirty="0">
                          <a:effectLst/>
                        </a:rPr>
                        <a:t>Piura</a:t>
                      </a:r>
                      <a:endParaRPr lang="es-PE" sz="1400" b="0" i="0" u="none" strike="noStrike" dirty="0">
                        <a:solidFill>
                          <a:srgbClr val="000000"/>
                        </a:solidFill>
                        <a:effectLst/>
                        <a:latin typeface="Arial Narrow" panose="020B0606020202030204" pitchFamily="34" charset="0"/>
                      </a:endParaRPr>
                    </a:p>
                  </a:txBody>
                  <a:tcPr marL="69866" marR="7763" marT="7763" marB="0" anchor="ctr">
                    <a:solidFill>
                      <a:srgbClr val="FFC000"/>
                    </a:solidFill>
                  </a:tcPr>
                </a:tc>
                <a:tc>
                  <a:txBody>
                    <a:bodyPr/>
                    <a:lstStyle/>
                    <a:p>
                      <a:pPr algn="r" fontAlgn="ctr"/>
                      <a:r>
                        <a:rPr lang="es-PE" sz="1400" u="none" strike="noStrike" dirty="0">
                          <a:effectLst/>
                        </a:rPr>
                        <a:t>35.9</a:t>
                      </a:r>
                      <a:endParaRPr lang="es-PE" sz="1400" b="0" i="0" u="none" strike="noStrike" dirty="0">
                        <a:solidFill>
                          <a:srgbClr val="000000"/>
                        </a:solidFill>
                        <a:effectLst/>
                        <a:latin typeface="Arial Narrow" panose="020B0606020202030204" pitchFamily="34" charset="0"/>
                      </a:endParaRPr>
                    </a:p>
                  </a:txBody>
                  <a:tcPr marL="7763" marR="69866" marT="7763" marB="0" anchor="ctr">
                    <a:solidFill>
                      <a:srgbClr val="FFC000"/>
                    </a:solidFill>
                  </a:tcPr>
                </a:tc>
              </a:tr>
              <a:tr h="155257">
                <a:tc>
                  <a:txBody>
                    <a:bodyPr/>
                    <a:lstStyle/>
                    <a:p>
                      <a:pPr algn="l" fontAlgn="ctr"/>
                      <a:r>
                        <a:rPr lang="es-PE" sz="1400" u="none" strike="noStrike" dirty="0">
                          <a:effectLst/>
                        </a:rPr>
                        <a:t>Lambayeque</a:t>
                      </a:r>
                      <a:endParaRPr lang="es-PE" sz="1400" b="0" i="0" u="none" strike="noStrike" dirty="0">
                        <a:solidFill>
                          <a:srgbClr val="000000"/>
                        </a:solidFill>
                        <a:effectLst/>
                        <a:latin typeface="Arial Narrow" panose="020B0606020202030204" pitchFamily="34" charset="0"/>
                      </a:endParaRPr>
                    </a:p>
                  </a:txBody>
                  <a:tcPr marL="69866" marR="7763" marT="7763" marB="0" anchor="ctr">
                    <a:solidFill>
                      <a:srgbClr val="FFC000"/>
                    </a:solidFill>
                  </a:tcPr>
                </a:tc>
                <a:tc>
                  <a:txBody>
                    <a:bodyPr/>
                    <a:lstStyle/>
                    <a:p>
                      <a:pPr algn="r" fontAlgn="ctr"/>
                      <a:r>
                        <a:rPr lang="es-PE" sz="1400" u="none" strike="noStrike" dirty="0">
                          <a:effectLst/>
                        </a:rPr>
                        <a:t>36.0</a:t>
                      </a:r>
                      <a:endParaRPr lang="es-PE" sz="1400" b="0" i="0" u="none" strike="noStrike" dirty="0">
                        <a:solidFill>
                          <a:srgbClr val="000000"/>
                        </a:solidFill>
                        <a:effectLst/>
                        <a:latin typeface="Arial Narrow" panose="020B0606020202030204" pitchFamily="34" charset="0"/>
                      </a:endParaRPr>
                    </a:p>
                  </a:txBody>
                  <a:tcPr marL="7763" marR="69866" marT="7763" marB="0" anchor="ctr">
                    <a:solidFill>
                      <a:srgbClr val="FFC000"/>
                    </a:solidFill>
                  </a:tcPr>
                </a:tc>
              </a:tr>
              <a:tr h="155257">
                <a:tc>
                  <a:txBody>
                    <a:bodyPr/>
                    <a:lstStyle/>
                    <a:p>
                      <a:pPr algn="l" fontAlgn="ctr"/>
                      <a:r>
                        <a:rPr lang="es-PE" sz="1400" u="none" strike="noStrike" dirty="0">
                          <a:effectLst/>
                        </a:rPr>
                        <a:t>Lima y Callao</a:t>
                      </a:r>
                      <a:endParaRPr lang="es-PE" sz="1400" b="0" i="0" u="none" strike="noStrike" dirty="0">
                        <a:solidFill>
                          <a:srgbClr val="000000"/>
                        </a:solidFill>
                        <a:effectLst/>
                        <a:latin typeface="Arial Narrow" panose="020B0606020202030204" pitchFamily="34" charset="0"/>
                      </a:endParaRPr>
                    </a:p>
                  </a:txBody>
                  <a:tcPr marL="69866" marR="7763" marT="7763" marB="0" anchor="ctr">
                    <a:solidFill>
                      <a:srgbClr val="FFC000"/>
                    </a:solidFill>
                  </a:tcPr>
                </a:tc>
                <a:tc>
                  <a:txBody>
                    <a:bodyPr/>
                    <a:lstStyle/>
                    <a:p>
                      <a:pPr algn="r" fontAlgn="ctr"/>
                      <a:r>
                        <a:rPr lang="es-PE" sz="1400" u="none" strike="noStrike" dirty="0">
                          <a:effectLst/>
                        </a:rPr>
                        <a:t>36.8</a:t>
                      </a:r>
                      <a:endParaRPr lang="es-PE" sz="1400" b="0" i="0" u="none" strike="noStrike" dirty="0">
                        <a:solidFill>
                          <a:srgbClr val="000000"/>
                        </a:solidFill>
                        <a:effectLst/>
                        <a:latin typeface="Arial Narrow" panose="020B0606020202030204" pitchFamily="34" charset="0"/>
                      </a:endParaRPr>
                    </a:p>
                  </a:txBody>
                  <a:tcPr marL="7763" marR="69866" marT="7763" marB="0" anchor="ctr">
                    <a:solidFill>
                      <a:srgbClr val="FFC000"/>
                    </a:solidFill>
                  </a:tcPr>
                </a:tc>
              </a:tr>
              <a:tr h="155257">
                <a:tc>
                  <a:txBody>
                    <a:bodyPr/>
                    <a:lstStyle/>
                    <a:p>
                      <a:pPr algn="l" fontAlgn="ctr"/>
                      <a:r>
                        <a:rPr lang="es-PE" sz="1400" u="none" strike="noStrike" dirty="0">
                          <a:effectLst/>
                        </a:rPr>
                        <a:t>Tacna</a:t>
                      </a:r>
                      <a:endParaRPr lang="es-PE" sz="1400" b="0" i="0" u="none" strike="noStrike" dirty="0">
                        <a:solidFill>
                          <a:srgbClr val="000000"/>
                        </a:solidFill>
                        <a:effectLst/>
                        <a:latin typeface="Arial Narrow" panose="020B0606020202030204" pitchFamily="34" charset="0"/>
                      </a:endParaRPr>
                    </a:p>
                  </a:txBody>
                  <a:tcPr marL="69866" marR="7763" marT="7763" marB="0" anchor="ctr">
                    <a:solidFill>
                      <a:srgbClr val="FFC000"/>
                    </a:solidFill>
                  </a:tcPr>
                </a:tc>
                <a:tc>
                  <a:txBody>
                    <a:bodyPr/>
                    <a:lstStyle/>
                    <a:p>
                      <a:pPr algn="r" fontAlgn="ctr"/>
                      <a:r>
                        <a:rPr lang="es-PE" sz="1400" u="none" strike="noStrike" dirty="0">
                          <a:effectLst/>
                        </a:rPr>
                        <a:t>38.9</a:t>
                      </a:r>
                      <a:endParaRPr lang="es-PE" sz="1400" b="0" i="0" u="none" strike="noStrike" dirty="0">
                        <a:solidFill>
                          <a:srgbClr val="000000"/>
                        </a:solidFill>
                        <a:effectLst/>
                        <a:latin typeface="Arial Narrow" panose="020B0606020202030204" pitchFamily="34" charset="0"/>
                      </a:endParaRPr>
                    </a:p>
                  </a:txBody>
                  <a:tcPr marL="7763" marR="69866" marT="7763" marB="0" anchor="ctr">
                    <a:solidFill>
                      <a:srgbClr val="FFC000"/>
                    </a:solidFill>
                  </a:tcPr>
                </a:tc>
              </a:tr>
              <a:tr h="155257">
                <a:tc>
                  <a:txBody>
                    <a:bodyPr/>
                    <a:lstStyle/>
                    <a:p>
                      <a:pPr algn="l" fontAlgn="ctr"/>
                      <a:r>
                        <a:rPr lang="es-PE" sz="1400" u="none" strike="noStrike" dirty="0">
                          <a:effectLst/>
                        </a:rPr>
                        <a:t>Moquegua</a:t>
                      </a:r>
                      <a:endParaRPr lang="es-PE" sz="1400" b="0" i="0" u="none" strike="noStrike" dirty="0">
                        <a:solidFill>
                          <a:srgbClr val="000000"/>
                        </a:solidFill>
                        <a:effectLst/>
                        <a:latin typeface="Arial Narrow" panose="020B0606020202030204" pitchFamily="34" charset="0"/>
                      </a:endParaRPr>
                    </a:p>
                  </a:txBody>
                  <a:tcPr marL="69866" marR="7763" marT="7763" marB="0" anchor="ctr">
                    <a:solidFill>
                      <a:srgbClr val="FFC000"/>
                    </a:solidFill>
                  </a:tcPr>
                </a:tc>
                <a:tc>
                  <a:txBody>
                    <a:bodyPr/>
                    <a:lstStyle/>
                    <a:p>
                      <a:pPr algn="r" fontAlgn="ctr"/>
                      <a:r>
                        <a:rPr lang="es-PE" sz="1400" u="none" strike="noStrike" dirty="0">
                          <a:effectLst/>
                        </a:rPr>
                        <a:t>39.3</a:t>
                      </a:r>
                      <a:endParaRPr lang="es-PE" sz="1400" b="0" i="0" u="none" strike="noStrike" dirty="0">
                        <a:solidFill>
                          <a:srgbClr val="000000"/>
                        </a:solidFill>
                        <a:effectLst/>
                        <a:latin typeface="Arial Narrow" panose="020B0606020202030204" pitchFamily="34" charset="0"/>
                      </a:endParaRPr>
                    </a:p>
                  </a:txBody>
                  <a:tcPr marL="7763" marR="69866" marT="7763" marB="0" anchor="ctr">
                    <a:solidFill>
                      <a:srgbClr val="FFC000"/>
                    </a:solidFill>
                  </a:tcPr>
                </a:tc>
              </a:tr>
              <a:tr h="155257">
                <a:tc>
                  <a:txBody>
                    <a:bodyPr/>
                    <a:lstStyle/>
                    <a:p>
                      <a:pPr algn="l" fontAlgn="ctr"/>
                      <a:r>
                        <a:rPr lang="es-PE" sz="1400" u="none" strike="noStrike" dirty="0">
                          <a:solidFill>
                            <a:schemeClr val="bg1"/>
                          </a:solidFill>
                          <a:effectLst/>
                        </a:rPr>
                        <a:t>Arequipa</a:t>
                      </a:r>
                      <a:endParaRPr lang="es-PE" sz="1400" b="0" i="0" u="none" strike="noStrike" dirty="0">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42.0</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dirty="0">
                          <a:solidFill>
                            <a:schemeClr val="bg1"/>
                          </a:solidFill>
                          <a:effectLst/>
                        </a:rPr>
                        <a:t>Huánuco</a:t>
                      </a:r>
                      <a:endParaRPr lang="es-PE" sz="1400" b="0" i="0" u="none" strike="noStrike" dirty="0">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42.9</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dirty="0">
                          <a:solidFill>
                            <a:schemeClr val="bg1"/>
                          </a:solidFill>
                          <a:effectLst/>
                        </a:rPr>
                        <a:t>Ica</a:t>
                      </a:r>
                      <a:endParaRPr lang="es-PE" sz="1400" b="0" i="0" u="none" strike="noStrike" dirty="0">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44.6</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San Martín</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44.7</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Amazonas</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45.1</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Tumbes</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48.4</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Ayacucho</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50.1</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Áncash</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50.8</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Cusco</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53.1</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Huancavelica</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53.4</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Junín</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53.9</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Ucayali</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54.3</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Loreto</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55.6</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Pasco</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56.1</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Apurímac</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56.8</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a:solidFill>
                            <a:schemeClr val="bg1"/>
                          </a:solidFill>
                          <a:effectLst/>
                        </a:rPr>
                        <a:t>Madre de Dios</a:t>
                      </a:r>
                      <a:endParaRPr lang="es-PE" sz="1400" b="0" i="0" u="none" strike="noStrike">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58.2</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r h="155257">
                <a:tc>
                  <a:txBody>
                    <a:bodyPr/>
                    <a:lstStyle/>
                    <a:p>
                      <a:pPr algn="l" fontAlgn="ctr"/>
                      <a:r>
                        <a:rPr lang="es-PE" sz="1400" u="none" strike="noStrike" dirty="0">
                          <a:solidFill>
                            <a:schemeClr val="bg1"/>
                          </a:solidFill>
                          <a:effectLst/>
                        </a:rPr>
                        <a:t>Puno</a:t>
                      </a:r>
                      <a:endParaRPr lang="es-PE" sz="1400" b="0" i="0" u="none" strike="noStrike" dirty="0">
                        <a:solidFill>
                          <a:schemeClr val="bg1"/>
                        </a:solidFill>
                        <a:effectLst/>
                        <a:latin typeface="Arial Narrow" panose="020B0606020202030204" pitchFamily="34" charset="0"/>
                      </a:endParaRPr>
                    </a:p>
                  </a:txBody>
                  <a:tcPr marL="69866" marR="7763" marT="7763" marB="0" anchor="ctr">
                    <a:solidFill>
                      <a:srgbClr val="FF0000"/>
                    </a:solidFill>
                  </a:tcPr>
                </a:tc>
                <a:tc>
                  <a:txBody>
                    <a:bodyPr/>
                    <a:lstStyle/>
                    <a:p>
                      <a:pPr algn="r" fontAlgn="ctr"/>
                      <a:r>
                        <a:rPr lang="es-PE" sz="1400" u="none" strike="noStrike" dirty="0">
                          <a:solidFill>
                            <a:schemeClr val="bg1"/>
                          </a:solidFill>
                          <a:effectLst/>
                        </a:rPr>
                        <a:t>76.0</a:t>
                      </a:r>
                      <a:endParaRPr lang="es-PE" sz="1400" b="0" i="0" u="none" strike="noStrike" dirty="0">
                        <a:solidFill>
                          <a:schemeClr val="bg1"/>
                        </a:solidFill>
                        <a:effectLst/>
                        <a:latin typeface="Arial Narrow" panose="020B0606020202030204" pitchFamily="34" charset="0"/>
                      </a:endParaRPr>
                    </a:p>
                  </a:txBody>
                  <a:tcPr marL="7763" marR="69866" marT="7763" marB="0" anchor="ctr">
                    <a:solidFill>
                      <a:srgbClr val="FF0000"/>
                    </a:solidFill>
                  </a:tcPr>
                </a:tc>
              </a:tr>
            </a:tbl>
          </a:graphicData>
        </a:graphic>
      </p:graphicFrame>
      <p:sp>
        <p:nvSpPr>
          <p:cNvPr id="74" name="53 CuadroTexto"/>
          <p:cNvSpPr txBox="1">
            <a:spLocks noChangeArrowheads="1"/>
          </p:cNvSpPr>
          <p:nvPr/>
        </p:nvSpPr>
        <p:spPr bwMode="auto">
          <a:xfrm>
            <a:off x="685800" y="587971"/>
            <a:ext cx="8696325" cy="487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s-PE" sz="1800" b="1" dirty="0" err="1"/>
              <a:t>Prevalencia</a:t>
            </a:r>
            <a:r>
              <a:rPr lang="en-US" altLang="es-PE" sz="1800" b="1" dirty="0"/>
              <a:t> de Anemia </a:t>
            </a:r>
            <a:r>
              <a:rPr lang="en-US" altLang="es-PE" sz="1800" b="1" dirty="0" err="1"/>
              <a:t>en</a:t>
            </a:r>
            <a:r>
              <a:rPr lang="en-US" altLang="es-PE" sz="1800" b="1" dirty="0"/>
              <a:t> </a:t>
            </a:r>
            <a:r>
              <a:rPr lang="en-US" altLang="es-PE" sz="1800" b="1" dirty="0" err="1"/>
              <a:t>niños</a:t>
            </a:r>
            <a:r>
              <a:rPr lang="en-US" altLang="es-PE" sz="1800" b="1" dirty="0"/>
              <a:t> de 6 a 35 </a:t>
            </a:r>
            <a:r>
              <a:rPr lang="en-US" altLang="es-PE" sz="1800" b="1" dirty="0" err="1"/>
              <a:t>meses</a:t>
            </a:r>
            <a:r>
              <a:rPr lang="en-US" altLang="es-PE" sz="1800" b="1" dirty="0"/>
              <a:t>, </a:t>
            </a:r>
            <a:r>
              <a:rPr lang="en-US" altLang="es-PE" sz="1800" b="1" dirty="0" err="1"/>
              <a:t>Departamentos</a:t>
            </a:r>
            <a:r>
              <a:rPr lang="en-US" altLang="es-PE" sz="1800" b="1" dirty="0"/>
              <a:t> </a:t>
            </a:r>
            <a:r>
              <a:rPr lang="es-ES" altLang="es-PE" sz="1800" b="1" dirty="0"/>
              <a:t>Perú: </a:t>
            </a:r>
            <a:r>
              <a:rPr lang="es-ES" altLang="es-PE" sz="1800" b="1" dirty="0" smtClean="0"/>
              <a:t>2015</a:t>
            </a:r>
            <a:endParaRPr lang="es-ES" altLang="es-PE" sz="1800" b="1" dirty="0"/>
          </a:p>
          <a:p>
            <a:pPr>
              <a:spcBef>
                <a:spcPct val="0"/>
              </a:spcBef>
              <a:buFontTx/>
              <a:buNone/>
            </a:pPr>
            <a:endParaRPr lang="es-PE" altLang="es-PE" sz="1800" b="1" dirty="0"/>
          </a:p>
        </p:txBody>
      </p:sp>
      <p:sp>
        <p:nvSpPr>
          <p:cNvPr id="76" name="Rectángulo 75"/>
          <p:cNvSpPr/>
          <p:nvPr/>
        </p:nvSpPr>
        <p:spPr>
          <a:xfrm>
            <a:off x="3756025" y="1088841"/>
            <a:ext cx="1733167" cy="276999"/>
          </a:xfrm>
          <a:prstGeom prst="rect">
            <a:avLst/>
          </a:prstGeom>
        </p:spPr>
        <p:txBody>
          <a:bodyPr wrap="none">
            <a:spAutoFit/>
          </a:bodyPr>
          <a:lstStyle/>
          <a:p>
            <a:pPr algn="ctr">
              <a:defRPr lang="es-ES" sz="1200" b="1" i="0" u="none" strike="noStrike" kern="1200" baseline="0">
                <a:solidFill>
                  <a:srgbClr val="0070C0"/>
                </a:solidFill>
                <a:latin typeface="+mn-lt"/>
                <a:ea typeface="+mn-ea"/>
                <a:cs typeface="+mn-cs"/>
              </a:defRPr>
            </a:pPr>
            <a:r>
              <a:rPr lang="en-US" dirty="0" err="1"/>
              <a:t>Nivel</a:t>
            </a:r>
            <a:r>
              <a:rPr lang="en-US" dirty="0"/>
              <a:t> Nacional </a:t>
            </a:r>
            <a:r>
              <a:rPr lang="en-US" dirty="0" smtClean="0"/>
              <a:t>43.5% </a:t>
            </a:r>
            <a:endParaRPr lang="en-US" dirty="0"/>
          </a:p>
        </p:txBody>
      </p:sp>
      <p:sp>
        <p:nvSpPr>
          <p:cNvPr id="77" name="30 CuadroTexto"/>
          <p:cNvSpPr txBox="1">
            <a:spLocks noChangeArrowheads="1"/>
          </p:cNvSpPr>
          <p:nvPr/>
        </p:nvSpPr>
        <p:spPr bwMode="auto">
          <a:xfrm>
            <a:off x="488162" y="6170613"/>
            <a:ext cx="2251863" cy="173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lnSpc>
                <a:spcPct val="90000"/>
              </a:lnSpc>
              <a:spcBef>
                <a:spcPct val="30000"/>
              </a:spcBef>
              <a:buFont typeface="Arial" panose="020B0604020202020204" pitchFamily="34" charset="0"/>
              <a:buChar char="•"/>
              <a:defRPr sz="2800">
                <a:solidFill>
                  <a:schemeClr val="tx1"/>
                </a:solidFill>
                <a:latin typeface="Segoe UI" panose="020B0502040204020203" pitchFamily="34" charset="0"/>
              </a:defRPr>
            </a:lvl1pPr>
            <a:lvl2pPr marL="742950" indent="-285750" eaLnBrk="0" hangingPunct="0">
              <a:lnSpc>
                <a:spcPct val="90000"/>
              </a:lnSpc>
              <a:spcBef>
                <a:spcPct val="30000"/>
              </a:spcBef>
              <a:buFont typeface="Arial" panose="020B0604020202020204" pitchFamily="34" charset="0"/>
              <a:buChar char="•"/>
              <a:defRPr sz="2400">
                <a:solidFill>
                  <a:schemeClr val="tx1"/>
                </a:solidFill>
                <a:latin typeface="Segoe UI" panose="020B0502040204020203" pitchFamily="34" charset="0"/>
              </a:defRPr>
            </a:lvl2pPr>
            <a:lvl3pPr marL="1143000" indent="-228600" eaLnBrk="0" hangingPunct="0">
              <a:lnSpc>
                <a:spcPct val="90000"/>
              </a:lnSpc>
              <a:spcBef>
                <a:spcPct val="30000"/>
              </a:spcBef>
              <a:buFont typeface="Arial" panose="020B0604020202020204" pitchFamily="34" charset="0"/>
              <a:buChar char="•"/>
              <a:defRPr sz="2000">
                <a:solidFill>
                  <a:schemeClr val="tx1"/>
                </a:solidFill>
                <a:latin typeface="Segoe UI" panose="020B0502040204020203" pitchFamily="34" charset="0"/>
              </a:defRPr>
            </a:lvl3pPr>
            <a:lvl4pPr marL="16002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4pPr>
            <a:lvl5pPr marL="20574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9pPr>
          </a:lstStyle>
          <a:p>
            <a:pPr eaLnBrk="1" hangingPunct="1">
              <a:lnSpc>
                <a:spcPct val="100000"/>
              </a:lnSpc>
              <a:spcBef>
                <a:spcPct val="0"/>
              </a:spcBef>
              <a:buFontTx/>
              <a:buNone/>
              <a:defRPr/>
            </a:pPr>
            <a:r>
              <a:rPr lang="es-PE" altLang="es-PE" sz="525" b="1" dirty="0"/>
              <a:t>FUENTE: Encuesta Demográfica y de Salud Familiar </a:t>
            </a:r>
            <a:r>
              <a:rPr lang="es-PE" altLang="es-PE" sz="525" b="1" dirty="0" smtClean="0"/>
              <a:t>2015</a:t>
            </a:r>
            <a:endParaRPr lang="es-PE" altLang="es-PE" sz="525" dirty="0"/>
          </a:p>
        </p:txBody>
      </p:sp>
      <p:sp>
        <p:nvSpPr>
          <p:cNvPr id="78" name="Abrir llave 77"/>
          <p:cNvSpPr/>
          <p:nvPr/>
        </p:nvSpPr>
        <p:spPr>
          <a:xfrm>
            <a:off x="5675294" y="1220818"/>
            <a:ext cx="161625" cy="1550938"/>
          </a:xfrm>
          <a:prstGeom prst="leftBrace">
            <a:avLst/>
          </a:prstGeom>
          <a:ln w="5715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Tree>
    <p:extLst>
      <p:ext uri="{BB962C8B-B14F-4D97-AF65-F5344CB8AC3E}">
        <p14:creationId xmlns:p14="http://schemas.microsoft.com/office/powerpoint/2010/main" val="2136855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ppt_w</p:attrName>
                                        </p:attrNameLst>
                                      </p:cBhvr>
                                      <p:tavLst>
                                        <p:tav tm="0">
                                          <p:val>
                                            <p:fltVal val="0"/>
                                          </p:val>
                                        </p:tav>
                                        <p:tav tm="100000">
                                          <p:val>
                                            <p:strVal val="#ppt_w"/>
                                          </p:val>
                                        </p:tav>
                                      </p:tavLst>
                                    </p:anim>
                                    <p:anim calcmode="lin" valueType="num">
                                      <p:cBhvr>
                                        <p:cTn id="8" dur="500" fill="hold"/>
                                        <p:tgtEl>
                                          <p:spTgt spid="31"/>
                                        </p:tgtEl>
                                        <p:attrNameLst>
                                          <p:attrName>ppt_h</p:attrName>
                                        </p:attrNameLst>
                                      </p:cBhvr>
                                      <p:tavLst>
                                        <p:tav tm="0">
                                          <p:val>
                                            <p:fltVal val="0"/>
                                          </p:val>
                                        </p:tav>
                                        <p:tav tm="100000">
                                          <p:val>
                                            <p:strVal val="#ppt_h"/>
                                          </p:val>
                                        </p:tav>
                                      </p:tavLst>
                                    </p:anim>
                                    <p:animEffect transition="in" filter="fade">
                                      <p:cBhvr>
                                        <p:cTn id="9" dur="500"/>
                                        <p:tgtEl>
                                          <p:spTgt spid="31"/>
                                        </p:tgtEl>
                                      </p:cBhvr>
                                    </p:animEffect>
                                  </p:childTnLst>
                                </p:cTn>
                              </p:par>
                            </p:childTnLst>
                          </p:cTn>
                        </p:par>
                        <p:par>
                          <p:cTn id="10" fill="hold">
                            <p:stCondLst>
                              <p:cond delay="500"/>
                            </p:stCondLst>
                            <p:childTnLst>
                              <p:par>
                                <p:cTn id="11" presetID="2" presetClass="entr" presetSubtype="4" fill="hold" grpId="0" nodeType="afterEffect">
                                  <p:stCondLst>
                                    <p:cond delay="0"/>
                                  </p:stCondLst>
                                  <p:childTnLst>
                                    <p:set>
                                      <p:cBhvr>
                                        <p:cTn id="12" dur="1" fill="hold">
                                          <p:stCondLst>
                                            <p:cond delay="0"/>
                                          </p:stCondLst>
                                        </p:cTn>
                                        <p:tgtEl>
                                          <p:spTgt spid="77"/>
                                        </p:tgtEl>
                                        <p:attrNameLst>
                                          <p:attrName>style.visibility</p:attrName>
                                        </p:attrNameLst>
                                      </p:cBhvr>
                                      <p:to>
                                        <p:strVal val="visible"/>
                                      </p:to>
                                    </p:set>
                                    <p:anim calcmode="lin" valueType="num">
                                      <p:cBhvr additive="base">
                                        <p:cTn id="13" dur="500" fill="hold"/>
                                        <p:tgtEl>
                                          <p:spTgt spid="77"/>
                                        </p:tgtEl>
                                        <p:attrNameLst>
                                          <p:attrName>ppt_x</p:attrName>
                                        </p:attrNameLst>
                                      </p:cBhvr>
                                      <p:tavLst>
                                        <p:tav tm="0">
                                          <p:val>
                                            <p:strVal val="#ppt_x"/>
                                          </p:val>
                                        </p:tav>
                                        <p:tav tm="100000">
                                          <p:val>
                                            <p:strVal val="#ppt_x"/>
                                          </p:val>
                                        </p:tav>
                                      </p:tavLst>
                                    </p:anim>
                                    <p:anim calcmode="lin" valueType="num">
                                      <p:cBhvr additive="base">
                                        <p:cTn id="14" dur="500" fill="hold"/>
                                        <p:tgtEl>
                                          <p:spTgt spid="7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to 1"/>
          <p:cNvGraphicFramePr>
            <a:graphicFrameLocks noChangeAspect="1"/>
          </p:cNvGraphicFramePr>
          <p:nvPr/>
        </p:nvGraphicFramePr>
        <p:xfrm>
          <a:off x="642938" y="852488"/>
          <a:ext cx="7858125" cy="5153025"/>
        </p:xfrm>
        <a:graphic>
          <a:graphicData uri="http://schemas.openxmlformats.org/presentationml/2006/ole">
            <mc:AlternateContent xmlns:mc="http://schemas.openxmlformats.org/markup-compatibility/2006">
              <mc:Choice xmlns:v="urn:schemas-microsoft-com:vml" Requires="v">
                <p:oleObj spid="_x0000_s5151" name="Worksheet" r:id="rId3" imgW="7858167" imgH="5152950" progId="Excel.Sheet.12">
                  <p:embed/>
                </p:oleObj>
              </mc:Choice>
              <mc:Fallback>
                <p:oleObj name="Worksheet" r:id="rId3" imgW="7858167" imgH="5152950" progId="Excel.Sheet.12">
                  <p:embed/>
                  <p:pic>
                    <p:nvPicPr>
                      <p:cNvPr id="0" name=""/>
                      <p:cNvPicPr/>
                      <p:nvPr/>
                    </p:nvPicPr>
                    <p:blipFill>
                      <a:blip r:embed="rId4"/>
                      <a:stretch>
                        <a:fillRect/>
                      </a:stretch>
                    </p:blipFill>
                    <p:spPr>
                      <a:xfrm>
                        <a:off x="642938" y="852488"/>
                        <a:ext cx="7858125" cy="5153025"/>
                      </a:xfrm>
                      <a:prstGeom prst="rect">
                        <a:avLst/>
                      </a:prstGeom>
                      <a:ln>
                        <a:solidFill>
                          <a:schemeClr val="tx1"/>
                        </a:solidFill>
                        <a:prstDash val="solid"/>
                      </a:ln>
                    </p:spPr>
                  </p:pic>
                </p:oleObj>
              </mc:Fallback>
            </mc:AlternateContent>
          </a:graphicData>
        </a:graphic>
      </p:graphicFrame>
      <p:sp>
        <p:nvSpPr>
          <p:cNvPr id="3" name="Rectangle 1"/>
          <p:cNvSpPr>
            <a:spLocks noChangeArrowheads="1"/>
          </p:cNvSpPr>
          <p:nvPr/>
        </p:nvSpPr>
        <p:spPr bwMode="auto">
          <a:xfrm>
            <a:off x="488156" y="268288"/>
            <a:ext cx="8167687" cy="58420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nchor="ctr">
            <a:spAutoFit/>
          </a:bodyPr>
          <a:lstStyle/>
          <a:p>
            <a:pPr>
              <a:defRPr/>
            </a:pPr>
            <a:r>
              <a:rPr lang="es-PE" altLang="es-PE" sz="1600" b="1" dirty="0">
                <a:solidFill>
                  <a:srgbClr val="000000"/>
                </a:solidFill>
                <a:ea typeface="Calibri" panose="020F0502020204030204" pitchFamily="34" charset="0"/>
              </a:rPr>
              <a:t>Tendencias de la anemia en niños &lt; 3 años según departamentos. Perú </a:t>
            </a:r>
            <a:r>
              <a:rPr lang="es-PE" altLang="es-PE" sz="1600" b="1" dirty="0" smtClean="0">
                <a:solidFill>
                  <a:srgbClr val="000000"/>
                </a:solidFill>
                <a:ea typeface="Calibri" panose="020F0502020204030204" pitchFamily="34" charset="0"/>
              </a:rPr>
              <a:t>2000-2015</a:t>
            </a:r>
            <a:endParaRPr lang="es-PE" altLang="es-PE" sz="1600" dirty="0"/>
          </a:p>
          <a:p>
            <a:pPr>
              <a:defRPr/>
            </a:pPr>
            <a:endParaRPr lang="es-PE" altLang="es-PE" sz="1600" dirty="0"/>
          </a:p>
        </p:txBody>
      </p:sp>
      <p:sp>
        <p:nvSpPr>
          <p:cNvPr id="4" name="30 CuadroTexto"/>
          <p:cNvSpPr txBox="1">
            <a:spLocks noChangeArrowheads="1"/>
          </p:cNvSpPr>
          <p:nvPr/>
        </p:nvSpPr>
        <p:spPr bwMode="auto">
          <a:xfrm>
            <a:off x="762000" y="6248400"/>
            <a:ext cx="2188420" cy="173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lnSpc>
                <a:spcPct val="90000"/>
              </a:lnSpc>
              <a:spcBef>
                <a:spcPct val="30000"/>
              </a:spcBef>
              <a:buFont typeface="Arial" panose="020B0604020202020204" pitchFamily="34" charset="0"/>
              <a:buChar char="•"/>
              <a:defRPr sz="2800">
                <a:solidFill>
                  <a:schemeClr val="tx1"/>
                </a:solidFill>
                <a:latin typeface="Segoe UI" panose="020B0502040204020203" pitchFamily="34" charset="0"/>
              </a:defRPr>
            </a:lvl1pPr>
            <a:lvl2pPr marL="742950" indent="-285750" eaLnBrk="0" hangingPunct="0">
              <a:lnSpc>
                <a:spcPct val="90000"/>
              </a:lnSpc>
              <a:spcBef>
                <a:spcPct val="30000"/>
              </a:spcBef>
              <a:buFont typeface="Arial" panose="020B0604020202020204" pitchFamily="34" charset="0"/>
              <a:buChar char="•"/>
              <a:defRPr sz="2400">
                <a:solidFill>
                  <a:schemeClr val="tx1"/>
                </a:solidFill>
                <a:latin typeface="Segoe UI" panose="020B0502040204020203" pitchFamily="34" charset="0"/>
              </a:defRPr>
            </a:lvl2pPr>
            <a:lvl3pPr marL="1143000" indent="-228600" eaLnBrk="0" hangingPunct="0">
              <a:lnSpc>
                <a:spcPct val="90000"/>
              </a:lnSpc>
              <a:spcBef>
                <a:spcPct val="30000"/>
              </a:spcBef>
              <a:buFont typeface="Arial" panose="020B0604020202020204" pitchFamily="34" charset="0"/>
              <a:buChar char="•"/>
              <a:defRPr sz="2000">
                <a:solidFill>
                  <a:schemeClr val="tx1"/>
                </a:solidFill>
                <a:latin typeface="Segoe UI" panose="020B0502040204020203" pitchFamily="34" charset="0"/>
              </a:defRPr>
            </a:lvl3pPr>
            <a:lvl4pPr marL="16002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4pPr>
            <a:lvl5pPr marL="2057400" indent="-228600" eaLnBrk="0" hangingPunct="0">
              <a:lnSpc>
                <a:spcPct val="90000"/>
              </a:lnSpc>
              <a:spcBef>
                <a:spcPct val="30000"/>
              </a:spcBef>
              <a:buFont typeface="Arial" panose="020B0604020202020204" pitchFamily="34" charset="0"/>
              <a:buChar char="•"/>
              <a:defRPr>
                <a:solidFill>
                  <a:schemeClr val="tx1"/>
                </a:solidFill>
                <a:latin typeface="Segoe UI" panose="020B0502040204020203"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a:solidFill>
                  <a:schemeClr val="tx1"/>
                </a:solidFill>
                <a:latin typeface="Segoe UI" panose="020B0502040204020203" pitchFamily="34" charset="0"/>
              </a:defRPr>
            </a:lvl9pPr>
          </a:lstStyle>
          <a:p>
            <a:pPr eaLnBrk="1" hangingPunct="1">
              <a:lnSpc>
                <a:spcPct val="100000"/>
              </a:lnSpc>
              <a:spcBef>
                <a:spcPct val="0"/>
              </a:spcBef>
              <a:buFontTx/>
              <a:buNone/>
              <a:defRPr/>
            </a:pPr>
            <a:r>
              <a:rPr lang="es-PE" altLang="es-PE" sz="525" b="1" dirty="0"/>
              <a:t>FUENTE: Encuesta Demográfica y de Salud Familiar </a:t>
            </a:r>
            <a:r>
              <a:rPr lang="es-PE" altLang="es-PE" sz="525" b="1" dirty="0" smtClean="0"/>
              <a:t>2000 - 2015</a:t>
            </a:r>
            <a:endParaRPr lang="es-PE" altLang="es-PE" sz="525" dirty="0"/>
          </a:p>
        </p:txBody>
      </p:sp>
      <p:sp>
        <p:nvSpPr>
          <p:cNvPr id="5" name="Rectángulo redondeado 4"/>
          <p:cNvSpPr/>
          <p:nvPr/>
        </p:nvSpPr>
        <p:spPr>
          <a:xfrm>
            <a:off x="436564" y="2743200"/>
            <a:ext cx="8219280" cy="228600"/>
          </a:xfrm>
          <a:prstGeom prst="roundRect">
            <a:avLst/>
          </a:prstGeom>
          <a:noFill/>
          <a:ln w="38100">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s-PE">
              <a:solidFill>
                <a:srgbClr val="FF0000"/>
              </a:solidFill>
            </a:endParaRPr>
          </a:p>
        </p:txBody>
      </p:sp>
      <p:sp>
        <p:nvSpPr>
          <p:cNvPr id="6" name="Rectángulo redondeado 5"/>
          <p:cNvSpPr/>
          <p:nvPr/>
        </p:nvSpPr>
        <p:spPr>
          <a:xfrm>
            <a:off x="525168" y="1600200"/>
            <a:ext cx="8130676" cy="216694"/>
          </a:xfrm>
          <a:prstGeom prst="roundRect">
            <a:avLst/>
          </a:prstGeom>
          <a:noFill/>
          <a:ln w="38100">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s-PE">
              <a:solidFill>
                <a:srgbClr val="FF0000"/>
              </a:solidFill>
            </a:endParaRPr>
          </a:p>
        </p:txBody>
      </p:sp>
      <p:sp>
        <p:nvSpPr>
          <p:cNvPr id="7" name="Rectángulo redondeado 6"/>
          <p:cNvSpPr/>
          <p:nvPr/>
        </p:nvSpPr>
        <p:spPr>
          <a:xfrm>
            <a:off x="414792" y="4495800"/>
            <a:ext cx="8219280" cy="152400"/>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s-PE">
              <a:solidFill>
                <a:srgbClr val="FF0000"/>
              </a:solidFill>
            </a:endParaRPr>
          </a:p>
        </p:txBody>
      </p:sp>
      <p:sp>
        <p:nvSpPr>
          <p:cNvPr id="8" name="Rectángulo redondeado 7"/>
          <p:cNvSpPr/>
          <p:nvPr/>
        </p:nvSpPr>
        <p:spPr>
          <a:xfrm>
            <a:off x="525168" y="1981199"/>
            <a:ext cx="8219280" cy="194513"/>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s-PE">
              <a:solidFill>
                <a:srgbClr val="FF0000"/>
              </a:solidFill>
            </a:endParaRPr>
          </a:p>
        </p:txBody>
      </p:sp>
      <p:sp>
        <p:nvSpPr>
          <p:cNvPr id="9" name="Rectángulo redondeado 8"/>
          <p:cNvSpPr/>
          <p:nvPr/>
        </p:nvSpPr>
        <p:spPr>
          <a:xfrm>
            <a:off x="462359" y="3138487"/>
            <a:ext cx="8219280" cy="228600"/>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s-PE">
              <a:solidFill>
                <a:srgbClr val="FF0000"/>
              </a:solidFill>
            </a:endParaRPr>
          </a:p>
        </p:txBody>
      </p:sp>
      <p:sp>
        <p:nvSpPr>
          <p:cNvPr id="10" name="Rectángulo redondeado 9"/>
          <p:cNvSpPr/>
          <p:nvPr/>
        </p:nvSpPr>
        <p:spPr>
          <a:xfrm>
            <a:off x="436564" y="5080000"/>
            <a:ext cx="8219280" cy="152400"/>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s-PE">
              <a:solidFill>
                <a:srgbClr val="FF0000"/>
              </a:solidFill>
            </a:endParaRPr>
          </a:p>
        </p:txBody>
      </p:sp>
    </p:spTree>
    <p:extLst>
      <p:ext uri="{BB962C8B-B14F-4D97-AF65-F5344CB8AC3E}">
        <p14:creationId xmlns:p14="http://schemas.microsoft.com/office/powerpoint/2010/main" val="1682261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fill="hold"/>
                                        <p:tgtEl>
                                          <p:spTgt spid="9"/>
                                        </p:tgtEl>
                                        <p:attrNameLst>
                                          <p:attrName>ppt_x</p:attrName>
                                        </p:attrNameLst>
                                      </p:cBhvr>
                                      <p:tavLst>
                                        <p:tav tm="0">
                                          <p:val>
                                            <p:strVal val="#ppt_x"/>
                                          </p:val>
                                        </p:tav>
                                        <p:tav tm="100000">
                                          <p:val>
                                            <p:strVal val="#ppt_x"/>
                                          </p:val>
                                        </p:tav>
                                      </p:tavLst>
                                    </p:anim>
                                    <p:anim calcmode="lin" valueType="num">
                                      <p:cBhvr additive="base">
                                        <p:cTn id="3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additive="base">
                                        <p:cTn id="43" dur="500" fill="hold"/>
                                        <p:tgtEl>
                                          <p:spTgt spid="10"/>
                                        </p:tgtEl>
                                        <p:attrNameLst>
                                          <p:attrName>ppt_x</p:attrName>
                                        </p:attrNameLst>
                                      </p:cBhvr>
                                      <p:tavLst>
                                        <p:tav tm="0">
                                          <p:val>
                                            <p:strVal val="#ppt_x"/>
                                          </p:val>
                                        </p:tav>
                                        <p:tav tm="100000">
                                          <p:val>
                                            <p:strVal val="#ppt_x"/>
                                          </p:val>
                                        </p:tav>
                                      </p:tavLst>
                                    </p:anim>
                                    <p:anim calcmode="lin" valueType="num">
                                      <p:cBhvr additive="base">
                                        <p:cTn id="4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áfico 1"/>
          <p:cNvGraphicFramePr>
            <a:graphicFrameLocks/>
          </p:cNvGraphicFramePr>
          <p:nvPr>
            <p:extLst>
              <p:ext uri="{D42A27DB-BD31-4B8C-83A1-F6EECF244321}">
                <p14:modId xmlns:p14="http://schemas.microsoft.com/office/powerpoint/2010/main" val="4168055676"/>
              </p:ext>
            </p:extLst>
          </p:nvPr>
        </p:nvGraphicFramePr>
        <p:xfrm>
          <a:off x="304800" y="1524000"/>
          <a:ext cx="8458200" cy="5029200"/>
        </p:xfrm>
        <a:graphic>
          <a:graphicData uri="http://schemas.openxmlformats.org/drawingml/2006/chart">
            <c:chart xmlns:c="http://schemas.openxmlformats.org/drawingml/2006/chart" xmlns:r="http://schemas.openxmlformats.org/officeDocument/2006/relationships" r:id="rId2"/>
          </a:graphicData>
        </a:graphic>
      </p:graphicFrame>
      <p:sp>
        <p:nvSpPr>
          <p:cNvPr id="3" name="Rectangle 11"/>
          <p:cNvSpPr>
            <a:spLocks noChangeArrowheads="1"/>
          </p:cNvSpPr>
          <p:nvPr/>
        </p:nvSpPr>
        <p:spPr bwMode="auto">
          <a:xfrm>
            <a:off x="685800" y="228600"/>
            <a:ext cx="7848600" cy="707886"/>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nchor="ctr">
            <a:spAutoFit/>
          </a:bodyPr>
          <a:lstStyle/>
          <a:p>
            <a:pPr>
              <a:defRPr/>
            </a:pPr>
            <a:r>
              <a:rPr lang="es-PE" altLang="es-PE" sz="2000" b="1" dirty="0">
                <a:ea typeface="Calibri" panose="020F0502020204030204" pitchFamily="34" charset="0"/>
              </a:rPr>
              <a:t>Anemia en niñas y niños de 6 a 35 meses de edad según grupos etáreos, </a:t>
            </a:r>
            <a:r>
              <a:rPr lang="es-PE" altLang="es-PE" sz="2000" b="1" dirty="0" smtClean="0">
                <a:ea typeface="Calibri" panose="020F0502020204030204" pitchFamily="34" charset="0"/>
              </a:rPr>
              <a:t>2007 </a:t>
            </a:r>
            <a:r>
              <a:rPr lang="es-PE" altLang="es-PE" sz="2000" b="1" dirty="0">
                <a:ea typeface="Calibri" panose="020F0502020204030204" pitchFamily="34" charset="0"/>
              </a:rPr>
              <a:t>-</a:t>
            </a:r>
            <a:r>
              <a:rPr lang="es-PE" altLang="es-PE" sz="2000" b="1" dirty="0" smtClean="0">
                <a:ea typeface="Calibri" panose="020F0502020204030204" pitchFamily="34" charset="0"/>
              </a:rPr>
              <a:t>2015</a:t>
            </a:r>
            <a:endParaRPr lang="es-PE" altLang="es-PE" sz="2000" dirty="0"/>
          </a:p>
        </p:txBody>
      </p:sp>
    </p:spTree>
    <p:extLst>
      <p:ext uri="{BB962C8B-B14F-4D97-AF65-F5344CB8AC3E}">
        <p14:creationId xmlns:p14="http://schemas.microsoft.com/office/powerpoint/2010/main" val="11742514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355600"/>
            <a:ext cx="9144000" cy="7213600"/>
          </a:xfrm>
        </p:spPr>
      </p:pic>
      <p:sp>
        <p:nvSpPr>
          <p:cNvPr id="6" name="1 Título"/>
          <p:cNvSpPr txBox="1">
            <a:spLocks/>
          </p:cNvSpPr>
          <p:nvPr/>
        </p:nvSpPr>
        <p:spPr>
          <a:xfrm>
            <a:off x="2057400" y="1752600"/>
            <a:ext cx="5562600" cy="533399"/>
          </a:xfrm>
          <a:prstGeom prst="rect">
            <a:avLst/>
          </a:prstGeom>
          <a:noFill/>
          <a:ln>
            <a:noFill/>
          </a:ln>
        </p:spPr>
        <p:txBody>
          <a:bodyPr/>
          <a:lstStyle>
            <a:lvl1pPr algn="l" rtl="0" eaLnBrk="0" fontAlgn="base" hangingPunct="0">
              <a:lnSpc>
                <a:spcPct val="85000"/>
              </a:lnSpc>
              <a:spcBef>
                <a:spcPct val="0"/>
              </a:spcBef>
              <a:spcAft>
                <a:spcPct val="0"/>
              </a:spcAft>
              <a:defRPr sz="2800" b="1">
                <a:solidFill>
                  <a:srgbClr val="003366"/>
                </a:solidFill>
                <a:latin typeface="+mj-lt"/>
                <a:ea typeface="+mj-ea"/>
                <a:cs typeface="+mj-cs"/>
              </a:defRPr>
            </a:lvl1pPr>
            <a:lvl2pPr algn="l" rtl="0" eaLnBrk="0" fontAlgn="base" hangingPunct="0">
              <a:lnSpc>
                <a:spcPct val="85000"/>
              </a:lnSpc>
              <a:spcBef>
                <a:spcPct val="0"/>
              </a:spcBef>
              <a:spcAft>
                <a:spcPct val="0"/>
              </a:spcAft>
              <a:defRPr sz="2800" b="1">
                <a:solidFill>
                  <a:srgbClr val="003366"/>
                </a:solidFill>
                <a:latin typeface="Arial" charset="0"/>
              </a:defRPr>
            </a:lvl2pPr>
            <a:lvl3pPr algn="l" rtl="0" eaLnBrk="0" fontAlgn="base" hangingPunct="0">
              <a:lnSpc>
                <a:spcPct val="85000"/>
              </a:lnSpc>
              <a:spcBef>
                <a:spcPct val="0"/>
              </a:spcBef>
              <a:spcAft>
                <a:spcPct val="0"/>
              </a:spcAft>
              <a:defRPr sz="2800" b="1">
                <a:solidFill>
                  <a:srgbClr val="003366"/>
                </a:solidFill>
                <a:latin typeface="Arial" charset="0"/>
              </a:defRPr>
            </a:lvl3pPr>
            <a:lvl4pPr algn="l" rtl="0" eaLnBrk="0" fontAlgn="base" hangingPunct="0">
              <a:lnSpc>
                <a:spcPct val="85000"/>
              </a:lnSpc>
              <a:spcBef>
                <a:spcPct val="0"/>
              </a:spcBef>
              <a:spcAft>
                <a:spcPct val="0"/>
              </a:spcAft>
              <a:defRPr sz="2800" b="1">
                <a:solidFill>
                  <a:srgbClr val="003366"/>
                </a:solidFill>
                <a:latin typeface="Arial" charset="0"/>
              </a:defRPr>
            </a:lvl4pPr>
            <a:lvl5pPr algn="l" rtl="0" eaLnBrk="0" fontAlgn="base" hangingPunct="0">
              <a:lnSpc>
                <a:spcPct val="85000"/>
              </a:lnSpc>
              <a:spcBef>
                <a:spcPct val="0"/>
              </a:spcBef>
              <a:spcAft>
                <a:spcPct val="0"/>
              </a:spcAft>
              <a:defRPr sz="2800" b="1">
                <a:solidFill>
                  <a:srgbClr val="003366"/>
                </a:solidFill>
                <a:latin typeface="Arial" charset="0"/>
              </a:defRPr>
            </a:lvl5pPr>
            <a:lvl6pPr marL="457200" algn="l" rtl="0" fontAlgn="base">
              <a:lnSpc>
                <a:spcPct val="85000"/>
              </a:lnSpc>
              <a:spcBef>
                <a:spcPct val="0"/>
              </a:spcBef>
              <a:spcAft>
                <a:spcPct val="0"/>
              </a:spcAft>
              <a:defRPr sz="2800" b="1">
                <a:solidFill>
                  <a:srgbClr val="003366"/>
                </a:solidFill>
                <a:latin typeface="Arial" charset="0"/>
              </a:defRPr>
            </a:lvl6pPr>
            <a:lvl7pPr marL="914400" algn="l" rtl="0" fontAlgn="base">
              <a:lnSpc>
                <a:spcPct val="85000"/>
              </a:lnSpc>
              <a:spcBef>
                <a:spcPct val="0"/>
              </a:spcBef>
              <a:spcAft>
                <a:spcPct val="0"/>
              </a:spcAft>
              <a:defRPr sz="2800" b="1">
                <a:solidFill>
                  <a:srgbClr val="003366"/>
                </a:solidFill>
                <a:latin typeface="Arial" charset="0"/>
              </a:defRPr>
            </a:lvl7pPr>
            <a:lvl8pPr marL="1371600" algn="l" rtl="0" fontAlgn="base">
              <a:lnSpc>
                <a:spcPct val="85000"/>
              </a:lnSpc>
              <a:spcBef>
                <a:spcPct val="0"/>
              </a:spcBef>
              <a:spcAft>
                <a:spcPct val="0"/>
              </a:spcAft>
              <a:defRPr sz="2800" b="1">
                <a:solidFill>
                  <a:srgbClr val="003366"/>
                </a:solidFill>
                <a:latin typeface="Arial" charset="0"/>
              </a:defRPr>
            </a:lvl8pPr>
            <a:lvl9pPr marL="1828800" algn="l" rtl="0" fontAlgn="base">
              <a:lnSpc>
                <a:spcPct val="85000"/>
              </a:lnSpc>
              <a:spcBef>
                <a:spcPct val="0"/>
              </a:spcBef>
              <a:spcAft>
                <a:spcPct val="0"/>
              </a:spcAft>
              <a:defRPr sz="2800" b="1">
                <a:solidFill>
                  <a:srgbClr val="003366"/>
                </a:solidFill>
                <a:latin typeface="Arial" charset="0"/>
              </a:defRPr>
            </a:lvl9pPr>
          </a:lstStyle>
          <a:p>
            <a:pPr algn="ctr">
              <a:lnSpc>
                <a:spcPct val="100000"/>
              </a:lnSpc>
              <a:defRPr/>
            </a:pPr>
            <a:r>
              <a:rPr lang="es-PE" sz="3000" kern="0" spc="50" dirty="0" smtClean="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NORMATIVIDAD NACIONAL</a:t>
            </a:r>
            <a:endParaRPr lang="es-MX" altLang="es-ES" sz="3000" kern="0" spc="50" dirty="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endParaRPr>
          </a:p>
          <a:p>
            <a:pPr algn="ctr">
              <a:defRPr/>
            </a:pPr>
            <a:endParaRPr lang="es-MX" altLang="es-ES" sz="3000" kern="0" dirty="0">
              <a:ln w="12700">
                <a:solidFill>
                  <a:srgbClr val="FF0000"/>
                </a:solidFill>
                <a:prstDash val="solid"/>
              </a:ln>
              <a:solidFill>
                <a:schemeClr val="tx1"/>
              </a:solidFill>
              <a:effectLst>
                <a:innerShdw blurRad="177800">
                  <a:schemeClr val="accent3">
                    <a:lumMod val="50000"/>
                  </a:schemeClr>
                </a:innerShdw>
              </a:effectLst>
              <a:latin typeface="Aparajita" panose="020B0604020202020204" pitchFamily="34" charset="0"/>
              <a:cs typeface="Aparajita" panose="020B0604020202020204" pitchFamily="34" charset="0"/>
            </a:endParaRPr>
          </a:p>
          <a:p>
            <a:pPr algn="ctr">
              <a:defRPr/>
            </a:pPr>
            <a:endParaRPr lang="es-GT" altLang="es-ES" sz="3000" kern="0" dirty="0">
              <a:ln w="12700">
                <a:solidFill>
                  <a:srgbClr val="FF0000"/>
                </a:solidFill>
                <a:prstDash val="solid"/>
              </a:ln>
              <a:solidFill>
                <a:schemeClr val="tx1"/>
              </a:solidFill>
              <a:effectLst>
                <a:innerShdw blurRad="177800">
                  <a:schemeClr val="accent3">
                    <a:lumMod val="50000"/>
                  </a:schemeClr>
                </a:innerShdw>
              </a:effectLst>
              <a:latin typeface="Aparajita" panose="020B0604020202020204" pitchFamily="34" charset="0"/>
              <a:cs typeface="Aparajita" panose="020B0604020202020204" pitchFamily="34" charset="0"/>
            </a:endParaRPr>
          </a:p>
        </p:txBody>
      </p:sp>
      <p:sp>
        <p:nvSpPr>
          <p:cNvPr id="2" name="Rectángulo 1"/>
          <p:cNvSpPr/>
          <p:nvPr/>
        </p:nvSpPr>
        <p:spPr>
          <a:xfrm>
            <a:off x="1714500" y="4018001"/>
            <a:ext cx="6248400" cy="1107996"/>
          </a:xfrm>
          <a:prstGeom prst="rect">
            <a:avLst/>
          </a:prstGeom>
        </p:spPr>
        <p:txBody>
          <a:bodyPr wrap="square">
            <a:spAutoFit/>
          </a:bodyPr>
          <a:lstStyle/>
          <a:p>
            <a:pPr algn="just"/>
            <a:r>
              <a:rPr lang="es-PE" sz="2200" b="1" dirty="0">
                <a:solidFill>
                  <a:schemeClr val="bg1"/>
                </a:solidFill>
              </a:rPr>
              <a:t>Directiva sanitaria para la prevención y control de la anemia por deficiencia de hierro en gestantes y puérperas</a:t>
            </a:r>
            <a:endParaRPr lang="es-PE" sz="2200" dirty="0">
              <a:solidFill>
                <a:schemeClr val="bg1"/>
              </a:solidFill>
            </a:endParaRPr>
          </a:p>
        </p:txBody>
      </p:sp>
      <p:sp>
        <p:nvSpPr>
          <p:cNvPr id="3" name="Rectángulo 2"/>
          <p:cNvSpPr/>
          <p:nvPr/>
        </p:nvSpPr>
        <p:spPr>
          <a:xfrm>
            <a:off x="2628900" y="3352800"/>
            <a:ext cx="4419600" cy="369332"/>
          </a:xfrm>
          <a:prstGeom prst="rect">
            <a:avLst/>
          </a:prstGeom>
        </p:spPr>
        <p:txBody>
          <a:bodyPr wrap="square">
            <a:spAutoFit/>
          </a:bodyPr>
          <a:lstStyle/>
          <a:p>
            <a:r>
              <a:rPr lang="es-MX" altLang="es-ES" kern="0" spc="50" dirty="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DIRECTIVA SANITARIA </a:t>
            </a:r>
            <a:r>
              <a:rPr lang="es-MX" altLang="es-ES" kern="0" spc="50" dirty="0" smtClean="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N°069-MINSA/DGSP</a:t>
            </a:r>
            <a:endParaRPr lang="es-PE" dirty="0"/>
          </a:p>
        </p:txBody>
      </p:sp>
    </p:spTree>
    <p:extLst>
      <p:ext uri="{BB962C8B-B14F-4D97-AF65-F5344CB8AC3E}">
        <p14:creationId xmlns:p14="http://schemas.microsoft.com/office/powerpoint/2010/main" val="325302101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4 Imagen"/>
          <p:cNvPicPr>
            <a:picLocks noChangeAspect="1" noChangeArrowheads="1"/>
          </p:cNvPicPr>
          <p:nvPr/>
        </p:nvPicPr>
        <p:blipFill>
          <a:blip r:embed="rId2">
            <a:extLst>
              <a:ext uri="{28A0092B-C50C-407E-A947-70E740481C1C}">
                <a14:useLocalDpi xmlns:a14="http://schemas.microsoft.com/office/drawing/2010/main" val="0"/>
              </a:ext>
            </a:extLst>
          </a:blip>
          <a:srcRect l="11719" t="11412" r="10323" b="4077"/>
          <a:stretch>
            <a:fillRect/>
          </a:stretch>
        </p:blipFill>
        <p:spPr bwMode="auto">
          <a:xfrm>
            <a:off x="539750" y="908050"/>
            <a:ext cx="8064500" cy="51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851454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2 Marcador de contenido"/>
          <p:cNvSpPr>
            <a:spLocks noGrp="1"/>
          </p:cNvSpPr>
          <p:nvPr>
            <p:ph idx="1"/>
          </p:nvPr>
        </p:nvSpPr>
        <p:spPr>
          <a:xfrm>
            <a:off x="406355" y="228600"/>
            <a:ext cx="8229600" cy="4525963"/>
          </a:xfrm>
        </p:spPr>
        <p:txBody>
          <a:bodyPr/>
          <a:lstStyle/>
          <a:p>
            <a:pPr marL="0" indent="0" algn="ctr">
              <a:buFont typeface="Wingdings 2" panose="05020102010507070707" pitchFamily="18" charset="2"/>
              <a:buNone/>
            </a:pPr>
            <a:r>
              <a:rPr lang="es-PE" altLang="es-PE" sz="2400" b="1" dirty="0" smtClean="0">
                <a:solidFill>
                  <a:schemeClr val="tx1"/>
                </a:solidFill>
              </a:rPr>
              <a:t>DOSAJE DE HEMOGLOBINA </a:t>
            </a:r>
          </a:p>
          <a:p>
            <a:pPr marL="0" indent="0" algn="just">
              <a:buFont typeface="Wingdings 2" panose="05020102010507070707" pitchFamily="18" charset="2"/>
              <a:buNone/>
            </a:pPr>
            <a:r>
              <a:rPr lang="es-PE" altLang="es-PE" sz="2400" dirty="0" smtClean="0"/>
              <a:t>Para determinar el valor de la hemoglobina se utilizará únicamente métodos directos como la espectrofotometría y el hemoglobinómetro. </a:t>
            </a:r>
          </a:p>
          <a:p>
            <a:pPr marL="0" indent="0" algn="just">
              <a:buFont typeface="Wingdings 2" panose="05020102010507070707" pitchFamily="18" charset="2"/>
              <a:buNone/>
            </a:pPr>
            <a:endParaRPr lang="es-PE" altLang="es-PE" sz="2400" dirty="0" smtClean="0"/>
          </a:p>
        </p:txBody>
      </p:sp>
      <p:graphicFrame>
        <p:nvGraphicFramePr>
          <p:cNvPr id="2" name="Tabla 1"/>
          <p:cNvGraphicFramePr>
            <a:graphicFrameLocks noGrp="1"/>
          </p:cNvGraphicFramePr>
          <p:nvPr>
            <p:extLst>
              <p:ext uri="{D42A27DB-BD31-4B8C-83A1-F6EECF244321}">
                <p14:modId xmlns:p14="http://schemas.microsoft.com/office/powerpoint/2010/main" val="2326951518"/>
              </p:ext>
            </p:extLst>
          </p:nvPr>
        </p:nvGraphicFramePr>
        <p:xfrm>
          <a:off x="296863" y="3794125"/>
          <a:ext cx="4108450" cy="2652713"/>
        </p:xfrm>
        <a:graphic>
          <a:graphicData uri="http://schemas.openxmlformats.org/drawingml/2006/table">
            <a:tbl>
              <a:tblPr firstRow="1" firstCol="1" bandRow="1">
                <a:tableStyleId>{5C22544A-7EE6-4342-B048-85BDC9FD1C3A}</a:tableStyleId>
              </a:tblPr>
              <a:tblGrid>
                <a:gridCol w="998359"/>
                <a:gridCol w="3110091"/>
              </a:tblGrid>
              <a:tr h="516440">
                <a:tc>
                  <a:txBody>
                    <a:bodyPr/>
                    <a:lstStyle/>
                    <a:p>
                      <a:pPr algn="ctr">
                        <a:lnSpc>
                          <a:spcPct val="115000"/>
                        </a:lnSpc>
                        <a:spcAft>
                          <a:spcPts val="0"/>
                        </a:spcAft>
                      </a:pPr>
                      <a:r>
                        <a:rPr lang="es-ES" sz="1400" dirty="0">
                          <a:solidFill>
                            <a:schemeClr val="tx1"/>
                          </a:solidFill>
                          <a:effectLst/>
                        </a:rPr>
                        <a:t>N° Dosaje</a:t>
                      </a:r>
                      <a:endParaRPr lang="es-PE" sz="2000" dirty="0">
                        <a:solidFill>
                          <a:schemeClr val="tx1"/>
                        </a:solidFill>
                        <a:effectLst/>
                        <a:latin typeface="Times New Roman" panose="02020603050405020304" pitchFamily="18" charset="0"/>
                        <a:ea typeface="PMingLiU" panose="02020500000000000000" pitchFamily="18" charset="-120"/>
                      </a:endParaRPr>
                    </a:p>
                  </a:txBody>
                  <a:tcPr marL="68578" marR="68578" marT="0" marB="0" anchor="ctr"/>
                </a:tc>
                <a:tc>
                  <a:txBody>
                    <a:bodyPr/>
                    <a:lstStyle/>
                    <a:p>
                      <a:pPr algn="ctr">
                        <a:lnSpc>
                          <a:spcPct val="115000"/>
                        </a:lnSpc>
                        <a:spcAft>
                          <a:spcPts val="0"/>
                        </a:spcAft>
                      </a:pPr>
                      <a:r>
                        <a:rPr lang="es-ES" sz="1400" dirty="0">
                          <a:solidFill>
                            <a:schemeClr val="tx1"/>
                          </a:solidFill>
                          <a:effectLst/>
                        </a:rPr>
                        <a:t>EDAD GESTACIONAL</a:t>
                      </a:r>
                      <a:endParaRPr lang="es-PE" sz="2000" dirty="0">
                        <a:solidFill>
                          <a:schemeClr val="tx1"/>
                        </a:solidFill>
                        <a:effectLst/>
                        <a:latin typeface="Times New Roman" panose="02020603050405020304" pitchFamily="18" charset="0"/>
                        <a:ea typeface="PMingLiU" panose="02020500000000000000" pitchFamily="18" charset="-120"/>
                      </a:endParaRPr>
                    </a:p>
                  </a:txBody>
                  <a:tcPr marL="68578" marR="68578" marT="0" marB="0" anchor="ctr"/>
                </a:tc>
              </a:tr>
              <a:tr h="363377">
                <a:tc>
                  <a:txBody>
                    <a:bodyPr/>
                    <a:lstStyle/>
                    <a:p>
                      <a:pPr algn="ctr">
                        <a:lnSpc>
                          <a:spcPct val="115000"/>
                        </a:lnSpc>
                        <a:spcAft>
                          <a:spcPts val="0"/>
                        </a:spcAft>
                      </a:pPr>
                      <a:r>
                        <a:rPr lang="es-ES" sz="1400" dirty="0">
                          <a:solidFill>
                            <a:schemeClr val="tx1"/>
                          </a:solidFill>
                          <a:effectLst/>
                        </a:rPr>
                        <a:t>1er.</a:t>
                      </a:r>
                      <a:endParaRPr lang="es-PE" sz="2000" dirty="0">
                        <a:solidFill>
                          <a:schemeClr val="tx1"/>
                        </a:solidFill>
                        <a:effectLst/>
                        <a:latin typeface="Times New Roman" panose="02020603050405020304" pitchFamily="18" charset="0"/>
                        <a:ea typeface="PMingLiU" panose="02020500000000000000" pitchFamily="18" charset="-120"/>
                      </a:endParaRPr>
                    </a:p>
                  </a:txBody>
                  <a:tcPr marL="68578" marR="68578" marT="0" marB="0" anchor="ctr"/>
                </a:tc>
                <a:tc>
                  <a:txBody>
                    <a:bodyPr/>
                    <a:lstStyle/>
                    <a:p>
                      <a:pPr algn="just">
                        <a:lnSpc>
                          <a:spcPct val="115000"/>
                        </a:lnSpc>
                        <a:spcAft>
                          <a:spcPts val="0"/>
                        </a:spcAft>
                      </a:pPr>
                      <a:r>
                        <a:rPr lang="es-ES" sz="1400" dirty="0">
                          <a:solidFill>
                            <a:schemeClr val="tx1"/>
                          </a:solidFill>
                          <a:effectLst/>
                        </a:rPr>
                        <a:t>Durante el primer control prenatal</a:t>
                      </a:r>
                      <a:endParaRPr lang="es-PE" sz="2000" dirty="0">
                        <a:solidFill>
                          <a:schemeClr val="tx1"/>
                        </a:solidFill>
                        <a:effectLst/>
                        <a:latin typeface="Times New Roman" panose="02020603050405020304" pitchFamily="18" charset="0"/>
                        <a:ea typeface="PMingLiU" panose="02020500000000000000" pitchFamily="18" charset="-120"/>
                      </a:endParaRPr>
                    </a:p>
                  </a:txBody>
                  <a:tcPr marL="68578" marR="68578" marT="0" marB="0" anchor="ctr"/>
                </a:tc>
              </a:tr>
              <a:tr h="516440">
                <a:tc>
                  <a:txBody>
                    <a:bodyPr/>
                    <a:lstStyle/>
                    <a:p>
                      <a:pPr algn="ctr">
                        <a:lnSpc>
                          <a:spcPct val="115000"/>
                        </a:lnSpc>
                        <a:spcAft>
                          <a:spcPts val="0"/>
                        </a:spcAft>
                      </a:pPr>
                      <a:r>
                        <a:rPr lang="es-ES" sz="1400" dirty="0">
                          <a:solidFill>
                            <a:schemeClr val="tx1"/>
                          </a:solidFill>
                          <a:effectLst/>
                        </a:rPr>
                        <a:t>2do.</a:t>
                      </a:r>
                      <a:endParaRPr lang="es-PE" sz="2000" dirty="0">
                        <a:solidFill>
                          <a:schemeClr val="tx1"/>
                        </a:solidFill>
                        <a:effectLst/>
                        <a:latin typeface="Times New Roman" panose="02020603050405020304" pitchFamily="18" charset="0"/>
                        <a:ea typeface="PMingLiU" panose="02020500000000000000" pitchFamily="18" charset="-120"/>
                      </a:endParaRPr>
                    </a:p>
                  </a:txBody>
                  <a:tcPr marL="68578" marR="68578" marT="0" marB="0" anchor="ctr"/>
                </a:tc>
                <a:tc>
                  <a:txBody>
                    <a:bodyPr/>
                    <a:lstStyle/>
                    <a:p>
                      <a:pPr algn="just">
                        <a:lnSpc>
                          <a:spcPct val="115000"/>
                        </a:lnSpc>
                        <a:spcAft>
                          <a:spcPts val="0"/>
                        </a:spcAft>
                      </a:pPr>
                      <a:r>
                        <a:rPr lang="es-ES" sz="1400" dirty="0">
                          <a:solidFill>
                            <a:schemeClr val="tx1"/>
                          </a:solidFill>
                          <a:effectLst/>
                        </a:rPr>
                        <a:t>Entre la semana 25 y 28 de gestación.</a:t>
                      </a:r>
                      <a:endParaRPr lang="es-PE" sz="2000" dirty="0">
                        <a:solidFill>
                          <a:schemeClr val="tx1"/>
                        </a:solidFill>
                        <a:effectLst/>
                        <a:latin typeface="Times New Roman" panose="02020603050405020304" pitchFamily="18" charset="0"/>
                        <a:ea typeface="PMingLiU" panose="02020500000000000000" pitchFamily="18" charset="-120"/>
                      </a:endParaRPr>
                    </a:p>
                  </a:txBody>
                  <a:tcPr marL="68578" marR="68578" marT="0" marB="0" anchor="ctr"/>
                </a:tc>
              </a:tr>
              <a:tr h="628228">
                <a:tc>
                  <a:txBody>
                    <a:bodyPr/>
                    <a:lstStyle/>
                    <a:p>
                      <a:pPr algn="ctr">
                        <a:lnSpc>
                          <a:spcPct val="115000"/>
                        </a:lnSpc>
                        <a:spcAft>
                          <a:spcPts val="0"/>
                        </a:spcAft>
                      </a:pPr>
                      <a:r>
                        <a:rPr lang="es-ES" sz="1400">
                          <a:solidFill>
                            <a:schemeClr val="tx1"/>
                          </a:solidFill>
                          <a:effectLst/>
                        </a:rPr>
                        <a:t>3er.</a:t>
                      </a:r>
                      <a:endParaRPr lang="es-PE" sz="2000">
                        <a:solidFill>
                          <a:schemeClr val="tx1"/>
                        </a:solidFill>
                        <a:effectLst/>
                        <a:latin typeface="Times New Roman" panose="02020603050405020304" pitchFamily="18" charset="0"/>
                        <a:ea typeface="PMingLiU" panose="02020500000000000000" pitchFamily="18" charset="-120"/>
                      </a:endParaRPr>
                    </a:p>
                  </a:txBody>
                  <a:tcPr marL="68578" marR="68578" marT="0" marB="0" anchor="ctr"/>
                </a:tc>
                <a:tc>
                  <a:txBody>
                    <a:bodyPr/>
                    <a:lstStyle/>
                    <a:p>
                      <a:pPr algn="just">
                        <a:lnSpc>
                          <a:spcPct val="115000"/>
                        </a:lnSpc>
                        <a:spcAft>
                          <a:spcPts val="0"/>
                        </a:spcAft>
                      </a:pPr>
                      <a:r>
                        <a:rPr lang="es-ES" sz="1400" dirty="0">
                          <a:solidFill>
                            <a:schemeClr val="tx1"/>
                          </a:solidFill>
                          <a:effectLst/>
                        </a:rPr>
                        <a:t>Entre la semana 37 y 40 (antes del parto)</a:t>
                      </a:r>
                      <a:endParaRPr lang="es-PE" sz="2000" dirty="0">
                        <a:solidFill>
                          <a:schemeClr val="tx1"/>
                        </a:solidFill>
                        <a:effectLst/>
                        <a:latin typeface="Times New Roman" panose="02020603050405020304" pitchFamily="18" charset="0"/>
                        <a:ea typeface="PMingLiU" panose="02020500000000000000" pitchFamily="18" charset="-120"/>
                      </a:endParaRPr>
                    </a:p>
                  </a:txBody>
                  <a:tcPr marL="68578" marR="68578" marT="0" marB="0" anchor="ctr"/>
                </a:tc>
              </a:tr>
              <a:tr h="628228">
                <a:tc>
                  <a:txBody>
                    <a:bodyPr/>
                    <a:lstStyle/>
                    <a:p>
                      <a:pPr algn="ctr">
                        <a:lnSpc>
                          <a:spcPct val="115000"/>
                        </a:lnSpc>
                        <a:spcAft>
                          <a:spcPts val="0"/>
                        </a:spcAft>
                      </a:pPr>
                      <a:r>
                        <a:rPr lang="es-ES" sz="1400">
                          <a:solidFill>
                            <a:schemeClr val="tx1"/>
                          </a:solidFill>
                          <a:effectLst/>
                        </a:rPr>
                        <a:t>4to.</a:t>
                      </a:r>
                      <a:endParaRPr lang="es-PE" sz="2000">
                        <a:solidFill>
                          <a:schemeClr val="tx1"/>
                        </a:solidFill>
                        <a:effectLst/>
                        <a:latin typeface="Times New Roman" panose="02020603050405020304" pitchFamily="18" charset="0"/>
                        <a:ea typeface="PMingLiU" panose="02020500000000000000" pitchFamily="18" charset="-120"/>
                      </a:endParaRPr>
                    </a:p>
                  </a:txBody>
                  <a:tcPr marL="68578" marR="68578" marT="0" marB="0" anchor="ctr"/>
                </a:tc>
                <a:tc>
                  <a:txBody>
                    <a:bodyPr/>
                    <a:lstStyle/>
                    <a:p>
                      <a:pPr algn="just">
                        <a:lnSpc>
                          <a:spcPct val="115000"/>
                        </a:lnSpc>
                        <a:spcAft>
                          <a:spcPts val="0"/>
                        </a:spcAft>
                      </a:pPr>
                      <a:r>
                        <a:rPr lang="es-ES" sz="1400" dirty="0">
                          <a:solidFill>
                            <a:schemeClr val="tx1"/>
                          </a:solidFill>
                          <a:effectLst/>
                        </a:rPr>
                        <a:t>A los 30 días post parto (término de la suplementación)</a:t>
                      </a:r>
                      <a:endParaRPr lang="es-PE" sz="2000" dirty="0">
                        <a:solidFill>
                          <a:schemeClr val="tx1"/>
                        </a:solidFill>
                        <a:effectLst/>
                        <a:latin typeface="Times New Roman" panose="02020603050405020304" pitchFamily="18" charset="0"/>
                        <a:ea typeface="PMingLiU" panose="02020500000000000000" pitchFamily="18" charset="-120"/>
                      </a:endParaRPr>
                    </a:p>
                  </a:txBody>
                  <a:tcPr marL="68578" marR="68578" marT="0" marB="0" anchor="ctr"/>
                </a:tc>
              </a:tr>
            </a:tbl>
          </a:graphicData>
        </a:graphic>
      </p:graphicFrame>
      <p:sp>
        <p:nvSpPr>
          <p:cNvPr id="4" name="Rectangle 1"/>
          <p:cNvSpPr>
            <a:spLocks noChangeArrowheads="1"/>
          </p:cNvSpPr>
          <p:nvPr/>
        </p:nvSpPr>
        <p:spPr bwMode="auto">
          <a:xfrm>
            <a:off x="228600" y="2636838"/>
            <a:ext cx="4032250"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tabLst>
                <a:tab pos="90488" algn="l"/>
                <a:tab pos="180975" algn="l"/>
                <a:tab pos="269875" algn="l"/>
              </a:tabLst>
              <a:defRPr>
                <a:solidFill>
                  <a:schemeClr val="tx1"/>
                </a:solidFill>
                <a:latin typeface="Arial" panose="020B0604020202020204" pitchFamily="34" charset="0"/>
              </a:defRPr>
            </a:lvl1pPr>
            <a:lvl2pPr>
              <a:tabLst>
                <a:tab pos="90488" algn="l"/>
                <a:tab pos="180975" algn="l"/>
                <a:tab pos="269875" algn="l"/>
              </a:tabLst>
              <a:defRPr>
                <a:solidFill>
                  <a:schemeClr val="tx1"/>
                </a:solidFill>
                <a:latin typeface="Arial" panose="020B0604020202020204" pitchFamily="34" charset="0"/>
              </a:defRPr>
            </a:lvl2pPr>
            <a:lvl3pPr>
              <a:tabLst>
                <a:tab pos="90488" algn="l"/>
                <a:tab pos="180975" algn="l"/>
                <a:tab pos="269875" algn="l"/>
              </a:tabLst>
              <a:defRPr>
                <a:solidFill>
                  <a:schemeClr val="tx1"/>
                </a:solidFill>
                <a:latin typeface="Arial" panose="020B0604020202020204" pitchFamily="34" charset="0"/>
              </a:defRPr>
            </a:lvl3pPr>
            <a:lvl4pPr>
              <a:tabLst>
                <a:tab pos="90488" algn="l"/>
                <a:tab pos="180975" algn="l"/>
                <a:tab pos="269875" algn="l"/>
              </a:tabLst>
              <a:defRPr>
                <a:solidFill>
                  <a:schemeClr val="tx1"/>
                </a:solidFill>
                <a:latin typeface="Arial" panose="020B0604020202020204" pitchFamily="34" charset="0"/>
              </a:defRPr>
            </a:lvl4pPr>
            <a:lvl5pPr>
              <a:tabLst>
                <a:tab pos="90488" algn="l"/>
                <a:tab pos="180975" algn="l"/>
                <a:tab pos="269875" algn="l"/>
              </a:tabLst>
              <a:defRPr>
                <a:solidFill>
                  <a:schemeClr val="tx1"/>
                </a:solidFill>
                <a:latin typeface="Arial" panose="020B0604020202020204" pitchFamily="34" charset="0"/>
              </a:defRPr>
            </a:lvl5pPr>
            <a:lvl6pPr eaLnBrk="0" fontAlgn="base" hangingPunct="0">
              <a:spcBef>
                <a:spcPct val="0"/>
              </a:spcBef>
              <a:spcAft>
                <a:spcPct val="0"/>
              </a:spcAft>
              <a:tabLst>
                <a:tab pos="90488" algn="l"/>
                <a:tab pos="180975" algn="l"/>
                <a:tab pos="269875" algn="l"/>
              </a:tabLst>
              <a:defRPr>
                <a:solidFill>
                  <a:schemeClr val="tx1"/>
                </a:solidFill>
                <a:latin typeface="Arial" panose="020B0604020202020204" pitchFamily="34" charset="0"/>
              </a:defRPr>
            </a:lvl6pPr>
            <a:lvl7pPr eaLnBrk="0" fontAlgn="base" hangingPunct="0">
              <a:spcBef>
                <a:spcPct val="0"/>
              </a:spcBef>
              <a:spcAft>
                <a:spcPct val="0"/>
              </a:spcAft>
              <a:tabLst>
                <a:tab pos="90488" algn="l"/>
                <a:tab pos="180975" algn="l"/>
                <a:tab pos="269875" algn="l"/>
              </a:tabLst>
              <a:defRPr>
                <a:solidFill>
                  <a:schemeClr val="tx1"/>
                </a:solidFill>
                <a:latin typeface="Arial" panose="020B0604020202020204" pitchFamily="34" charset="0"/>
              </a:defRPr>
            </a:lvl7pPr>
            <a:lvl8pPr eaLnBrk="0" fontAlgn="base" hangingPunct="0">
              <a:spcBef>
                <a:spcPct val="0"/>
              </a:spcBef>
              <a:spcAft>
                <a:spcPct val="0"/>
              </a:spcAft>
              <a:tabLst>
                <a:tab pos="90488" algn="l"/>
                <a:tab pos="180975" algn="l"/>
                <a:tab pos="269875" algn="l"/>
              </a:tabLst>
              <a:defRPr>
                <a:solidFill>
                  <a:schemeClr val="tx1"/>
                </a:solidFill>
                <a:latin typeface="Arial" panose="020B0604020202020204" pitchFamily="34" charset="0"/>
              </a:defRPr>
            </a:lvl8pPr>
            <a:lvl9pPr eaLnBrk="0" fontAlgn="base" hangingPunct="0">
              <a:spcBef>
                <a:spcPct val="0"/>
              </a:spcBef>
              <a:spcAft>
                <a:spcPct val="0"/>
              </a:spcAft>
              <a:tabLst>
                <a:tab pos="90488" algn="l"/>
                <a:tab pos="180975" algn="l"/>
                <a:tab pos="269875" algn="l"/>
              </a:tabLst>
              <a:defRPr>
                <a:solidFill>
                  <a:schemeClr val="tx1"/>
                </a:solidFill>
                <a:latin typeface="Arial" panose="020B0604020202020204" pitchFamily="34" charset="0"/>
              </a:defRPr>
            </a:lvl9pPr>
          </a:lstStyle>
          <a:p>
            <a:pPr algn="ctr">
              <a:defRPr/>
            </a:pPr>
            <a:r>
              <a:rPr lang="es-ES" altLang="es-PE" sz="2000" b="1" dirty="0" smtClean="0">
                <a:latin typeface="Times New Roman" panose="02020603050405020304" pitchFamily="18" charset="0"/>
                <a:ea typeface="Times New Roman" panose="02020603050405020304" pitchFamily="18" charset="0"/>
                <a:cs typeface="Times New Roman" panose="02020603050405020304" pitchFamily="18" charset="0"/>
              </a:rPr>
              <a:t>Dosajes de Hemoglobina en gestantes y puérperas sin Anemia por deficiencia de Hierro</a:t>
            </a:r>
            <a:endParaRPr lang="es-PE" altLang="es-PE" sz="3600" dirty="0" smtClean="0"/>
          </a:p>
        </p:txBody>
      </p:sp>
      <p:graphicFrame>
        <p:nvGraphicFramePr>
          <p:cNvPr id="7" name="Tabla 6"/>
          <p:cNvGraphicFramePr>
            <a:graphicFrameLocks noGrp="1"/>
          </p:cNvGraphicFramePr>
          <p:nvPr>
            <p:extLst>
              <p:ext uri="{D42A27DB-BD31-4B8C-83A1-F6EECF244321}">
                <p14:modId xmlns:p14="http://schemas.microsoft.com/office/powerpoint/2010/main" val="2855832964"/>
              </p:ext>
            </p:extLst>
          </p:nvPr>
        </p:nvGraphicFramePr>
        <p:xfrm>
          <a:off x="4614863" y="3787775"/>
          <a:ext cx="4421187" cy="2699004"/>
        </p:xfrm>
        <a:graphic>
          <a:graphicData uri="http://schemas.openxmlformats.org/drawingml/2006/table">
            <a:tbl>
              <a:tblPr firstRow="1" firstCol="1" bandRow="1">
                <a:tableStyleId>{5C22544A-7EE6-4342-B048-85BDC9FD1C3A}</a:tableStyleId>
              </a:tblPr>
              <a:tblGrid>
                <a:gridCol w="1381951"/>
                <a:gridCol w="3039236"/>
              </a:tblGrid>
              <a:tr h="490682">
                <a:tc>
                  <a:txBody>
                    <a:bodyPr/>
                    <a:lstStyle/>
                    <a:p>
                      <a:pPr algn="ctr">
                        <a:lnSpc>
                          <a:spcPct val="115000"/>
                        </a:lnSpc>
                        <a:spcAft>
                          <a:spcPts val="0"/>
                        </a:spcAft>
                      </a:pPr>
                      <a:r>
                        <a:rPr lang="es-PE" sz="1400" dirty="0">
                          <a:solidFill>
                            <a:schemeClr val="tx1"/>
                          </a:solidFill>
                          <a:effectLst/>
                        </a:rPr>
                        <a:t>GRADO DE ANEMIA</a:t>
                      </a:r>
                      <a:endParaRPr lang="es-PE" sz="1400" dirty="0">
                        <a:solidFill>
                          <a:schemeClr val="tx1"/>
                        </a:solidFill>
                        <a:effectLst/>
                        <a:latin typeface="Times New Roman" panose="02020603050405020304" pitchFamily="18" charset="0"/>
                        <a:ea typeface="PMingLiU" panose="02020500000000000000" pitchFamily="18" charset="-120"/>
                      </a:endParaRPr>
                    </a:p>
                  </a:txBody>
                  <a:tcPr marL="68565" marR="68565" marT="0" marB="0" anchor="ctr"/>
                </a:tc>
                <a:tc>
                  <a:txBody>
                    <a:bodyPr/>
                    <a:lstStyle/>
                    <a:p>
                      <a:pPr algn="ctr">
                        <a:lnSpc>
                          <a:spcPct val="115000"/>
                        </a:lnSpc>
                        <a:spcAft>
                          <a:spcPts val="0"/>
                        </a:spcAft>
                      </a:pPr>
                      <a:r>
                        <a:rPr lang="es-PE" sz="1400">
                          <a:solidFill>
                            <a:schemeClr val="tx1"/>
                          </a:solidFill>
                          <a:effectLst/>
                        </a:rPr>
                        <a:t>DOSAJES DE HEMOGLOBINA</a:t>
                      </a:r>
                      <a:endParaRPr lang="es-PE" sz="1400">
                        <a:solidFill>
                          <a:schemeClr val="tx1"/>
                        </a:solidFill>
                        <a:effectLst/>
                        <a:latin typeface="Times New Roman" panose="02020603050405020304" pitchFamily="18" charset="0"/>
                        <a:ea typeface="PMingLiU" panose="02020500000000000000" pitchFamily="18" charset="-120"/>
                      </a:endParaRPr>
                    </a:p>
                  </a:txBody>
                  <a:tcPr marL="68565" marR="68565" marT="0" marB="0" anchor="ctr"/>
                </a:tc>
              </a:tr>
              <a:tr h="736023">
                <a:tc>
                  <a:txBody>
                    <a:bodyPr/>
                    <a:lstStyle/>
                    <a:p>
                      <a:pPr algn="ctr">
                        <a:lnSpc>
                          <a:spcPct val="115000"/>
                        </a:lnSpc>
                        <a:spcAft>
                          <a:spcPts val="0"/>
                        </a:spcAft>
                      </a:pPr>
                      <a:r>
                        <a:rPr lang="es-PE" sz="1400" dirty="0">
                          <a:solidFill>
                            <a:schemeClr val="tx1"/>
                          </a:solidFill>
                          <a:effectLst/>
                        </a:rPr>
                        <a:t>Anemia Leve</a:t>
                      </a:r>
                    </a:p>
                    <a:p>
                      <a:pPr algn="ctr">
                        <a:lnSpc>
                          <a:spcPct val="115000"/>
                        </a:lnSpc>
                        <a:spcAft>
                          <a:spcPts val="0"/>
                        </a:spcAft>
                      </a:pPr>
                      <a:r>
                        <a:rPr lang="es-PE" sz="1400" dirty="0" err="1">
                          <a:solidFill>
                            <a:schemeClr val="tx1"/>
                          </a:solidFill>
                          <a:effectLst/>
                        </a:rPr>
                        <a:t>Hb</a:t>
                      </a:r>
                      <a:r>
                        <a:rPr lang="es-PE" sz="1400" dirty="0">
                          <a:solidFill>
                            <a:schemeClr val="tx1"/>
                          </a:solidFill>
                          <a:effectLst/>
                        </a:rPr>
                        <a:t>.: 10,0 - 10,9 mg</a:t>
                      </a:r>
                      <a:endParaRPr lang="es-PE" sz="1400" dirty="0">
                        <a:solidFill>
                          <a:schemeClr val="tx1"/>
                        </a:solidFill>
                        <a:effectLst/>
                        <a:latin typeface="Times New Roman" panose="02020603050405020304" pitchFamily="18" charset="0"/>
                        <a:ea typeface="PMingLiU" panose="02020500000000000000" pitchFamily="18" charset="-120"/>
                      </a:endParaRPr>
                    </a:p>
                  </a:txBody>
                  <a:tcPr marL="68565" marR="68565" marT="0" marB="0" anchor="ctr"/>
                </a:tc>
                <a:tc>
                  <a:txBody>
                    <a:bodyPr/>
                    <a:lstStyle/>
                    <a:p>
                      <a:pPr algn="just">
                        <a:lnSpc>
                          <a:spcPct val="115000"/>
                        </a:lnSpc>
                        <a:spcAft>
                          <a:spcPts val="0"/>
                        </a:spcAft>
                      </a:pPr>
                      <a:r>
                        <a:rPr lang="es-PE" sz="1400" dirty="0">
                          <a:solidFill>
                            <a:schemeClr val="tx1"/>
                          </a:solidFill>
                          <a:effectLst/>
                        </a:rPr>
                        <a:t>Cada 4 semanas hasta que la </a:t>
                      </a:r>
                      <a:r>
                        <a:rPr lang="es-PE" sz="1400" dirty="0" err="1">
                          <a:solidFill>
                            <a:schemeClr val="tx1"/>
                          </a:solidFill>
                          <a:effectLst/>
                        </a:rPr>
                        <a:t>Hb</a:t>
                      </a:r>
                      <a:r>
                        <a:rPr lang="es-PE" sz="1400" dirty="0">
                          <a:solidFill>
                            <a:schemeClr val="tx1"/>
                          </a:solidFill>
                          <a:effectLst/>
                        </a:rPr>
                        <a:t>. alcance valores de 11 mg/dl a </a:t>
                      </a:r>
                      <a:r>
                        <a:rPr lang="es-PE" sz="1400" dirty="0" smtClean="0">
                          <a:solidFill>
                            <a:schemeClr val="tx1"/>
                          </a:solidFill>
                          <a:effectLst/>
                        </a:rPr>
                        <a:t>más</a:t>
                      </a:r>
                      <a:endParaRPr lang="es-PE" sz="1400" dirty="0">
                        <a:solidFill>
                          <a:schemeClr val="tx1"/>
                        </a:solidFill>
                        <a:effectLst/>
                        <a:latin typeface="Times New Roman" panose="02020603050405020304" pitchFamily="18" charset="0"/>
                        <a:ea typeface="PMingLiU" panose="02020500000000000000" pitchFamily="18" charset="-120"/>
                      </a:endParaRPr>
                    </a:p>
                  </a:txBody>
                  <a:tcPr marL="68565" marR="68565" marT="0" marB="0" anchor="ctr"/>
                </a:tc>
              </a:tr>
              <a:tr h="1472045">
                <a:tc>
                  <a:txBody>
                    <a:bodyPr/>
                    <a:lstStyle/>
                    <a:p>
                      <a:pPr algn="ctr">
                        <a:lnSpc>
                          <a:spcPct val="115000"/>
                        </a:lnSpc>
                        <a:spcAft>
                          <a:spcPts val="0"/>
                        </a:spcAft>
                      </a:pPr>
                      <a:r>
                        <a:rPr lang="es-PE" sz="1400" dirty="0">
                          <a:solidFill>
                            <a:schemeClr val="tx1"/>
                          </a:solidFill>
                          <a:effectLst/>
                        </a:rPr>
                        <a:t>Anemia Moderada</a:t>
                      </a:r>
                    </a:p>
                    <a:p>
                      <a:pPr algn="ctr">
                        <a:lnSpc>
                          <a:spcPct val="115000"/>
                        </a:lnSpc>
                        <a:spcAft>
                          <a:spcPts val="0"/>
                        </a:spcAft>
                      </a:pPr>
                      <a:r>
                        <a:rPr lang="es-PE" sz="1400" dirty="0" err="1">
                          <a:solidFill>
                            <a:schemeClr val="tx1"/>
                          </a:solidFill>
                          <a:effectLst/>
                        </a:rPr>
                        <a:t>Hb</a:t>
                      </a:r>
                      <a:r>
                        <a:rPr lang="es-PE" sz="1400" dirty="0">
                          <a:solidFill>
                            <a:schemeClr val="tx1"/>
                          </a:solidFill>
                          <a:effectLst/>
                        </a:rPr>
                        <a:t>.: 7,0 - 9,9 mg</a:t>
                      </a:r>
                      <a:endParaRPr lang="es-PE" sz="1400" dirty="0">
                        <a:solidFill>
                          <a:schemeClr val="tx1"/>
                        </a:solidFill>
                        <a:effectLst/>
                        <a:latin typeface="Times New Roman" panose="02020603050405020304" pitchFamily="18" charset="0"/>
                        <a:ea typeface="PMingLiU" panose="02020500000000000000" pitchFamily="18" charset="-120"/>
                      </a:endParaRPr>
                    </a:p>
                  </a:txBody>
                  <a:tcPr marL="68565" marR="68565" marT="0" marB="0" anchor="ctr"/>
                </a:tc>
                <a:tc>
                  <a:txBody>
                    <a:bodyPr/>
                    <a:lstStyle/>
                    <a:p>
                      <a:pPr marL="342900" lvl="0" indent="-342900" algn="just">
                        <a:lnSpc>
                          <a:spcPct val="115000"/>
                        </a:lnSpc>
                        <a:spcAft>
                          <a:spcPts val="0"/>
                        </a:spcAft>
                        <a:buFont typeface="+mj-lt"/>
                        <a:buAutoNum type="arabicPeriod"/>
                      </a:pPr>
                      <a:r>
                        <a:rPr lang="es-PE" sz="1400" dirty="0">
                          <a:solidFill>
                            <a:schemeClr val="tx1"/>
                          </a:solidFill>
                          <a:effectLst/>
                        </a:rPr>
                        <a:t>Un primer dosaje a las 2 semanas de iniciado el tratamiento.  </a:t>
                      </a:r>
                    </a:p>
                    <a:p>
                      <a:pPr marL="342900" lvl="0" indent="-342900" algn="just">
                        <a:lnSpc>
                          <a:spcPct val="115000"/>
                        </a:lnSpc>
                        <a:spcAft>
                          <a:spcPts val="0"/>
                        </a:spcAft>
                        <a:buFont typeface="+mj-lt"/>
                        <a:buAutoNum type="arabicPeriod"/>
                      </a:pPr>
                      <a:r>
                        <a:rPr lang="es-PE" sz="1400" dirty="0">
                          <a:solidFill>
                            <a:schemeClr val="tx1"/>
                          </a:solidFill>
                          <a:effectLst/>
                        </a:rPr>
                        <a:t>Luego cada cuatro semanas hasta que la </a:t>
                      </a:r>
                      <a:r>
                        <a:rPr lang="es-PE" sz="1400" dirty="0" err="1">
                          <a:solidFill>
                            <a:schemeClr val="tx1"/>
                          </a:solidFill>
                          <a:effectLst/>
                        </a:rPr>
                        <a:t>Hb</a:t>
                      </a:r>
                      <a:r>
                        <a:rPr lang="es-PE" sz="1400" dirty="0">
                          <a:solidFill>
                            <a:schemeClr val="tx1"/>
                          </a:solidFill>
                          <a:effectLst/>
                        </a:rPr>
                        <a:t>. alcance valores de 11 mg/dl a </a:t>
                      </a:r>
                      <a:r>
                        <a:rPr lang="es-PE" sz="1400" dirty="0" smtClean="0">
                          <a:solidFill>
                            <a:schemeClr val="tx1"/>
                          </a:solidFill>
                          <a:effectLst/>
                        </a:rPr>
                        <a:t>más</a:t>
                      </a:r>
                      <a:endParaRPr lang="es-PE" sz="1400" dirty="0">
                        <a:solidFill>
                          <a:schemeClr val="tx1"/>
                        </a:solidFill>
                        <a:effectLst/>
                        <a:latin typeface="Times New Roman" panose="02020603050405020304" pitchFamily="18" charset="0"/>
                        <a:ea typeface="PMingLiU" panose="02020500000000000000" pitchFamily="18" charset="-120"/>
                      </a:endParaRPr>
                    </a:p>
                  </a:txBody>
                  <a:tcPr marL="68565" marR="68565" marT="0" marB="0" anchor="ctr"/>
                </a:tc>
              </a:tr>
            </a:tbl>
          </a:graphicData>
        </a:graphic>
      </p:graphicFrame>
      <p:sp>
        <p:nvSpPr>
          <p:cNvPr id="33830" name="Rectangle 2"/>
          <p:cNvSpPr>
            <a:spLocks noChangeArrowheads="1"/>
          </p:cNvSpPr>
          <p:nvPr/>
        </p:nvSpPr>
        <p:spPr bwMode="auto">
          <a:xfrm>
            <a:off x="4810125" y="2636838"/>
            <a:ext cx="4248150"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tabLst>
                <a:tab pos="90488" algn="r"/>
                <a:tab pos="180975" algn="r"/>
                <a:tab pos="2806700" algn="ctr"/>
                <a:tab pos="5611813" algn="r"/>
              </a:tabLst>
              <a:defRPr>
                <a:solidFill>
                  <a:schemeClr val="tx1"/>
                </a:solidFill>
                <a:latin typeface="Arial" panose="020B0604020202020204" pitchFamily="34" charset="0"/>
              </a:defRPr>
            </a:lvl1pPr>
            <a:lvl2pPr marL="742950" indent="-285750">
              <a:tabLst>
                <a:tab pos="90488" algn="r"/>
                <a:tab pos="180975" algn="r"/>
                <a:tab pos="2806700" algn="ctr"/>
                <a:tab pos="5611813" algn="r"/>
              </a:tabLst>
              <a:defRPr>
                <a:solidFill>
                  <a:schemeClr val="tx1"/>
                </a:solidFill>
                <a:latin typeface="Arial" panose="020B0604020202020204" pitchFamily="34" charset="0"/>
              </a:defRPr>
            </a:lvl2pPr>
            <a:lvl3pPr marL="1143000" indent="-228600">
              <a:tabLst>
                <a:tab pos="90488" algn="r"/>
                <a:tab pos="180975" algn="r"/>
                <a:tab pos="2806700" algn="ctr"/>
                <a:tab pos="5611813" algn="r"/>
              </a:tabLst>
              <a:defRPr>
                <a:solidFill>
                  <a:schemeClr val="tx1"/>
                </a:solidFill>
                <a:latin typeface="Arial" panose="020B0604020202020204" pitchFamily="34" charset="0"/>
              </a:defRPr>
            </a:lvl3pPr>
            <a:lvl4pPr marL="1600200" indent="-228600">
              <a:tabLst>
                <a:tab pos="90488" algn="r"/>
                <a:tab pos="180975" algn="r"/>
                <a:tab pos="2806700" algn="ctr"/>
                <a:tab pos="5611813" algn="r"/>
              </a:tabLst>
              <a:defRPr>
                <a:solidFill>
                  <a:schemeClr val="tx1"/>
                </a:solidFill>
                <a:latin typeface="Arial" panose="020B0604020202020204" pitchFamily="34" charset="0"/>
              </a:defRPr>
            </a:lvl4pPr>
            <a:lvl5pPr marL="2057400" indent="-228600">
              <a:tabLst>
                <a:tab pos="90488" algn="r"/>
                <a:tab pos="180975" algn="r"/>
                <a:tab pos="2806700" algn="ctr"/>
                <a:tab pos="5611813" algn="r"/>
              </a:tabLst>
              <a:defRPr>
                <a:solidFill>
                  <a:schemeClr val="tx1"/>
                </a:solidFill>
                <a:latin typeface="Arial" panose="020B0604020202020204" pitchFamily="34" charset="0"/>
              </a:defRPr>
            </a:lvl5pPr>
            <a:lvl6pPr marL="2514600" indent="-228600" eaLnBrk="0" fontAlgn="base" hangingPunct="0">
              <a:spcBef>
                <a:spcPct val="0"/>
              </a:spcBef>
              <a:spcAft>
                <a:spcPct val="0"/>
              </a:spcAft>
              <a:tabLst>
                <a:tab pos="90488" algn="r"/>
                <a:tab pos="180975" algn="r"/>
                <a:tab pos="2806700" algn="ctr"/>
                <a:tab pos="5611813" algn="r"/>
              </a:tabLst>
              <a:defRPr>
                <a:solidFill>
                  <a:schemeClr val="tx1"/>
                </a:solidFill>
                <a:latin typeface="Arial" panose="020B0604020202020204" pitchFamily="34" charset="0"/>
              </a:defRPr>
            </a:lvl6pPr>
            <a:lvl7pPr marL="2971800" indent="-228600" eaLnBrk="0" fontAlgn="base" hangingPunct="0">
              <a:spcBef>
                <a:spcPct val="0"/>
              </a:spcBef>
              <a:spcAft>
                <a:spcPct val="0"/>
              </a:spcAft>
              <a:tabLst>
                <a:tab pos="90488" algn="r"/>
                <a:tab pos="180975" algn="r"/>
                <a:tab pos="2806700" algn="ctr"/>
                <a:tab pos="5611813" algn="r"/>
              </a:tabLst>
              <a:defRPr>
                <a:solidFill>
                  <a:schemeClr val="tx1"/>
                </a:solidFill>
                <a:latin typeface="Arial" panose="020B0604020202020204" pitchFamily="34" charset="0"/>
              </a:defRPr>
            </a:lvl7pPr>
            <a:lvl8pPr marL="3429000" indent="-228600" eaLnBrk="0" fontAlgn="base" hangingPunct="0">
              <a:spcBef>
                <a:spcPct val="0"/>
              </a:spcBef>
              <a:spcAft>
                <a:spcPct val="0"/>
              </a:spcAft>
              <a:tabLst>
                <a:tab pos="90488" algn="r"/>
                <a:tab pos="180975" algn="r"/>
                <a:tab pos="2806700" algn="ctr"/>
                <a:tab pos="5611813" algn="r"/>
              </a:tabLst>
              <a:defRPr>
                <a:solidFill>
                  <a:schemeClr val="tx1"/>
                </a:solidFill>
                <a:latin typeface="Arial" panose="020B0604020202020204" pitchFamily="34" charset="0"/>
              </a:defRPr>
            </a:lvl8pPr>
            <a:lvl9pPr marL="3886200" indent="-228600" eaLnBrk="0" fontAlgn="base" hangingPunct="0">
              <a:spcBef>
                <a:spcPct val="0"/>
              </a:spcBef>
              <a:spcAft>
                <a:spcPct val="0"/>
              </a:spcAft>
              <a:tabLst>
                <a:tab pos="90488" algn="r"/>
                <a:tab pos="180975" algn="r"/>
                <a:tab pos="2806700" algn="ctr"/>
                <a:tab pos="5611813" algn="r"/>
              </a:tabLst>
              <a:defRPr>
                <a:solidFill>
                  <a:schemeClr val="tx1"/>
                </a:solidFill>
                <a:latin typeface="Arial" panose="020B0604020202020204" pitchFamily="34" charset="0"/>
              </a:defRPr>
            </a:lvl9pPr>
          </a:lstStyle>
          <a:p>
            <a:pPr algn="ctr"/>
            <a:r>
              <a:rPr lang="es-PE" altLang="es-PE" sz="2000" b="1" dirty="0">
                <a:latin typeface="Times New Roman" panose="02020603050405020304" pitchFamily="18" charset="0"/>
                <a:cs typeface="Times New Roman" panose="02020603050405020304" pitchFamily="18" charset="0"/>
              </a:rPr>
              <a:t>Dosajes de Hemoglobina durante el tratamiento de la</a:t>
            </a:r>
          </a:p>
          <a:p>
            <a:pPr algn="ctr"/>
            <a:r>
              <a:rPr lang="es-PE" altLang="es-PE" sz="2000" b="1" dirty="0">
                <a:latin typeface="Times New Roman" panose="02020603050405020304" pitchFamily="18" charset="0"/>
                <a:cs typeface="Times New Roman" panose="02020603050405020304" pitchFamily="18" charset="0"/>
              </a:rPr>
              <a:t>Anemia por deficiencia de Hierro </a:t>
            </a:r>
          </a:p>
          <a:p>
            <a:pPr algn="ctr"/>
            <a:endParaRPr lang="es-PE" altLang="es-PE" dirty="0"/>
          </a:p>
        </p:txBody>
      </p:sp>
    </p:spTree>
    <p:extLst>
      <p:ext uri="{BB962C8B-B14F-4D97-AF65-F5344CB8AC3E}">
        <p14:creationId xmlns:p14="http://schemas.microsoft.com/office/powerpoint/2010/main" val="38314680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Text Box 5"/>
          <p:cNvSpPr txBox="1">
            <a:spLocks noChangeArrowheads="1"/>
          </p:cNvSpPr>
          <p:nvPr/>
        </p:nvSpPr>
        <p:spPr bwMode="auto">
          <a:xfrm>
            <a:off x="685800" y="3702050"/>
            <a:ext cx="2514600" cy="869950"/>
          </a:xfrm>
          <a:prstGeom prst="rect">
            <a:avLst/>
          </a:prstGeom>
          <a:noFill/>
          <a:ln w="44450">
            <a:solidFill>
              <a:schemeClr val="hlink"/>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s-ES_tradnl" altLang="es-PE" sz="1600" b="1">
                <a:latin typeface="Arial" panose="020B0604020202020204" pitchFamily="34" charset="0"/>
              </a:rPr>
              <a:t>DESDE LA GESTACIÓN AL NACIMIENTO</a:t>
            </a:r>
          </a:p>
        </p:txBody>
      </p:sp>
      <p:sp>
        <p:nvSpPr>
          <p:cNvPr id="17414" name="Text Box 6"/>
          <p:cNvSpPr txBox="1">
            <a:spLocks noChangeArrowheads="1"/>
          </p:cNvSpPr>
          <p:nvPr/>
        </p:nvSpPr>
        <p:spPr bwMode="auto">
          <a:xfrm>
            <a:off x="3276600" y="2863850"/>
            <a:ext cx="2590800" cy="869950"/>
          </a:xfrm>
          <a:prstGeom prst="rect">
            <a:avLst/>
          </a:prstGeom>
          <a:noFill/>
          <a:ln w="44450">
            <a:solidFill>
              <a:schemeClr val="hlink"/>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s-ES_tradnl" altLang="es-PE" sz="1600" b="1">
                <a:latin typeface="Arial" panose="020B0604020202020204" pitchFamily="34" charset="0"/>
              </a:rPr>
              <a:t>DESDE EL NACIMIENTO HASTA LOS 3 AÑOS DE VIDA</a:t>
            </a:r>
          </a:p>
        </p:txBody>
      </p:sp>
      <p:sp>
        <p:nvSpPr>
          <p:cNvPr id="17415" name="Text Box 7"/>
          <p:cNvSpPr txBox="1">
            <a:spLocks noChangeArrowheads="1"/>
          </p:cNvSpPr>
          <p:nvPr/>
        </p:nvSpPr>
        <p:spPr bwMode="auto">
          <a:xfrm>
            <a:off x="5943600" y="1949450"/>
            <a:ext cx="2724150" cy="869950"/>
          </a:xfrm>
          <a:prstGeom prst="rect">
            <a:avLst/>
          </a:prstGeom>
          <a:noFill/>
          <a:ln w="44450">
            <a:solidFill>
              <a:schemeClr val="hlink"/>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50000"/>
              </a:spcBef>
              <a:buFontTx/>
              <a:buNone/>
            </a:pPr>
            <a:r>
              <a:rPr lang="es-ES_tradnl" altLang="es-PE" sz="1600" b="1">
                <a:latin typeface="Arial" panose="020B0604020202020204" pitchFamily="34" charset="0"/>
              </a:rPr>
              <a:t>DESDE LOS TRES AÑOS HASTA LA ADOLESCENCIA</a:t>
            </a:r>
          </a:p>
        </p:txBody>
      </p:sp>
      <p:sp>
        <p:nvSpPr>
          <p:cNvPr id="17430" name="Text Box 22"/>
          <p:cNvSpPr txBox="1">
            <a:spLocks noChangeArrowheads="1"/>
          </p:cNvSpPr>
          <p:nvPr/>
        </p:nvSpPr>
        <p:spPr bwMode="auto">
          <a:xfrm>
            <a:off x="0" y="381000"/>
            <a:ext cx="9144000" cy="519113"/>
          </a:xfrm>
          <a:prstGeom prst="rect">
            <a:avLst/>
          </a:prstGeom>
          <a:solidFill>
            <a:srgbClr val="99CCFF"/>
          </a:solidFill>
          <a:ln w="9525">
            <a:noFill/>
            <a:miter lim="800000"/>
            <a:headEnd/>
            <a:tailEnd/>
          </a:ln>
          <a:effectLst/>
        </p:spPr>
        <p:txBody>
          <a:bodyPr>
            <a:spAutoFit/>
          </a:bodyPr>
          <a:lstStyle/>
          <a:p>
            <a:pPr algn="ctr">
              <a:spcBef>
                <a:spcPct val="50000"/>
              </a:spcBef>
              <a:defRPr/>
            </a:pPr>
            <a:r>
              <a:rPr lang="es-ES_tradnl" sz="2800" b="1">
                <a:solidFill>
                  <a:srgbClr val="000066"/>
                </a:solidFill>
                <a:effectLst>
                  <a:outerShdw blurRad="38100" dist="38100" dir="2700000" algn="tl">
                    <a:srgbClr val="000000"/>
                  </a:outerShdw>
                </a:effectLst>
                <a:latin typeface="Trebuchet MS" pitchFamily="34" charset="0"/>
                <a:cs typeface="+mn-cs"/>
              </a:rPr>
              <a:t>Oportunidades de Crecimiento</a:t>
            </a:r>
            <a:endParaRPr lang="es-ES" sz="2800" b="1">
              <a:solidFill>
                <a:srgbClr val="000066"/>
              </a:solidFill>
              <a:effectLst>
                <a:outerShdw blurRad="38100" dist="38100" dir="2700000" algn="tl">
                  <a:srgbClr val="000000"/>
                </a:outerShdw>
              </a:effectLst>
              <a:latin typeface="Trebuchet MS" pitchFamily="34" charset="0"/>
              <a:cs typeface="+mn-cs"/>
            </a:endParaRPr>
          </a:p>
        </p:txBody>
      </p:sp>
      <p:sp>
        <p:nvSpPr>
          <p:cNvPr id="17433" name="AutoShape 25"/>
          <p:cNvSpPr>
            <a:spLocks noChangeArrowheads="1"/>
          </p:cNvSpPr>
          <p:nvPr/>
        </p:nvSpPr>
        <p:spPr bwMode="auto">
          <a:xfrm rot="-1837749">
            <a:off x="1905000" y="2133600"/>
            <a:ext cx="2133600" cy="990600"/>
          </a:xfrm>
          <a:prstGeom prst="curvedDownArrow">
            <a:avLst>
              <a:gd name="adj1" fmla="val 43077"/>
              <a:gd name="adj2" fmla="val 86154"/>
              <a:gd name="adj3" fmla="val 33333"/>
            </a:avLst>
          </a:prstGeom>
          <a:solidFill>
            <a:schemeClr val="accent1"/>
          </a:solidFill>
          <a:ln w="9525">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s-AR" altLang="es-PE" sz="1800">
              <a:latin typeface="Arial" panose="020B0604020202020204" pitchFamily="34" charset="0"/>
            </a:endParaRPr>
          </a:p>
        </p:txBody>
      </p:sp>
      <p:sp>
        <p:nvSpPr>
          <p:cNvPr id="17434" name="AutoShape 26"/>
          <p:cNvSpPr>
            <a:spLocks noChangeArrowheads="1"/>
          </p:cNvSpPr>
          <p:nvPr/>
        </p:nvSpPr>
        <p:spPr bwMode="auto">
          <a:xfrm rot="-1837749">
            <a:off x="4724400" y="1295400"/>
            <a:ext cx="2133600" cy="990600"/>
          </a:xfrm>
          <a:prstGeom prst="curvedDownArrow">
            <a:avLst>
              <a:gd name="adj1" fmla="val 43077"/>
              <a:gd name="adj2" fmla="val 86154"/>
              <a:gd name="adj3" fmla="val 33333"/>
            </a:avLst>
          </a:prstGeom>
          <a:solidFill>
            <a:schemeClr val="accent1"/>
          </a:solidFill>
          <a:ln w="9525">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s-AR" altLang="es-PE" sz="1800">
              <a:latin typeface="Arial" panose="020B0604020202020204" pitchFamily="34" charset="0"/>
            </a:endParaRPr>
          </a:p>
        </p:txBody>
      </p:sp>
      <p:sp>
        <p:nvSpPr>
          <p:cNvPr id="17435" name="Line 27"/>
          <p:cNvSpPr>
            <a:spLocks noChangeShapeType="1"/>
          </p:cNvSpPr>
          <p:nvPr/>
        </p:nvSpPr>
        <p:spPr bwMode="auto">
          <a:xfrm>
            <a:off x="304800" y="4876800"/>
            <a:ext cx="8534400" cy="0"/>
          </a:xfrm>
          <a:prstGeom prst="line">
            <a:avLst/>
          </a:prstGeom>
          <a:noFill/>
          <a:ln w="38100">
            <a:solidFill>
              <a:srgbClr val="003366"/>
            </a:solidFill>
            <a:round/>
            <a:headEnd/>
            <a:tailEnd/>
          </a:ln>
          <a:extLst>
            <a:ext uri="{909E8E84-426E-40DD-AFC4-6F175D3DCCD1}">
              <a14:hiddenFill xmlns:a14="http://schemas.microsoft.com/office/drawing/2010/main">
                <a:noFill/>
              </a14:hiddenFill>
            </a:ext>
          </a:extLst>
        </p:spPr>
        <p:txBody>
          <a:bodyPr/>
          <a:lstStyle/>
          <a:p>
            <a:endParaRPr lang="es-PE"/>
          </a:p>
        </p:txBody>
      </p:sp>
      <p:sp>
        <p:nvSpPr>
          <p:cNvPr id="17436" name="Rectangle 28"/>
          <p:cNvSpPr>
            <a:spLocks noChangeArrowheads="1"/>
          </p:cNvSpPr>
          <p:nvPr/>
        </p:nvSpPr>
        <p:spPr bwMode="auto">
          <a:xfrm>
            <a:off x="1524000" y="32766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s-ES" altLang="es-PE" sz="1800" b="1">
                <a:latin typeface="Arial" panose="020B0604020202020204" pitchFamily="34" charset="0"/>
              </a:rPr>
              <a:t>1º</a:t>
            </a:r>
          </a:p>
        </p:txBody>
      </p:sp>
      <p:sp>
        <p:nvSpPr>
          <p:cNvPr id="17437" name="Rectangle 29"/>
          <p:cNvSpPr>
            <a:spLocks noChangeArrowheads="1"/>
          </p:cNvSpPr>
          <p:nvPr/>
        </p:nvSpPr>
        <p:spPr bwMode="auto">
          <a:xfrm>
            <a:off x="4191000" y="23622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s-ES" altLang="es-PE" sz="1800" b="1">
                <a:latin typeface="Arial" panose="020B0604020202020204" pitchFamily="34" charset="0"/>
              </a:rPr>
              <a:t>2º</a:t>
            </a:r>
          </a:p>
        </p:txBody>
      </p:sp>
      <p:sp>
        <p:nvSpPr>
          <p:cNvPr id="17438" name="Rectangle 30"/>
          <p:cNvSpPr>
            <a:spLocks noChangeArrowheads="1"/>
          </p:cNvSpPr>
          <p:nvPr/>
        </p:nvSpPr>
        <p:spPr bwMode="auto">
          <a:xfrm>
            <a:off x="7010400" y="1447800"/>
            <a:ext cx="533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s-ES" altLang="es-PE" sz="1800" b="1">
                <a:latin typeface="Arial" panose="020B0604020202020204" pitchFamily="34" charset="0"/>
              </a:rPr>
              <a:t>3º</a:t>
            </a:r>
          </a:p>
        </p:txBody>
      </p:sp>
      <p:sp>
        <p:nvSpPr>
          <p:cNvPr id="15" name="Text Box 5"/>
          <p:cNvSpPr txBox="1">
            <a:spLocks noChangeArrowheads="1"/>
          </p:cNvSpPr>
          <p:nvPr/>
        </p:nvSpPr>
        <p:spPr bwMode="auto">
          <a:xfrm>
            <a:off x="3355975" y="5497513"/>
            <a:ext cx="2514600" cy="1077912"/>
          </a:xfrm>
          <a:prstGeom prst="rect">
            <a:avLst/>
          </a:prstGeom>
          <a:solidFill>
            <a:schemeClr val="tx2">
              <a:lumMod val="40000"/>
              <a:lumOff val="60000"/>
            </a:schemeClr>
          </a:solidFill>
          <a:ln w="44450">
            <a:solidFill>
              <a:schemeClr val="hlink"/>
            </a:solidFill>
            <a:miter lim="800000"/>
            <a:headEnd/>
            <a:tailEnd/>
          </a:ln>
        </p:spPr>
        <p:txBody>
          <a:bodyPr>
            <a:spAutoFit/>
          </a:bodyPr>
          <a:lstStyle/>
          <a:p>
            <a:pPr algn="ctr">
              <a:spcBef>
                <a:spcPct val="50000"/>
              </a:spcBef>
              <a:defRPr/>
            </a:pPr>
            <a:endParaRPr lang="es-ES_tradnl" sz="1600" b="1" dirty="0">
              <a:solidFill>
                <a:srgbClr val="000000"/>
              </a:solidFill>
              <a:cs typeface="+mn-cs"/>
            </a:endParaRPr>
          </a:p>
          <a:p>
            <a:pPr algn="ctr">
              <a:spcBef>
                <a:spcPct val="50000"/>
              </a:spcBef>
              <a:defRPr/>
            </a:pPr>
            <a:r>
              <a:rPr lang="es-ES_tradnl" sz="1600" b="1" dirty="0">
                <a:solidFill>
                  <a:srgbClr val="000000"/>
                </a:solidFill>
                <a:cs typeface="+mn-cs"/>
              </a:rPr>
              <a:t>ETAPAS CRITICAS</a:t>
            </a:r>
          </a:p>
          <a:p>
            <a:pPr algn="ctr">
              <a:spcBef>
                <a:spcPct val="50000"/>
              </a:spcBef>
              <a:defRPr/>
            </a:pPr>
            <a:endParaRPr lang="es-ES_tradnl" sz="1600" b="1" dirty="0">
              <a:solidFill>
                <a:srgbClr val="000000"/>
              </a:solidFill>
              <a:cs typeface="+mn-cs"/>
            </a:endParaRPr>
          </a:p>
        </p:txBody>
      </p:sp>
      <p:pic>
        <p:nvPicPr>
          <p:cNvPr id="13" name="Picture 4" descr="http://us.cdn3.123rf.com/168nwm/yaviki/yaviki1108/yaviki110800146/10436345-la-silueta-de-un-nino-y-nina-dos.jpg"/>
          <p:cNvPicPr>
            <a:picLocks noChangeAspect="1" noChangeArrowheads="1"/>
          </p:cNvPicPr>
          <p:nvPr/>
        </p:nvPicPr>
        <p:blipFill>
          <a:blip r:embed="rId3">
            <a:clrChange>
              <a:clrFrom>
                <a:srgbClr val="FFFFFF"/>
              </a:clrFrom>
              <a:clrTo>
                <a:srgbClr val="FFFFFF">
                  <a:alpha val="0"/>
                </a:srgbClr>
              </a:clrTo>
            </a:clrChange>
          </a:blip>
          <a:srcRect/>
          <a:stretch>
            <a:fillRect/>
          </a:stretch>
        </p:blipFill>
        <p:spPr bwMode="auto">
          <a:xfrm>
            <a:off x="3995738" y="3895725"/>
            <a:ext cx="1165225" cy="1503363"/>
          </a:xfrm>
          <a:prstGeom prst="rect">
            <a:avLst/>
          </a:prstGeom>
          <a:solidFill>
            <a:srgbClr val="FF0000"/>
          </a:solidFill>
          <a:ln>
            <a:headEnd/>
            <a:tailEnd/>
          </a:ln>
        </p:spPr>
        <p:style>
          <a:lnRef idx="1">
            <a:schemeClr val="accent1"/>
          </a:lnRef>
          <a:fillRef idx="2">
            <a:schemeClr val="accent1"/>
          </a:fillRef>
          <a:effectRef idx="1">
            <a:schemeClr val="accent1"/>
          </a:effectRef>
          <a:fontRef idx="minor">
            <a:schemeClr val="dk1"/>
          </a:fontRef>
        </p:style>
      </p:pic>
      <p:pic>
        <p:nvPicPr>
          <p:cNvPr id="14" name="Picture 8" descr="http://us.cdn1.123rf.com/168nwm/hibrida/hibrida1008/hibrida100800127/7613363-silueta-de-ni-o-jugando.jpg"/>
          <p:cNvPicPr>
            <a:picLocks noChangeAspect="1" noChangeArrowheads="1"/>
          </p:cNvPicPr>
          <p:nvPr/>
        </p:nvPicPr>
        <p:blipFill>
          <a:blip r:embed="rId4">
            <a:clrChange>
              <a:clrFrom>
                <a:srgbClr val="FEFEFE"/>
              </a:clrFrom>
              <a:clrTo>
                <a:srgbClr val="FEFEFE">
                  <a:alpha val="0"/>
                </a:srgbClr>
              </a:clrTo>
            </a:clrChange>
          </a:blip>
          <a:srcRect/>
          <a:stretch>
            <a:fillRect/>
          </a:stretch>
        </p:blipFill>
        <p:spPr bwMode="auto">
          <a:xfrm>
            <a:off x="6678613" y="2909888"/>
            <a:ext cx="1533525" cy="1812925"/>
          </a:xfrm>
          <a:prstGeom prst="rect">
            <a:avLst/>
          </a:prstGeom>
          <a:ln>
            <a:headEnd/>
            <a:tailEnd/>
          </a:ln>
        </p:spPr>
        <p:style>
          <a:lnRef idx="1">
            <a:schemeClr val="accent6"/>
          </a:lnRef>
          <a:fillRef idx="2">
            <a:schemeClr val="accent6"/>
          </a:fillRef>
          <a:effectRef idx="1">
            <a:schemeClr val="accent6"/>
          </a:effectRef>
          <a:fontRef idx="minor">
            <a:schemeClr val="dk1"/>
          </a:fontRef>
        </p:style>
      </p:pic>
      <p:pic>
        <p:nvPicPr>
          <p:cNvPr id="10255" name="Picture 2" descr="Ampliar la imagen">
            <a:hlinkClick r:id="rId5"/>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7713" y="5038725"/>
            <a:ext cx="1814512" cy="181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316951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7430"/>
                                        </p:tgtEl>
                                        <p:attrNameLst>
                                          <p:attrName>style.visibility</p:attrName>
                                        </p:attrNameLst>
                                      </p:cBhvr>
                                      <p:to>
                                        <p:strVal val="visible"/>
                                      </p:to>
                                    </p:set>
                                    <p:animEffect transition="in" filter="dissolve">
                                      <p:cBhvr>
                                        <p:cTn id="7" dur="500"/>
                                        <p:tgtEl>
                                          <p:spTgt spid="1743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7436"/>
                                        </p:tgtEl>
                                        <p:attrNameLst>
                                          <p:attrName>style.visibility</p:attrName>
                                        </p:attrNameLst>
                                      </p:cBhvr>
                                      <p:to>
                                        <p:strVal val="visible"/>
                                      </p:to>
                                    </p:set>
                                    <p:anim calcmode="lin" valueType="num">
                                      <p:cBhvr additive="base">
                                        <p:cTn id="12" dur="500" fill="hold"/>
                                        <p:tgtEl>
                                          <p:spTgt spid="17436"/>
                                        </p:tgtEl>
                                        <p:attrNameLst>
                                          <p:attrName>ppt_x</p:attrName>
                                        </p:attrNameLst>
                                      </p:cBhvr>
                                      <p:tavLst>
                                        <p:tav tm="0">
                                          <p:val>
                                            <p:strVal val="0-#ppt_w/2"/>
                                          </p:val>
                                        </p:tav>
                                        <p:tav tm="100000">
                                          <p:val>
                                            <p:strVal val="#ppt_x"/>
                                          </p:val>
                                        </p:tav>
                                      </p:tavLst>
                                    </p:anim>
                                    <p:anim calcmode="lin" valueType="num">
                                      <p:cBhvr additive="base">
                                        <p:cTn id="13" dur="500" fill="hold"/>
                                        <p:tgtEl>
                                          <p:spTgt spid="17436"/>
                                        </p:tgtEl>
                                        <p:attrNameLst>
                                          <p:attrName>ppt_y</p:attrName>
                                        </p:attrNameLst>
                                      </p:cBhvr>
                                      <p:tavLst>
                                        <p:tav tm="0">
                                          <p:val>
                                            <p:strVal val="#ppt_y"/>
                                          </p:val>
                                        </p:tav>
                                        <p:tav tm="100000">
                                          <p:val>
                                            <p:strVal val="#ppt_y"/>
                                          </p:val>
                                        </p:tav>
                                      </p:tavLst>
                                    </p:anim>
                                  </p:childTnLst>
                                </p:cTn>
                              </p:par>
                            </p:childTnLst>
                          </p:cTn>
                        </p:par>
                      </p:childTnLst>
                    </p:cTn>
                  </p:par>
                  <p:par>
                    <p:cTn id="14" fill="hold" nodeType="clickPar">
                      <p:stCondLst>
                        <p:cond delay="indefinite"/>
                      </p:stCondLst>
                      <p:childTnLst>
                        <p:par>
                          <p:cTn id="15" fill="hold" nodeType="withGroup">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7413"/>
                                        </p:tgtEl>
                                        <p:attrNameLst>
                                          <p:attrName>style.visibility</p:attrName>
                                        </p:attrNameLst>
                                      </p:cBhvr>
                                      <p:to>
                                        <p:strVal val="visible"/>
                                      </p:to>
                                    </p:set>
                                    <p:animEffect transition="in" filter="dissolve">
                                      <p:cBhvr>
                                        <p:cTn id="18" dur="500"/>
                                        <p:tgtEl>
                                          <p:spTgt spid="17413"/>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23" presetClass="entr" presetSubtype="16" fill="hold" grpId="0" nodeType="clickEffect">
                                  <p:stCondLst>
                                    <p:cond delay="0"/>
                                  </p:stCondLst>
                                  <p:childTnLst>
                                    <p:set>
                                      <p:cBhvr>
                                        <p:cTn id="22" dur="1" fill="hold">
                                          <p:stCondLst>
                                            <p:cond delay="0"/>
                                          </p:stCondLst>
                                        </p:cTn>
                                        <p:tgtEl>
                                          <p:spTgt spid="17433"/>
                                        </p:tgtEl>
                                        <p:attrNameLst>
                                          <p:attrName>style.visibility</p:attrName>
                                        </p:attrNameLst>
                                      </p:cBhvr>
                                      <p:to>
                                        <p:strVal val="visible"/>
                                      </p:to>
                                    </p:set>
                                    <p:anim calcmode="lin" valueType="num">
                                      <p:cBhvr>
                                        <p:cTn id="23" dur="500" fill="hold"/>
                                        <p:tgtEl>
                                          <p:spTgt spid="17433"/>
                                        </p:tgtEl>
                                        <p:attrNameLst>
                                          <p:attrName>ppt_w</p:attrName>
                                        </p:attrNameLst>
                                      </p:cBhvr>
                                      <p:tavLst>
                                        <p:tav tm="0">
                                          <p:val>
                                            <p:fltVal val="0"/>
                                          </p:val>
                                        </p:tav>
                                        <p:tav tm="100000">
                                          <p:val>
                                            <p:strVal val="#ppt_w"/>
                                          </p:val>
                                        </p:tav>
                                      </p:tavLst>
                                    </p:anim>
                                    <p:anim calcmode="lin" valueType="num">
                                      <p:cBhvr>
                                        <p:cTn id="24" dur="500" fill="hold"/>
                                        <p:tgtEl>
                                          <p:spTgt spid="17433"/>
                                        </p:tgtEl>
                                        <p:attrNameLst>
                                          <p:attrName>ppt_h</p:attrName>
                                        </p:attrNameLst>
                                      </p:cBhvr>
                                      <p:tavLst>
                                        <p:tav tm="0">
                                          <p:val>
                                            <p:fltVal val="0"/>
                                          </p:val>
                                        </p:tav>
                                        <p:tav tm="100000">
                                          <p:val>
                                            <p:strVal val="#ppt_h"/>
                                          </p:val>
                                        </p:tav>
                                      </p:tavLst>
                                    </p:anim>
                                  </p:childTnLst>
                                </p:cTn>
                              </p:par>
                            </p:childTnLst>
                          </p:cTn>
                        </p:par>
                      </p:childTnLst>
                    </p:cTn>
                  </p:par>
                  <p:par>
                    <p:cTn id="25" fill="hold" nodeType="clickPar">
                      <p:stCondLst>
                        <p:cond delay="indefinite"/>
                      </p:stCondLst>
                      <p:childTnLst>
                        <p:par>
                          <p:cTn id="26" fill="hold" nodeType="withGroup">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17437"/>
                                        </p:tgtEl>
                                        <p:attrNameLst>
                                          <p:attrName>style.visibility</p:attrName>
                                        </p:attrNameLst>
                                      </p:cBhvr>
                                      <p:to>
                                        <p:strVal val="visible"/>
                                      </p:to>
                                    </p:set>
                                    <p:anim calcmode="lin" valueType="num">
                                      <p:cBhvr additive="base">
                                        <p:cTn id="29" dur="500" fill="hold"/>
                                        <p:tgtEl>
                                          <p:spTgt spid="17437"/>
                                        </p:tgtEl>
                                        <p:attrNameLst>
                                          <p:attrName>ppt_x</p:attrName>
                                        </p:attrNameLst>
                                      </p:cBhvr>
                                      <p:tavLst>
                                        <p:tav tm="0">
                                          <p:val>
                                            <p:strVal val="0-#ppt_w/2"/>
                                          </p:val>
                                        </p:tav>
                                        <p:tav tm="100000">
                                          <p:val>
                                            <p:strVal val="#ppt_x"/>
                                          </p:val>
                                        </p:tav>
                                      </p:tavLst>
                                    </p:anim>
                                    <p:anim calcmode="lin" valueType="num">
                                      <p:cBhvr additive="base">
                                        <p:cTn id="30" dur="500" fill="hold"/>
                                        <p:tgtEl>
                                          <p:spTgt spid="17437"/>
                                        </p:tgtEl>
                                        <p:attrNameLst>
                                          <p:attrName>ppt_y</p:attrName>
                                        </p:attrNameLst>
                                      </p:cBhvr>
                                      <p:tavLst>
                                        <p:tav tm="0">
                                          <p:val>
                                            <p:strVal val="#ppt_y"/>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17414"/>
                                        </p:tgtEl>
                                        <p:attrNameLst>
                                          <p:attrName>style.visibility</p:attrName>
                                        </p:attrNameLst>
                                      </p:cBhvr>
                                      <p:to>
                                        <p:strVal val="visible"/>
                                      </p:to>
                                    </p:set>
                                    <p:animEffect transition="in" filter="dissolve">
                                      <p:cBhvr>
                                        <p:cTn id="35" dur="500"/>
                                        <p:tgtEl>
                                          <p:spTgt spid="17414"/>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23" presetClass="entr" presetSubtype="16" fill="hold" grpId="0" nodeType="clickEffect">
                                  <p:stCondLst>
                                    <p:cond delay="0"/>
                                  </p:stCondLst>
                                  <p:childTnLst>
                                    <p:set>
                                      <p:cBhvr>
                                        <p:cTn id="39" dur="1" fill="hold">
                                          <p:stCondLst>
                                            <p:cond delay="0"/>
                                          </p:stCondLst>
                                        </p:cTn>
                                        <p:tgtEl>
                                          <p:spTgt spid="17434"/>
                                        </p:tgtEl>
                                        <p:attrNameLst>
                                          <p:attrName>style.visibility</p:attrName>
                                        </p:attrNameLst>
                                      </p:cBhvr>
                                      <p:to>
                                        <p:strVal val="visible"/>
                                      </p:to>
                                    </p:set>
                                    <p:anim calcmode="lin" valueType="num">
                                      <p:cBhvr>
                                        <p:cTn id="40" dur="500" fill="hold"/>
                                        <p:tgtEl>
                                          <p:spTgt spid="17434"/>
                                        </p:tgtEl>
                                        <p:attrNameLst>
                                          <p:attrName>ppt_w</p:attrName>
                                        </p:attrNameLst>
                                      </p:cBhvr>
                                      <p:tavLst>
                                        <p:tav tm="0">
                                          <p:val>
                                            <p:fltVal val="0"/>
                                          </p:val>
                                        </p:tav>
                                        <p:tav tm="100000">
                                          <p:val>
                                            <p:strVal val="#ppt_w"/>
                                          </p:val>
                                        </p:tav>
                                      </p:tavLst>
                                    </p:anim>
                                    <p:anim calcmode="lin" valueType="num">
                                      <p:cBhvr>
                                        <p:cTn id="41" dur="500" fill="hold"/>
                                        <p:tgtEl>
                                          <p:spTgt spid="17434"/>
                                        </p:tgtEl>
                                        <p:attrNameLst>
                                          <p:attrName>ppt_h</p:attrName>
                                        </p:attrNameLst>
                                      </p:cBhvr>
                                      <p:tavLst>
                                        <p:tav tm="0">
                                          <p:val>
                                            <p:fltVal val="0"/>
                                          </p:val>
                                        </p:tav>
                                        <p:tav tm="100000">
                                          <p:val>
                                            <p:strVal val="#ppt_h"/>
                                          </p:val>
                                        </p:tav>
                                      </p:tavLst>
                                    </p:anim>
                                  </p:childTnLst>
                                </p:cTn>
                              </p:par>
                            </p:childTnLst>
                          </p:cTn>
                        </p:par>
                      </p:childTnLst>
                    </p:cTn>
                  </p:par>
                  <p:par>
                    <p:cTn id="42" fill="hold" nodeType="clickPar">
                      <p:stCondLst>
                        <p:cond delay="indefinite"/>
                      </p:stCondLst>
                      <p:childTnLst>
                        <p:par>
                          <p:cTn id="43" fill="hold" nodeType="withGroup">
                            <p:stCondLst>
                              <p:cond delay="0"/>
                            </p:stCondLst>
                            <p:childTnLst>
                              <p:par>
                                <p:cTn id="44" presetID="2" presetClass="entr" presetSubtype="8" fill="hold" grpId="0" nodeType="clickEffect">
                                  <p:stCondLst>
                                    <p:cond delay="0"/>
                                  </p:stCondLst>
                                  <p:childTnLst>
                                    <p:set>
                                      <p:cBhvr>
                                        <p:cTn id="45" dur="1" fill="hold">
                                          <p:stCondLst>
                                            <p:cond delay="0"/>
                                          </p:stCondLst>
                                        </p:cTn>
                                        <p:tgtEl>
                                          <p:spTgt spid="17438"/>
                                        </p:tgtEl>
                                        <p:attrNameLst>
                                          <p:attrName>style.visibility</p:attrName>
                                        </p:attrNameLst>
                                      </p:cBhvr>
                                      <p:to>
                                        <p:strVal val="visible"/>
                                      </p:to>
                                    </p:set>
                                    <p:anim calcmode="lin" valueType="num">
                                      <p:cBhvr additive="base">
                                        <p:cTn id="46" dur="500" fill="hold"/>
                                        <p:tgtEl>
                                          <p:spTgt spid="17438"/>
                                        </p:tgtEl>
                                        <p:attrNameLst>
                                          <p:attrName>ppt_x</p:attrName>
                                        </p:attrNameLst>
                                      </p:cBhvr>
                                      <p:tavLst>
                                        <p:tav tm="0">
                                          <p:val>
                                            <p:strVal val="0-#ppt_w/2"/>
                                          </p:val>
                                        </p:tav>
                                        <p:tav tm="100000">
                                          <p:val>
                                            <p:strVal val="#ppt_x"/>
                                          </p:val>
                                        </p:tav>
                                      </p:tavLst>
                                    </p:anim>
                                    <p:anim calcmode="lin" valueType="num">
                                      <p:cBhvr additive="base">
                                        <p:cTn id="47" dur="500" fill="hold"/>
                                        <p:tgtEl>
                                          <p:spTgt spid="17438"/>
                                        </p:tgtEl>
                                        <p:attrNameLst>
                                          <p:attrName>ppt_y</p:attrName>
                                        </p:attrNameLst>
                                      </p:cBhvr>
                                      <p:tavLst>
                                        <p:tav tm="0">
                                          <p:val>
                                            <p:strVal val="#ppt_y"/>
                                          </p:val>
                                        </p:tav>
                                        <p:tav tm="100000">
                                          <p:val>
                                            <p:strVal val="#ppt_y"/>
                                          </p:val>
                                        </p:tav>
                                      </p:tavLst>
                                    </p:anim>
                                  </p:childTnLst>
                                </p:cTn>
                              </p:par>
                            </p:childTnLst>
                          </p:cTn>
                        </p:par>
                      </p:childTnLst>
                    </p:cTn>
                  </p:par>
                  <p:par>
                    <p:cTn id="48" fill="hold" nodeType="clickPar">
                      <p:stCondLst>
                        <p:cond delay="indefinite"/>
                      </p:stCondLst>
                      <p:childTnLst>
                        <p:par>
                          <p:cTn id="49" fill="hold" nodeType="withGroup">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17415"/>
                                        </p:tgtEl>
                                        <p:attrNameLst>
                                          <p:attrName>style.visibility</p:attrName>
                                        </p:attrNameLst>
                                      </p:cBhvr>
                                      <p:to>
                                        <p:strVal val="visible"/>
                                      </p:to>
                                    </p:set>
                                    <p:animEffect transition="in" filter="dissolve">
                                      <p:cBhvr>
                                        <p:cTn id="52" dur="500"/>
                                        <p:tgtEl>
                                          <p:spTgt spid="17415"/>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3" presetClass="entr" presetSubtype="16" fill="hold" nodeType="clickEffect">
                                  <p:stCondLst>
                                    <p:cond delay="0"/>
                                  </p:stCondLst>
                                  <p:childTnLst>
                                    <p:set>
                                      <p:cBhvr>
                                        <p:cTn id="56" dur="1" fill="hold">
                                          <p:stCondLst>
                                            <p:cond delay="0"/>
                                          </p:stCondLst>
                                        </p:cTn>
                                        <p:tgtEl>
                                          <p:spTgt spid="17435"/>
                                        </p:tgtEl>
                                        <p:attrNameLst>
                                          <p:attrName>style.visibility</p:attrName>
                                        </p:attrNameLst>
                                      </p:cBhvr>
                                      <p:to>
                                        <p:strVal val="visible"/>
                                      </p:to>
                                    </p:set>
                                    <p:anim calcmode="lin" valueType="num">
                                      <p:cBhvr>
                                        <p:cTn id="57" dur="500" fill="hold"/>
                                        <p:tgtEl>
                                          <p:spTgt spid="17435"/>
                                        </p:tgtEl>
                                        <p:attrNameLst>
                                          <p:attrName>ppt_w</p:attrName>
                                        </p:attrNameLst>
                                      </p:cBhvr>
                                      <p:tavLst>
                                        <p:tav tm="0">
                                          <p:val>
                                            <p:fltVal val="0"/>
                                          </p:val>
                                        </p:tav>
                                        <p:tav tm="100000">
                                          <p:val>
                                            <p:strVal val="#ppt_w"/>
                                          </p:val>
                                        </p:tav>
                                      </p:tavLst>
                                    </p:anim>
                                    <p:anim calcmode="lin" valueType="num">
                                      <p:cBhvr>
                                        <p:cTn id="58" dur="500" fill="hold"/>
                                        <p:tgtEl>
                                          <p:spTgt spid="17435"/>
                                        </p:tgtEl>
                                        <p:attrNameLst>
                                          <p:attrName>ppt_h</p:attrName>
                                        </p:attrNameLst>
                                      </p:cBhvr>
                                      <p:tavLst>
                                        <p:tav tm="0">
                                          <p:val>
                                            <p:fltVal val="0"/>
                                          </p:val>
                                        </p:tav>
                                        <p:tav tm="100000">
                                          <p:val>
                                            <p:strVal val="#ppt_h"/>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dissolve">
                                      <p:cBhvr>
                                        <p:cTn id="6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3" grpId="0" animBg="1" autoUpdateAnimBg="0"/>
      <p:bldP spid="17414" grpId="0" animBg="1" autoUpdateAnimBg="0"/>
      <p:bldP spid="17415" grpId="0" animBg="1" autoUpdateAnimBg="0"/>
      <p:bldP spid="17430" grpId="0" animBg="1" autoUpdateAnimBg="0"/>
      <p:bldP spid="17433" grpId="0" animBg="1"/>
      <p:bldP spid="17434" grpId="0" animBg="1"/>
      <p:bldP spid="17436" grpId="0" autoUpdateAnimBg="0"/>
      <p:bldP spid="17437" grpId="0" autoUpdateAnimBg="0"/>
      <p:bldP spid="17438" grpId="0" autoUpdateAnimBg="0"/>
      <p:bldP spid="15" grpId="0" animBg="1"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30"/>
          <p:cNvSpPr>
            <a:spLocks noChangeArrowheads="1"/>
          </p:cNvSpPr>
          <p:nvPr/>
        </p:nvSpPr>
        <p:spPr bwMode="auto">
          <a:xfrm>
            <a:off x="468313" y="3419475"/>
            <a:ext cx="7991475" cy="101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s-PE" altLang="es-PE" sz="2000" b="1">
                <a:ea typeface="Times New Roman" panose="02020603050405020304" pitchFamily="18" charset="0"/>
                <a:cs typeface="Arial" panose="020B0604020202020204" pitchFamily="34" charset="0"/>
              </a:rPr>
              <a:t>Clasificación de la anemia según severidad clínica en gestantes y puérperas (hasta 1000 m.s.n.m.)</a:t>
            </a:r>
            <a:endParaRPr lang="es-PE" altLang="es-PE" sz="2000">
              <a:ea typeface="Times New Roman" panose="02020603050405020304" pitchFamily="18" charset="0"/>
              <a:cs typeface="Arial" panose="020B0604020202020204" pitchFamily="34" charset="0"/>
            </a:endParaRPr>
          </a:p>
          <a:p>
            <a:pPr algn="ctr"/>
            <a:r>
              <a:rPr lang="es-PE" altLang="es-PE" sz="2000" b="1">
                <a:ea typeface="Times New Roman" panose="02020603050405020304" pitchFamily="18" charset="0"/>
                <a:cs typeface="Arial" panose="020B0604020202020204" pitchFamily="34" charset="0"/>
              </a:rPr>
              <a:t>	     	</a:t>
            </a:r>
            <a:endParaRPr lang="es-PE" altLang="es-PE" sz="2000">
              <a:ea typeface="Times New Roman" panose="02020603050405020304" pitchFamily="18" charset="0"/>
              <a:cs typeface="Arial" panose="020B0604020202020204" pitchFamily="34" charset="0"/>
            </a:endParaRPr>
          </a:p>
        </p:txBody>
      </p:sp>
      <p:graphicFrame>
        <p:nvGraphicFramePr>
          <p:cNvPr id="2" name="Tabla 1"/>
          <p:cNvGraphicFramePr>
            <a:graphicFrameLocks noGrp="1"/>
          </p:cNvGraphicFramePr>
          <p:nvPr>
            <p:extLst>
              <p:ext uri="{D42A27DB-BD31-4B8C-83A1-F6EECF244321}">
                <p14:modId xmlns:p14="http://schemas.microsoft.com/office/powerpoint/2010/main" val="553335217"/>
              </p:ext>
            </p:extLst>
          </p:nvPr>
        </p:nvGraphicFramePr>
        <p:xfrm>
          <a:off x="941388" y="1249363"/>
          <a:ext cx="7378700" cy="1262064"/>
        </p:xfrm>
        <a:graphic>
          <a:graphicData uri="http://schemas.openxmlformats.org/drawingml/2006/table">
            <a:tbl>
              <a:tblPr firstRow="1" firstCol="1" bandRow="1">
                <a:tableStyleId>{5C22544A-7EE6-4342-B048-85BDC9FD1C3A}</a:tableStyleId>
              </a:tblPr>
              <a:tblGrid>
                <a:gridCol w="2777583"/>
                <a:gridCol w="2354831"/>
                <a:gridCol w="2246286"/>
              </a:tblGrid>
              <a:tr h="315516">
                <a:tc rowSpan="2">
                  <a:txBody>
                    <a:bodyPr/>
                    <a:lstStyle/>
                    <a:p>
                      <a:pPr marL="21590" algn="ctr">
                        <a:lnSpc>
                          <a:spcPct val="115000"/>
                        </a:lnSpc>
                        <a:spcAft>
                          <a:spcPts val="600"/>
                        </a:spcAft>
                      </a:pPr>
                      <a:r>
                        <a:rPr lang="es-PE" sz="1800" dirty="0">
                          <a:solidFill>
                            <a:schemeClr val="tx1"/>
                          </a:solidFill>
                          <a:effectLst/>
                        </a:rPr>
                        <a:t> </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gridSpan="2">
                  <a:txBody>
                    <a:bodyPr/>
                    <a:lstStyle/>
                    <a:p>
                      <a:pPr marL="20955" indent="-20955" algn="ctr">
                        <a:lnSpc>
                          <a:spcPct val="115000"/>
                        </a:lnSpc>
                        <a:spcAft>
                          <a:spcPts val="600"/>
                        </a:spcAft>
                      </a:pPr>
                      <a:r>
                        <a:rPr lang="es-PE" sz="1800" dirty="0">
                          <a:solidFill>
                            <a:schemeClr val="tx1"/>
                          </a:solidFill>
                          <a:effectLst/>
                        </a:rPr>
                        <a:t>Nivel de Hemoglobina</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hMerge="1">
                  <a:txBody>
                    <a:bodyPr/>
                    <a:lstStyle/>
                    <a:p>
                      <a:endParaRPr lang="es-PE"/>
                    </a:p>
                  </a:txBody>
                  <a:tcPr/>
                </a:tc>
              </a:tr>
              <a:tr h="315516">
                <a:tc vMerge="1">
                  <a:txBody>
                    <a:bodyPr/>
                    <a:lstStyle/>
                    <a:p>
                      <a:endParaRPr lang="es-PE"/>
                    </a:p>
                  </a:txBody>
                  <a:tcPr/>
                </a:tc>
                <a:tc>
                  <a:txBody>
                    <a:bodyPr/>
                    <a:lstStyle/>
                    <a:p>
                      <a:pPr marL="20955" indent="-20955" algn="ctr">
                        <a:lnSpc>
                          <a:spcPct val="115000"/>
                        </a:lnSpc>
                        <a:spcAft>
                          <a:spcPts val="600"/>
                        </a:spcAft>
                      </a:pPr>
                      <a:r>
                        <a:rPr lang="es-PE" sz="1800" dirty="0" smtClean="0">
                          <a:effectLst/>
                        </a:rPr>
                        <a:t>Normal</a:t>
                      </a:r>
                      <a:endParaRPr lang="es-PE" sz="3200" dirty="0">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a:effectLst/>
                        </a:rPr>
                        <a:t>Anemia</a:t>
                      </a:r>
                      <a:endParaRPr lang="es-PE" sz="3200">
                        <a:effectLst/>
                        <a:latin typeface="Times New Roman" panose="02020603050405020304" pitchFamily="18" charset="0"/>
                        <a:ea typeface="Times New Roman" panose="02020603050405020304" pitchFamily="18" charset="0"/>
                      </a:endParaRPr>
                    </a:p>
                  </a:txBody>
                  <a:tcPr marL="68584" marR="68584" marT="0" marB="0" anchor="ctr"/>
                </a:tc>
              </a:tr>
              <a:tr h="315516">
                <a:tc>
                  <a:txBody>
                    <a:bodyPr/>
                    <a:lstStyle/>
                    <a:p>
                      <a:pPr marL="21590" algn="ctr">
                        <a:lnSpc>
                          <a:spcPct val="115000"/>
                        </a:lnSpc>
                        <a:spcAft>
                          <a:spcPts val="600"/>
                        </a:spcAft>
                      </a:pPr>
                      <a:r>
                        <a:rPr lang="es-PE" sz="1800" dirty="0">
                          <a:solidFill>
                            <a:schemeClr val="tx1"/>
                          </a:solidFill>
                          <a:effectLst/>
                        </a:rPr>
                        <a:t>Gestantes</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a:effectLst/>
                        </a:rPr>
                        <a:t>≥11,0 g/dl</a:t>
                      </a:r>
                      <a:endParaRPr lang="es-PE" sz="3200">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a:effectLst/>
                        </a:rPr>
                        <a:t>&lt;11,0 g/dl</a:t>
                      </a:r>
                      <a:endParaRPr lang="es-PE" sz="3200">
                        <a:effectLst/>
                        <a:latin typeface="Times New Roman" panose="02020603050405020304" pitchFamily="18" charset="0"/>
                        <a:ea typeface="Times New Roman" panose="02020603050405020304" pitchFamily="18" charset="0"/>
                      </a:endParaRPr>
                    </a:p>
                  </a:txBody>
                  <a:tcPr marL="68584" marR="68584" marT="0" marB="0" anchor="ctr"/>
                </a:tc>
              </a:tr>
              <a:tr h="315516">
                <a:tc>
                  <a:txBody>
                    <a:bodyPr/>
                    <a:lstStyle/>
                    <a:p>
                      <a:pPr marL="21590" algn="ctr">
                        <a:lnSpc>
                          <a:spcPct val="115000"/>
                        </a:lnSpc>
                        <a:spcAft>
                          <a:spcPts val="600"/>
                        </a:spcAft>
                      </a:pPr>
                      <a:r>
                        <a:rPr lang="es-PE" sz="1800" dirty="0">
                          <a:solidFill>
                            <a:schemeClr val="tx1"/>
                          </a:solidFill>
                          <a:effectLst/>
                        </a:rPr>
                        <a:t>Puérperas</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a:effectLst/>
                        </a:rPr>
                        <a:t>≥12,0 g/dl</a:t>
                      </a:r>
                      <a:endParaRPr lang="es-PE" sz="3200">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dirty="0">
                          <a:effectLst/>
                        </a:rPr>
                        <a:t>&lt;12,0 g/dl</a:t>
                      </a:r>
                      <a:endParaRPr lang="es-PE" sz="3200" dirty="0">
                        <a:effectLst/>
                        <a:latin typeface="Times New Roman" panose="02020603050405020304" pitchFamily="18" charset="0"/>
                        <a:ea typeface="Times New Roman" panose="02020603050405020304" pitchFamily="18" charset="0"/>
                      </a:endParaRPr>
                    </a:p>
                  </a:txBody>
                  <a:tcPr marL="68584" marR="68584" marT="0" marB="0" anchor="ctr"/>
                </a:tc>
              </a:tr>
            </a:tbl>
          </a:graphicData>
        </a:graphic>
      </p:graphicFrame>
      <p:sp>
        <p:nvSpPr>
          <p:cNvPr id="36890" name="Rectangle 21"/>
          <p:cNvSpPr>
            <a:spLocks noChangeArrowheads="1"/>
          </p:cNvSpPr>
          <p:nvPr/>
        </p:nvSpPr>
        <p:spPr bwMode="auto">
          <a:xfrm>
            <a:off x="827088" y="188913"/>
            <a:ext cx="7046912" cy="876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s-PE" altLang="es-PE" sz="2000" b="1">
                <a:ea typeface="Times New Roman" panose="02020603050405020304" pitchFamily="18" charset="0"/>
                <a:cs typeface="Arial" panose="020B0604020202020204" pitchFamily="34" charset="0"/>
              </a:rPr>
              <a:t>Rangos de referencia para el diagnóstico de anemia en gestantes y puérperas (hasta 1000 msnm)</a:t>
            </a:r>
          </a:p>
          <a:p>
            <a:pPr algn="ctr"/>
            <a:r>
              <a:rPr lang="es-PE" altLang="es-PE" sz="1100" b="1">
                <a:ea typeface="Times New Roman" panose="02020603050405020304" pitchFamily="18" charset="0"/>
                <a:cs typeface="Arial" panose="020B0604020202020204" pitchFamily="34" charset="0"/>
              </a:rPr>
              <a:t>	     	</a:t>
            </a:r>
            <a:endParaRPr lang="es-PE" altLang="es-PE">
              <a:ea typeface="Times New Roman" panose="02020603050405020304" pitchFamily="18" charset="0"/>
              <a:cs typeface="Arial" panose="020B0604020202020204" pitchFamily="34" charset="0"/>
            </a:endParaRPr>
          </a:p>
        </p:txBody>
      </p:sp>
      <p:sp>
        <p:nvSpPr>
          <p:cNvPr id="36891" name="Rectángulo 4"/>
          <p:cNvSpPr>
            <a:spLocks noChangeArrowheads="1"/>
          </p:cNvSpPr>
          <p:nvPr/>
        </p:nvSpPr>
        <p:spPr bwMode="auto">
          <a:xfrm>
            <a:off x="1689100" y="2573338"/>
            <a:ext cx="2941638"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a:r>
              <a:rPr lang="es-PE" altLang="es-PE" sz="1000" b="1">
                <a:ea typeface="Times New Roman" panose="02020603050405020304" pitchFamily="18" charset="0"/>
                <a:cs typeface="Arial" panose="020B0604020202020204" pitchFamily="34" charset="0"/>
              </a:rPr>
              <a:t>Fuente: </a:t>
            </a:r>
            <a:r>
              <a:rPr lang="es-PE" altLang="es-PE" sz="1000">
                <a:ea typeface="Times New Roman" panose="02020603050405020304" pitchFamily="18" charset="0"/>
                <a:cs typeface="Arial" panose="020B0604020202020204" pitchFamily="34" charset="0"/>
              </a:rPr>
              <a:t>Organización Mundial de la Salud, 2007</a:t>
            </a:r>
            <a:endParaRPr lang="es-PE" altLang="es-PE" sz="6000">
              <a:ea typeface="Times New Roman" panose="02020603050405020304" pitchFamily="18" charset="0"/>
              <a:cs typeface="Arial" panose="020B0604020202020204" pitchFamily="34" charset="0"/>
            </a:endParaRPr>
          </a:p>
        </p:txBody>
      </p:sp>
      <p:graphicFrame>
        <p:nvGraphicFramePr>
          <p:cNvPr id="6" name="Tabla 5"/>
          <p:cNvGraphicFramePr>
            <a:graphicFrameLocks noGrp="1"/>
          </p:cNvGraphicFramePr>
          <p:nvPr>
            <p:extLst>
              <p:ext uri="{D42A27DB-BD31-4B8C-83A1-F6EECF244321}">
                <p14:modId xmlns:p14="http://schemas.microsoft.com/office/powerpoint/2010/main" val="163846648"/>
              </p:ext>
            </p:extLst>
          </p:nvPr>
        </p:nvGraphicFramePr>
        <p:xfrm>
          <a:off x="941388" y="4257675"/>
          <a:ext cx="7378700" cy="1577975"/>
        </p:xfrm>
        <a:graphic>
          <a:graphicData uri="http://schemas.openxmlformats.org/drawingml/2006/table">
            <a:tbl>
              <a:tblPr firstRow="1" firstCol="1" bandRow="1">
                <a:tableStyleId>{5C22544A-7EE6-4342-B048-85BDC9FD1C3A}</a:tableStyleId>
              </a:tblPr>
              <a:tblGrid>
                <a:gridCol w="2777581"/>
                <a:gridCol w="2354832"/>
                <a:gridCol w="2246287"/>
              </a:tblGrid>
              <a:tr h="315595">
                <a:tc rowSpan="2">
                  <a:txBody>
                    <a:bodyPr/>
                    <a:lstStyle/>
                    <a:p>
                      <a:pPr marL="21590" algn="ctr">
                        <a:lnSpc>
                          <a:spcPct val="115000"/>
                        </a:lnSpc>
                        <a:spcAft>
                          <a:spcPts val="600"/>
                        </a:spcAft>
                      </a:pPr>
                      <a:r>
                        <a:rPr lang="es-PE" sz="1800" dirty="0">
                          <a:solidFill>
                            <a:schemeClr val="tx1"/>
                          </a:solidFill>
                          <a:effectLst/>
                        </a:rPr>
                        <a:t>Grado de Severidad</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gridSpan="2">
                  <a:txBody>
                    <a:bodyPr/>
                    <a:lstStyle/>
                    <a:p>
                      <a:pPr marL="20955" indent="-20955" algn="ctr">
                        <a:lnSpc>
                          <a:spcPct val="115000"/>
                        </a:lnSpc>
                        <a:spcAft>
                          <a:spcPts val="600"/>
                        </a:spcAft>
                      </a:pPr>
                      <a:r>
                        <a:rPr lang="es-PE" sz="1800" dirty="0">
                          <a:solidFill>
                            <a:schemeClr val="tx1"/>
                          </a:solidFill>
                          <a:effectLst/>
                        </a:rPr>
                        <a:t>Nivel de Hemoglobina</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hMerge="1">
                  <a:txBody>
                    <a:bodyPr/>
                    <a:lstStyle/>
                    <a:p>
                      <a:endParaRPr lang="es-PE"/>
                    </a:p>
                  </a:txBody>
                  <a:tcPr/>
                </a:tc>
              </a:tr>
              <a:tr h="315595">
                <a:tc vMerge="1">
                  <a:txBody>
                    <a:bodyPr/>
                    <a:lstStyle/>
                    <a:p>
                      <a:endParaRPr lang="es-PE"/>
                    </a:p>
                  </a:txBody>
                  <a:tcPr/>
                </a:tc>
                <a:tc>
                  <a:txBody>
                    <a:bodyPr/>
                    <a:lstStyle/>
                    <a:p>
                      <a:pPr marL="20955" indent="-20955" algn="ctr">
                        <a:lnSpc>
                          <a:spcPct val="115000"/>
                        </a:lnSpc>
                        <a:spcAft>
                          <a:spcPts val="600"/>
                        </a:spcAft>
                      </a:pPr>
                      <a:r>
                        <a:rPr lang="es-PE" sz="1800" dirty="0">
                          <a:solidFill>
                            <a:schemeClr val="tx1"/>
                          </a:solidFill>
                          <a:effectLst/>
                        </a:rPr>
                        <a:t>Gestantes</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dirty="0">
                          <a:solidFill>
                            <a:schemeClr val="tx1"/>
                          </a:solidFill>
                          <a:effectLst/>
                        </a:rPr>
                        <a:t>Puérperas</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r>
              <a:tr h="315595">
                <a:tc>
                  <a:txBody>
                    <a:bodyPr/>
                    <a:lstStyle/>
                    <a:p>
                      <a:pPr marL="21590" algn="ctr">
                        <a:lnSpc>
                          <a:spcPct val="115000"/>
                        </a:lnSpc>
                        <a:spcAft>
                          <a:spcPts val="600"/>
                        </a:spcAft>
                      </a:pPr>
                      <a:r>
                        <a:rPr lang="es-PE" sz="1800" dirty="0">
                          <a:solidFill>
                            <a:schemeClr val="tx1"/>
                          </a:solidFill>
                          <a:effectLst/>
                        </a:rPr>
                        <a:t>Anemia leve</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a:solidFill>
                            <a:schemeClr val="tx1"/>
                          </a:solidFill>
                          <a:effectLst/>
                        </a:rPr>
                        <a:t>10,0-10,9 g/dl</a:t>
                      </a:r>
                      <a:endParaRPr lang="es-PE" sz="320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dirty="0">
                          <a:solidFill>
                            <a:schemeClr val="tx1"/>
                          </a:solidFill>
                          <a:effectLst/>
                        </a:rPr>
                        <a:t>11,0-11,9 g/dl</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r>
              <a:tr h="315595">
                <a:tc>
                  <a:txBody>
                    <a:bodyPr/>
                    <a:lstStyle/>
                    <a:p>
                      <a:pPr marL="21590" algn="ctr">
                        <a:lnSpc>
                          <a:spcPct val="115000"/>
                        </a:lnSpc>
                        <a:spcAft>
                          <a:spcPts val="600"/>
                        </a:spcAft>
                      </a:pPr>
                      <a:r>
                        <a:rPr lang="es-PE" sz="1800" dirty="0">
                          <a:solidFill>
                            <a:schemeClr val="tx1"/>
                          </a:solidFill>
                          <a:effectLst/>
                        </a:rPr>
                        <a:t>Anemia moderada</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a:solidFill>
                            <a:schemeClr val="tx1"/>
                          </a:solidFill>
                          <a:effectLst/>
                        </a:rPr>
                        <a:t>7,0- 9,9 g/dl</a:t>
                      </a:r>
                      <a:endParaRPr lang="es-PE" sz="320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dirty="0">
                          <a:solidFill>
                            <a:schemeClr val="tx1"/>
                          </a:solidFill>
                          <a:effectLst/>
                        </a:rPr>
                        <a:t>8,0- 10,9 g/dl</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r>
              <a:tr h="315595">
                <a:tc>
                  <a:txBody>
                    <a:bodyPr/>
                    <a:lstStyle/>
                    <a:p>
                      <a:pPr marL="21590" algn="ctr">
                        <a:lnSpc>
                          <a:spcPct val="115000"/>
                        </a:lnSpc>
                        <a:spcAft>
                          <a:spcPts val="600"/>
                        </a:spcAft>
                      </a:pPr>
                      <a:r>
                        <a:rPr lang="es-PE" sz="1800" dirty="0">
                          <a:solidFill>
                            <a:schemeClr val="tx1"/>
                          </a:solidFill>
                          <a:effectLst/>
                        </a:rPr>
                        <a:t>Anemia Severa</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a:solidFill>
                            <a:schemeClr val="tx1"/>
                          </a:solidFill>
                          <a:effectLst/>
                        </a:rPr>
                        <a:t>&lt; 7,0 g/dl</a:t>
                      </a:r>
                      <a:endParaRPr lang="es-PE" sz="320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c>
                  <a:txBody>
                    <a:bodyPr/>
                    <a:lstStyle/>
                    <a:p>
                      <a:pPr marL="20955" indent="-20955" algn="ctr">
                        <a:lnSpc>
                          <a:spcPct val="115000"/>
                        </a:lnSpc>
                        <a:spcAft>
                          <a:spcPts val="600"/>
                        </a:spcAft>
                      </a:pPr>
                      <a:r>
                        <a:rPr lang="es-PE" sz="1800" dirty="0">
                          <a:solidFill>
                            <a:schemeClr val="tx1"/>
                          </a:solidFill>
                          <a:effectLst/>
                        </a:rPr>
                        <a:t>&lt; 8,0 g/dl</a:t>
                      </a:r>
                      <a:endParaRPr lang="es-PE" sz="3200" dirty="0">
                        <a:solidFill>
                          <a:schemeClr val="tx1"/>
                        </a:solidFill>
                        <a:effectLst/>
                        <a:latin typeface="Times New Roman" panose="02020603050405020304" pitchFamily="18" charset="0"/>
                        <a:ea typeface="Times New Roman" panose="02020603050405020304" pitchFamily="18" charset="0"/>
                      </a:endParaRPr>
                    </a:p>
                  </a:txBody>
                  <a:tcPr marL="68584" marR="68584" marT="0" marB="0" anchor="ctr"/>
                </a:tc>
              </a:tr>
            </a:tbl>
          </a:graphicData>
        </a:graphic>
      </p:graphicFrame>
      <p:sp>
        <p:nvSpPr>
          <p:cNvPr id="36919" name="Rectángulo 8"/>
          <p:cNvSpPr>
            <a:spLocks noChangeArrowheads="1"/>
          </p:cNvSpPr>
          <p:nvPr/>
        </p:nvSpPr>
        <p:spPr bwMode="auto">
          <a:xfrm>
            <a:off x="1636713" y="5843588"/>
            <a:ext cx="2941637"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a:r>
              <a:rPr lang="es-PE" altLang="es-PE" sz="1000" b="1">
                <a:ea typeface="Times New Roman" panose="02020603050405020304" pitchFamily="18" charset="0"/>
                <a:cs typeface="Arial" panose="020B0604020202020204" pitchFamily="34" charset="0"/>
              </a:rPr>
              <a:t>Fuente: </a:t>
            </a:r>
            <a:r>
              <a:rPr lang="es-PE" altLang="es-PE" sz="1000">
                <a:ea typeface="Times New Roman" panose="02020603050405020304" pitchFamily="18" charset="0"/>
                <a:cs typeface="Arial" panose="020B0604020202020204" pitchFamily="34" charset="0"/>
              </a:rPr>
              <a:t>Organización Mundial de la Salud, 2007</a:t>
            </a:r>
            <a:endParaRPr lang="es-PE" altLang="es-PE" sz="600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1308267071"/>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ext Box 2"/>
          <p:cNvSpPr txBox="1">
            <a:spLocks noChangeArrowheads="1"/>
          </p:cNvSpPr>
          <p:nvPr/>
        </p:nvSpPr>
        <p:spPr bwMode="auto">
          <a:xfrm>
            <a:off x="0" y="254000"/>
            <a:ext cx="9144000" cy="1077913"/>
          </a:xfrm>
          <a:prstGeom prst="rect">
            <a:avLst/>
          </a:prstGeom>
          <a:solidFill>
            <a:schemeClr val="accent2"/>
          </a:solidFill>
          <a:ln w="9525">
            <a:noFill/>
            <a:miter lim="800000"/>
            <a:headEnd/>
            <a:tailEnd/>
          </a:ln>
          <a:effectLst/>
        </p:spPr>
        <p:txBody>
          <a:bodyPr>
            <a:spAutoFit/>
          </a:bodyPr>
          <a:lstStyle/>
          <a:p>
            <a:pPr algn="ctr">
              <a:defRPr/>
            </a:pPr>
            <a:r>
              <a:rPr lang="es-PE" altLang="es-PE" sz="3200" dirty="0">
                <a:effectLst>
                  <a:outerShdw blurRad="38100" dist="38100" dir="2700000" algn="tl">
                    <a:srgbClr val="C0C0C0"/>
                  </a:outerShdw>
                </a:effectLst>
                <a:latin typeface="Arial" charset="0"/>
              </a:rPr>
              <a:t>Esquema de tratamiento con hierro para gestantes y puérperas con anemia</a:t>
            </a:r>
            <a:endParaRPr lang="es-ES_tradnl" sz="3200" dirty="0">
              <a:effectLst>
                <a:outerShdw blurRad="38100" dist="38100" dir="2700000" algn="tl">
                  <a:srgbClr val="C0C0C0"/>
                </a:outerShdw>
              </a:effectLst>
              <a:latin typeface="Arial" charset="0"/>
            </a:endParaRPr>
          </a:p>
        </p:txBody>
      </p:sp>
      <p:graphicFrame>
        <p:nvGraphicFramePr>
          <p:cNvPr id="2" name="Tabla 1"/>
          <p:cNvGraphicFramePr>
            <a:graphicFrameLocks noGrp="1"/>
          </p:cNvGraphicFramePr>
          <p:nvPr>
            <p:extLst>
              <p:ext uri="{D42A27DB-BD31-4B8C-83A1-F6EECF244321}">
                <p14:modId xmlns:p14="http://schemas.microsoft.com/office/powerpoint/2010/main" val="2786227932"/>
              </p:ext>
            </p:extLst>
          </p:nvPr>
        </p:nvGraphicFramePr>
        <p:xfrm>
          <a:off x="18287" y="1813411"/>
          <a:ext cx="9090217" cy="4711933"/>
        </p:xfrm>
        <a:graphic>
          <a:graphicData uri="http://schemas.openxmlformats.org/drawingml/2006/table">
            <a:tbl>
              <a:tblPr firstRow="1" firstCol="1" bandRow="1">
                <a:tableStyleId>{5C22544A-7EE6-4342-B048-85BDC9FD1C3A}</a:tableStyleId>
              </a:tblPr>
              <a:tblGrid>
                <a:gridCol w="1025321"/>
                <a:gridCol w="3456384"/>
                <a:gridCol w="1621806"/>
                <a:gridCol w="2986706"/>
              </a:tblGrid>
              <a:tr h="736766">
                <a:tc gridSpan="2">
                  <a:txBody>
                    <a:bodyPr/>
                    <a:lstStyle/>
                    <a:p>
                      <a:pPr algn="ctr">
                        <a:lnSpc>
                          <a:spcPct val="115000"/>
                        </a:lnSpc>
                        <a:spcAft>
                          <a:spcPts val="0"/>
                        </a:spcAft>
                      </a:pPr>
                      <a:r>
                        <a:rPr lang="es-PE" sz="1800" dirty="0">
                          <a:solidFill>
                            <a:schemeClr val="tx1"/>
                          </a:solidFill>
                          <a:effectLst/>
                        </a:rPr>
                        <a:t>NIVEL DE HEMOGLOBINA</a:t>
                      </a:r>
                      <a:endParaRPr lang="es-PE" sz="1800" dirty="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c hMerge="1">
                  <a:txBody>
                    <a:bodyPr/>
                    <a:lstStyle/>
                    <a:p>
                      <a:endParaRPr lang="es-PE"/>
                    </a:p>
                  </a:txBody>
                  <a:tcPr/>
                </a:tc>
                <a:tc>
                  <a:txBody>
                    <a:bodyPr/>
                    <a:lstStyle/>
                    <a:p>
                      <a:pPr algn="ctr">
                        <a:lnSpc>
                          <a:spcPct val="115000"/>
                        </a:lnSpc>
                        <a:spcAft>
                          <a:spcPts val="0"/>
                        </a:spcAft>
                      </a:pPr>
                      <a:r>
                        <a:rPr lang="es-PE" sz="1800">
                          <a:solidFill>
                            <a:schemeClr val="tx1"/>
                          </a:solidFill>
                          <a:effectLst/>
                        </a:rPr>
                        <a:t>DOSIS</a:t>
                      </a:r>
                      <a:endParaRPr lang="es-PE" sz="180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c>
                  <a:txBody>
                    <a:bodyPr/>
                    <a:lstStyle/>
                    <a:p>
                      <a:pPr algn="ctr">
                        <a:lnSpc>
                          <a:spcPct val="115000"/>
                        </a:lnSpc>
                        <a:spcAft>
                          <a:spcPts val="0"/>
                        </a:spcAft>
                      </a:pPr>
                      <a:r>
                        <a:rPr lang="es-PE" sz="1800">
                          <a:solidFill>
                            <a:schemeClr val="tx1"/>
                          </a:solidFill>
                          <a:effectLst/>
                        </a:rPr>
                        <a:t>PRODUCTO A UTILIZAR</a:t>
                      </a:r>
                      <a:endParaRPr lang="es-PE" sz="180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r>
              <a:tr h="543834">
                <a:tc rowSpan="2">
                  <a:txBody>
                    <a:bodyPr/>
                    <a:lstStyle/>
                    <a:p>
                      <a:pPr marL="71755" marR="71755" algn="ctr">
                        <a:spcAft>
                          <a:spcPts val="0"/>
                        </a:spcAft>
                      </a:pPr>
                      <a:r>
                        <a:rPr lang="es-PE" sz="1800">
                          <a:solidFill>
                            <a:schemeClr val="tx1"/>
                          </a:solidFill>
                          <a:effectLst/>
                        </a:rPr>
                        <a:t>Anemia de grado Leve</a:t>
                      </a:r>
                      <a:endParaRPr lang="es-PE" sz="1800">
                        <a:solidFill>
                          <a:schemeClr val="tx1"/>
                        </a:solidFill>
                        <a:effectLst/>
                        <a:latin typeface="Times New Roman" panose="02020603050405020304" pitchFamily="18" charset="0"/>
                        <a:ea typeface="PMingLiU" panose="02020500000000000000" pitchFamily="18" charset="-120"/>
                      </a:endParaRPr>
                    </a:p>
                  </a:txBody>
                  <a:tcPr marL="68580" marR="68580" marT="0" marB="0" vert="vert270" anchor="ctr"/>
                </a:tc>
                <a:tc>
                  <a:txBody>
                    <a:bodyPr/>
                    <a:lstStyle/>
                    <a:p>
                      <a:pPr>
                        <a:lnSpc>
                          <a:spcPct val="115000"/>
                        </a:lnSpc>
                        <a:spcAft>
                          <a:spcPts val="0"/>
                        </a:spcAft>
                      </a:pPr>
                      <a:r>
                        <a:rPr lang="es-PE" sz="1800">
                          <a:solidFill>
                            <a:schemeClr val="tx1"/>
                          </a:solidFill>
                          <a:effectLst/>
                        </a:rPr>
                        <a:t>Gestantes: Hb 10.0 - 10.9 g/dl</a:t>
                      </a:r>
                      <a:endParaRPr lang="es-PE" sz="180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c rowSpan="4">
                  <a:txBody>
                    <a:bodyPr/>
                    <a:lstStyle/>
                    <a:p>
                      <a:pPr algn="ctr">
                        <a:lnSpc>
                          <a:spcPct val="115000"/>
                        </a:lnSpc>
                        <a:spcAft>
                          <a:spcPts val="0"/>
                        </a:spcAft>
                      </a:pPr>
                      <a:r>
                        <a:rPr lang="es-PE" sz="1800">
                          <a:solidFill>
                            <a:schemeClr val="tx1"/>
                          </a:solidFill>
                          <a:effectLst/>
                        </a:rPr>
                        <a:t>120 mg de hierro elemental y 800 µg de ácido fólico por día.</a:t>
                      </a:r>
                      <a:endParaRPr lang="es-PE" sz="180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c rowSpan="2">
                  <a:txBody>
                    <a:bodyPr/>
                    <a:lstStyle/>
                    <a:p>
                      <a:pPr algn="ctr">
                        <a:lnSpc>
                          <a:spcPct val="115000"/>
                        </a:lnSpc>
                        <a:spcAft>
                          <a:spcPts val="0"/>
                        </a:spcAft>
                      </a:pPr>
                      <a:r>
                        <a:rPr lang="es-PE" sz="1800">
                          <a:solidFill>
                            <a:schemeClr val="tx1"/>
                          </a:solidFill>
                          <a:effectLst/>
                        </a:rPr>
                        <a:t>Sulfato ferroso/Ácido fólico </a:t>
                      </a:r>
                    </a:p>
                    <a:p>
                      <a:pPr algn="ctr">
                        <a:lnSpc>
                          <a:spcPct val="115000"/>
                        </a:lnSpc>
                        <a:spcAft>
                          <a:spcPts val="0"/>
                        </a:spcAft>
                      </a:pPr>
                      <a:r>
                        <a:rPr lang="es-PE" sz="1800">
                          <a:solidFill>
                            <a:schemeClr val="tx1"/>
                          </a:solidFill>
                          <a:effectLst/>
                        </a:rPr>
                        <a:t>o </a:t>
                      </a:r>
                    </a:p>
                    <a:p>
                      <a:pPr algn="ctr">
                        <a:lnSpc>
                          <a:spcPct val="115000"/>
                        </a:lnSpc>
                        <a:spcAft>
                          <a:spcPts val="0"/>
                        </a:spcAft>
                      </a:pPr>
                      <a:r>
                        <a:rPr lang="es-PE" sz="1800">
                          <a:solidFill>
                            <a:schemeClr val="tx1"/>
                          </a:solidFill>
                          <a:effectLst/>
                        </a:rPr>
                        <a:t>Hierro polimaltosado/Ácido fólico(*)</a:t>
                      </a:r>
                      <a:endParaRPr lang="es-PE" sz="180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r>
              <a:tr h="735471">
                <a:tc vMerge="1">
                  <a:txBody>
                    <a:bodyPr/>
                    <a:lstStyle/>
                    <a:p>
                      <a:endParaRPr lang="es-PE"/>
                    </a:p>
                  </a:txBody>
                  <a:tcPr/>
                </a:tc>
                <a:tc>
                  <a:txBody>
                    <a:bodyPr/>
                    <a:lstStyle/>
                    <a:p>
                      <a:pPr>
                        <a:lnSpc>
                          <a:spcPct val="115000"/>
                        </a:lnSpc>
                        <a:spcAft>
                          <a:spcPts val="0"/>
                        </a:spcAft>
                      </a:pPr>
                      <a:r>
                        <a:rPr lang="es-PE" sz="1800">
                          <a:solidFill>
                            <a:schemeClr val="tx1"/>
                          </a:solidFill>
                          <a:effectLst/>
                        </a:rPr>
                        <a:t>Puérperas: Hb 11.0 - 11.9 g/dl</a:t>
                      </a:r>
                      <a:endParaRPr lang="es-PE" sz="180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c vMerge="1">
                  <a:txBody>
                    <a:bodyPr/>
                    <a:lstStyle/>
                    <a:p>
                      <a:endParaRPr lang="es-PE"/>
                    </a:p>
                  </a:txBody>
                  <a:tcPr/>
                </a:tc>
                <a:tc vMerge="1">
                  <a:txBody>
                    <a:bodyPr/>
                    <a:lstStyle/>
                    <a:p>
                      <a:endParaRPr lang="es-PE"/>
                    </a:p>
                  </a:txBody>
                  <a:tcPr/>
                </a:tc>
              </a:tr>
              <a:tr h="713458">
                <a:tc rowSpan="2">
                  <a:txBody>
                    <a:bodyPr/>
                    <a:lstStyle/>
                    <a:p>
                      <a:pPr marL="71755" marR="71755" algn="ctr">
                        <a:spcAft>
                          <a:spcPts val="0"/>
                        </a:spcAft>
                      </a:pPr>
                      <a:r>
                        <a:rPr lang="es-PE" sz="1800">
                          <a:solidFill>
                            <a:schemeClr val="tx1"/>
                          </a:solidFill>
                          <a:effectLst/>
                        </a:rPr>
                        <a:t>Anemia de grado Moderado            </a:t>
                      </a:r>
                      <a:endParaRPr lang="es-PE" sz="1800">
                        <a:solidFill>
                          <a:schemeClr val="tx1"/>
                        </a:solidFill>
                        <a:effectLst/>
                        <a:latin typeface="Times New Roman" panose="02020603050405020304" pitchFamily="18" charset="0"/>
                        <a:ea typeface="PMingLiU" panose="02020500000000000000" pitchFamily="18" charset="-120"/>
                      </a:endParaRPr>
                    </a:p>
                  </a:txBody>
                  <a:tcPr marL="68580" marR="68580" marT="0" marB="0" vert="vert270" anchor="ctr"/>
                </a:tc>
                <a:tc>
                  <a:txBody>
                    <a:bodyPr/>
                    <a:lstStyle/>
                    <a:p>
                      <a:pPr>
                        <a:lnSpc>
                          <a:spcPct val="115000"/>
                        </a:lnSpc>
                        <a:spcAft>
                          <a:spcPts val="0"/>
                        </a:spcAft>
                      </a:pPr>
                      <a:r>
                        <a:rPr lang="es-PE" sz="1800">
                          <a:solidFill>
                            <a:schemeClr val="tx1"/>
                          </a:solidFill>
                          <a:effectLst/>
                        </a:rPr>
                        <a:t>Gestantes: Hb 7.0 – 9.9 g/dl</a:t>
                      </a:r>
                      <a:endParaRPr lang="es-PE" sz="180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c vMerge="1">
                  <a:txBody>
                    <a:bodyPr/>
                    <a:lstStyle/>
                    <a:p>
                      <a:endParaRPr lang="es-PE"/>
                    </a:p>
                  </a:txBody>
                  <a:tcPr/>
                </a:tc>
                <a:tc rowSpan="2">
                  <a:txBody>
                    <a:bodyPr/>
                    <a:lstStyle/>
                    <a:p>
                      <a:pPr algn="ctr">
                        <a:lnSpc>
                          <a:spcPct val="115000"/>
                        </a:lnSpc>
                        <a:spcAft>
                          <a:spcPts val="0"/>
                        </a:spcAft>
                      </a:pPr>
                      <a:r>
                        <a:rPr lang="es-PE" sz="1800" dirty="0">
                          <a:solidFill>
                            <a:schemeClr val="tx1"/>
                          </a:solidFill>
                          <a:effectLst/>
                        </a:rPr>
                        <a:t>Hierro polimaltosado/Ácido fólico(*)</a:t>
                      </a:r>
                      <a:endParaRPr lang="es-PE" sz="1800" dirty="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r>
              <a:tr h="723817">
                <a:tc vMerge="1">
                  <a:txBody>
                    <a:bodyPr/>
                    <a:lstStyle/>
                    <a:p>
                      <a:endParaRPr lang="es-PE"/>
                    </a:p>
                  </a:txBody>
                  <a:tcPr/>
                </a:tc>
                <a:tc>
                  <a:txBody>
                    <a:bodyPr/>
                    <a:lstStyle/>
                    <a:p>
                      <a:pPr>
                        <a:lnSpc>
                          <a:spcPct val="115000"/>
                        </a:lnSpc>
                        <a:spcAft>
                          <a:spcPts val="0"/>
                        </a:spcAft>
                      </a:pPr>
                      <a:r>
                        <a:rPr lang="es-PE" sz="1800">
                          <a:solidFill>
                            <a:schemeClr val="tx1"/>
                          </a:solidFill>
                          <a:effectLst/>
                        </a:rPr>
                        <a:t>Puérperas: Hb 8.0- 10.9 g/dl</a:t>
                      </a:r>
                      <a:endParaRPr lang="es-PE" sz="180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c vMerge="1">
                  <a:txBody>
                    <a:bodyPr/>
                    <a:lstStyle/>
                    <a:p>
                      <a:endParaRPr lang="es-PE"/>
                    </a:p>
                  </a:txBody>
                  <a:tcPr/>
                </a:tc>
                <a:tc vMerge="1">
                  <a:txBody>
                    <a:bodyPr/>
                    <a:lstStyle/>
                    <a:p>
                      <a:endParaRPr lang="es-PE"/>
                    </a:p>
                  </a:txBody>
                  <a:tcPr/>
                </a:tc>
              </a:tr>
              <a:tr h="528296">
                <a:tc rowSpan="2">
                  <a:txBody>
                    <a:bodyPr/>
                    <a:lstStyle/>
                    <a:p>
                      <a:pPr marL="71755" marR="71755" algn="ctr">
                        <a:spcAft>
                          <a:spcPts val="0"/>
                        </a:spcAft>
                      </a:pPr>
                      <a:r>
                        <a:rPr lang="es-PE" sz="1800" dirty="0">
                          <a:solidFill>
                            <a:schemeClr val="tx1"/>
                          </a:solidFill>
                          <a:effectLst/>
                        </a:rPr>
                        <a:t>Anemia de grado Severo</a:t>
                      </a:r>
                      <a:endParaRPr lang="es-PE" sz="1800" dirty="0">
                        <a:solidFill>
                          <a:schemeClr val="tx1"/>
                        </a:solidFill>
                        <a:effectLst/>
                        <a:latin typeface="Times New Roman" panose="02020603050405020304" pitchFamily="18" charset="0"/>
                        <a:ea typeface="PMingLiU" panose="02020500000000000000" pitchFamily="18" charset="-120"/>
                      </a:endParaRPr>
                    </a:p>
                  </a:txBody>
                  <a:tcPr marL="68580" marR="68580" marT="0" marB="0" vert="vert270" anchor="ctr"/>
                </a:tc>
                <a:tc>
                  <a:txBody>
                    <a:bodyPr/>
                    <a:lstStyle/>
                    <a:p>
                      <a:pPr>
                        <a:lnSpc>
                          <a:spcPct val="115000"/>
                        </a:lnSpc>
                        <a:spcAft>
                          <a:spcPts val="0"/>
                        </a:spcAft>
                      </a:pPr>
                      <a:r>
                        <a:rPr lang="es-PE" sz="1800" dirty="0">
                          <a:solidFill>
                            <a:schemeClr val="tx1"/>
                          </a:solidFill>
                          <a:effectLst/>
                        </a:rPr>
                        <a:t>Gestantes: </a:t>
                      </a:r>
                      <a:r>
                        <a:rPr lang="es-PE" sz="1800" dirty="0" err="1">
                          <a:solidFill>
                            <a:schemeClr val="tx1"/>
                          </a:solidFill>
                          <a:effectLst/>
                        </a:rPr>
                        <a:t>Hb</a:t>
                      </a:r>
                      <a:r>
                        <a:rPr lang="es-PE" sz="1800" dirty="0">
                          <a:solidFill>
                            <a:schemeClr val="tx1"/>
                          </a:solidFill>
                          <a:effectLst/>
                        </a:rPr>
                        <a:t> &lt; 7.0 g/dl</a:t>
                      </a:r>
                      <a:endParaRPr lang="es-PE" sz="1800" dirty="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c rowSpan="2" gridSpan="2">
                  <a:txBody>
                    <a:bodyPr/>
                    <a:lstStyle/>
                    <a:p>
                      <a:pPr algn="ctr">
                        <a:lnSpc>
                          <a:spcPct val="115000"/>
                        </a:lnSpc>
                        <a:spcAft>
                          <a:spcPts val="0"/>
                        </a:spcAft>
                      </a:pPr>
                      <a:r>
                        <a:rPr lang="es-PE" sz="1800" dirty="0">
                          <a:solidFill>
                            <a:schemeClr val="tx1"/>
                          </a:solidFill>
                          <a:effectLst/>
                        </a:rPr>
                        <a:t>Referir a un establecimiento de mayor complejidad que brinde atención especializada (</a:t>
                      </a:r>
                      <a:r>
                        <a:rPr lang="es-PE" sz="1800" dirty="0" smtClean="0">
                          <a:solidFill>
                            <a:schemeClr val="tx1"/>
                          </a:solidFill>
                          <a:effectLst/>
                        </a:rPr>
                        <a:t>hematología)</a:t>
                      </a:r>
                      <a:endParaRPr lang="es-PE" sz="1800" dirty="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c rowSpan="2" hMerge="1">
                  <a:txBody>
                    <a:bodyPr/>
                    <a:lstStyle/>
                    <a:p>
                      <a:endParaRPr lang="es-PE"/>
                    </a:p>
                  </a:txBody>
                  <a:tcPr/>
                </a:tc>
              </a:tr>
              <a:tr h="730291">
                <a:tc vMerge="1">
                  <a:txBody>
                    <a:bodyPr/>
                    <a:lstStyle/>
                    <a:p>
                      <a:endParaRPr lang="es-PE"/>
                    </a:p>
                  </a:txBody>
                  <a:tcPr/>
                </a:tc>
                <a:tc>
                  <a:txBody>
                    <a:bodyPr/>
                    <a:lstStyle/>
                    <a:p>
                      <a:pPr>
                        <a:lnSpc>
                          <a:spcPct val="115000"/>
                        </a:lnSpc>
                        <a:spcAft>
                          <a:spcPts val="0"/>
                        </a:spcAft>
                      </a:pPr>
                      <a:r>
                        <a:rPr lang="es-PE" sz="1800" dirty="0">
                          <a:solidFill>
                            <a:schemeClr val="tx1"/>
                          </a:solidFill>
                          <a:effectLst/>
                        </a:rPr>
                        <a:t>Puérperas: </a:t>
                      </a:r>
                      <a:r>
                        <a:rPr lang="es-PE" sz="1800" dirty="0" err="1">
                          <a:solidFill>
                            <a:schemeClr val="tx1"/>
                          </a:solidFill>
                          <a:effectLst/>
                        </a:rPr>
                        <a:t>Hb</a:t>
                      </a:r>
                      <a:r>
                        <a:rPr lang="es-PE" sz="1800" dirty="0">
                          <a:solidFill>
                            <a:schemeClr val="tx1"/>
                          </a:solidFill>
                          <a:effectLst/>
                        </a:rPr>
                        <a:t> &lt; 8.0 g/dl</a:t>
                      </a:r>
                      <a:endParaRPr lang="es-PE" sz="1800" dirty="0">
                        <a:solidFill>
                          <a:schemeClr val="tx1"/>
                        </a:solidFill>
                        <a:effectLst/>
                        <a:latin typeface="Times New Roman" panose="02020603050405020304" pitchFamily="18" charset="0"/>
                        <a:ea typeface="PMingLiU" panose="02020500000000000000" pitchFamily="18" charset="-120"/>
                      </a:endParaRPr>
                    </a:p>
                  </a:txBody>
                  <a:tcPr marL="68580" marR="68580" marT="0" marB="0" anchor="ctr"/>
                </a:tc>
                <a:tc gridSpan="2" vMerge="1">
                  <a:txBody>
                    <a:bodyPr/>
                    <a:lstStyle/>
                    <a:p>
                      <a:endParaRPr lang="es-PE"/>
                    </a:p>
                  </a:txBody>
                  <a:tcPr/>
                </a:tc>
                <a:tc hMerge="1" vMerge="1">
                  <a:txBody>
                    <a:bodyPr/>
                    <a:lstStyle/>
                    <a:p>
                      <a:endParaRPr lang="es-PE"/>
                    </a:p>
                  </a:txBody>
                  <a:tcPr/>
                </a:tc>
              </a:tr>
            </a:tbl>
          </a:graphicData>
        </a:graphic>
      </p:graphicFrame>
      <p:sp>
        <p:nvSpPr>
          <p:cNvPr id="51204" name="Rectangle 24"/>
          <p:cNvSpPr>
            <a:spLocks noChangeArrowheads="1"/>
          </p:cNvSpPr>
          <p:nvPr/>
        </p:nvSpPr>
        <p:spPr bwMode="auto">
          <a:xfrm>
            <a:off x="5497513" y="1612900"/>
            <a:ext cx="236537" cy="200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tabLst>
                <a:tab pos="449263" algn="r"/>
                <a:tab pos="2806700" algn="ctr"/>
                <a:tab pos="5611813" algn="r"/>
              </a:tabLst>
              <a:defRPr>
                <a:solidFill>
                  <a:schemeClr val="tx1"/>
                </a:solidFill>
                <a:latin typeface="Arial" panose="020B0604020202020204" pitchFamily="34" charset="0"/>
              </a:defRPr>
            </a:lvl1pPr>
            <a:lvl2pPr marL="742950" indent="-285750">
              <a:tabLst>
                <a:tab pos="449263" algn="r"/>
                <a:tab pos="2806700" algn="ctr"/>
                <a:tab pos="5611813" algn="r"/>
              </a:tabLst>
              <a:defRPr>
                <a:solidFill>
                  <a:schemeClr val="tx1"/>
                </a:solidFill>
                <a:latin typeface="Arial" panose="020B0604020202020204" pitchFamily="34" charset="0"/>
              </a:defRPr>
            </a:lvl2pPr>
            <a:lvl3pPr marL="1143000" indent="-228600">
              <a:tabLst>
                <a:tab pos="449263" algn="r"/>
                <a:tab pos="2806700" algn="ctr"/>
                <a:tab pos="5611813" algn="r"/>
              </a:tabLst>
              <a:defRPr>
                <a:solidFill>
                  <a:schemeClr val="tx1"/>
                </a:solidFill>
                <a:latin typeface="Arial" panose="020B0604020202020204" pitchFamily="34" charset="0"/>
              </a:defRPr>
            </a:lvl3pPr>
            <a:lvl4pPr marL="1600200" indent="-228600">
              <a:tabLst>
                <a:tab pos="449263" algn="r"/>
                <a:tab pos="2806700" algn="ctr"/>
                <a:tab pos="5611813" algn="r"/>
              </a:tabLst>
              <a:defRPr>
                <a:solidFill>
                  <a:schemeClr val="tx1"/>
                </a:solidFill>
                <a:latin typeface="Arial" panose="020B0604020202020204" pitchFamily="34" charset="0"/>
              </a:defRPr>
            </a:lvl4pPr>
            <a:lvl5pPr marL="2057400" indent="-228600">
              <a:tabLst>
                <a:tab pos="449263" algn="r"/>
                <a:tab pos="2806700" algn="ctr"/>
                <a:tab pos="5611813" algn="r"/>
              </a:tabLst>
              <a:defRPr>
                <a:solidFill>
                  <a:schemeClr val="tx1"/>
                </a:solidFill>
                <a:latin typeface="Arial" panose="020B0604020202020204" pitchFamily="34" charset="0"/>
              </a:defRPr>
            </a:lvl5pPr>
            <a:lvl6pPr marL="2514600" indent="-228600" eaLnBrk="0" fontAlgn="base" hangingPunct="0">
              <a:spcBef>
                <a:spcPct val="0"/>
              </a:spcBef>
              <a:spcAft>
                <a:spcPct val="0"/>
              </a:spcAft>
              <a:tabLst>
                <a:tab pos="449263" algn="r"/>
                <a:tab pos="2806700" algn="ctr"/>
                <a:tab pos="5611813" algn="r"/>
              </a:tabLst>
              <a:defRPr>
                <a:solidFill>
                  <a:schemeClr val="tx1"/>
                </a:solidFill>
                <a:latin typeface="Arial" panose="020B0604020202020204" pitchFamily="34" charset="0"/>
              </a:defRPr>
            </a:lvl6pPr>
            <a:lvl7pPr marL="2971800" indent="-228600" eaLnBrk="0" fontAlgn="base" hangingPunct="0">
              <a:spcBef>
                <a:spcPct val="0"/>
              </a:spcBef>
              <a:spcAft>
                <a:spcPct val="0"/>
              </a:spcAft>
              <a:tabLst>
                <a:tab pos="449263" algn="r"/>
                <a:tab pos="2806700" algn="ctr"/>
                <a:tab pos="5611813" algn="r"/>
              </a:tabLst>
              <a:defRPr>
                <a:solidFill>
                  <a:schemeClr val="tx1"/>
                </a:solidFill>
                <a:latin typeface="Arial" panose="020B0604020202020204" pitchFamily="34" charset="0"/>
              </a:defRPr>
            </a:lvl7pPr>
            <a:lvl8pPr marL="3429000" indent="-228600" eaLnBrk="0" fontAlgn="base" hangingPunct="0">
              <a:spcBef>
                <a:spcPct val="0"/>
              </a:spcBef>
              <a:spcAft>
                <a:spcPct val="0"/>
              </a:spcAft>
              <a:tabLst>
                <a:tab pos="449263" algn="r"/>
                <a:tab pos="2806700" algn="ctr"/>
                <a:tab pos="5611813" algn="r"/>
              </a:tabLst>
              <a:defRPr>
                <a:solidFill>
                  <a:schemeClr val="tx1"/>
                </a:solidFill>
                <a:latin typeface="Arial" panose="020B0604020202020204" pitchFamily="34" charset="0"/>
              </a:defRPr>
            </a:lvl8pPr>
            <a:lvl9pPr marL="3886200" indent="-228600" eaLnBrk="0" fontAlgn="base" hangingPunct="0">
              <a:spcBef>
                <a:spcPct val="0"/>
              </a:spcBef>
              <a:spcAft>
                <a:spcPct val="0"/>
              </a:spcAft>
              <a:tabLst>
                <a:tab pos="449263" algn="r"/>
                <a:tab pos="2806700" algn="ctr"/>
                <a:tab pos="5611813" algn="r"/>
              </a:tabLst>
              <a:defRPr>
                <a:solidFill>
                  <a:schemeClr val="tx1"/>
                </a:solidFill>
                <a:latin typeface="Arial" panose="020B0604020202020204" pitchFamily="34" charset="0"/>
              </a:defRPr>
            </a:lvl9pPr>
          </a:lstStyle>
          <a:p>
            <a:pPr algn="just"/>
            <a:r>
              <a:rPr lang="es-PE" altLang="es-PE" sz="700">
                <a:ea typeface="PMingLiU" panose="02020500000000000000" pitchFamily="18" charset="-120"/>
                <a:cs typeface="Arial" panose="020B0604020202020204" pitchFamily="34" charset="0"/>
              </a:rPr>
              <a:t>. </a:t>
            </a:r>
            <a:endParaRPr lang="es-PE" altLang="es-PE">
              <a:ea typeface="PMingLiU" panose="02020500000000000000" pitchFamily="18" charset="-120"/>
              <a:cs typeface="Arial" panose="020B0604020202020204" pitchFamily="34" charset="0"/>
            </a:endParaRPr>
          </a:p>
        </p:txBody>
      </p:sp>
      <p:sp>
        <p:nvSpPr>
          <p:cNvPr id="51205" name="Rectángulo 4"/>
          <p:cNvSpPr>
            <a:spLocks noChangeArrowheads="1"/>
          </p:cNvSpPr>
          <p:nvPr/>
        </p:nvSpPr>
        <p:spPr bwMode="auto">
          <a:xfrm>
            <a:off x="179388" y="6524625"/>
            <a:ext cx="8353425"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s-PE" altLang="es-PE" sz="800" b="1">
                <a:ea typeface="PMingLiU" panose="02020500000000000000" pitchFamily="18" charset="-120"/>
                <a:cs typeface="Arial" panose="020B0604020202020204" pitchFamily="34" charset="0"/>
              </a:rPr>
              <a:t>Nota</a:t>
            </a:r>
            <a:r>
              <a:rPr lang="es-PE" altLang="es-PE" sz="800">
                <a:ea typeface="PMingLiU" panose="02020500000000000000" pitchFamily="18" charset="-120"/>
                <a:cs typeface="Arial" panose="020B0604020202020204" pitchFamily="34" charset="0"/>
              </a:rPr>
              <a:t>: </a:t>
            </a:r>
            <a:r>
              <a:rPr lang="es-PE" altLang="es-PE" sz="800" b="1">
                <a:ea typeface="PMingLiU" panose="02020500000000000000" pitchFamily="18" charset="-120"/>
                <a:cs typeface="Arial" panose="020B0604020202020204" pitchFamily="34" charset="0"/>
              </a:rPr>
              <a:t>(*)</a:t>
            </a:r>
            <a:r>
              <a:rPr lang="es-PE" altLang="es-PE" sz="800">
                <a:ea typeface="PMingLiU" panose="02020500000000000000" pitchFamily="18" charset="-120"/>
                <a:cs typeface="Arial" panose="020B0604020202020204" pitchFamily="34" charset="0"/>
              </a:rPr>
              <a:t> Ceñirse a la Norma técnica de Salud para la utilización de medicamentos no considerados en el PNUME RM. Nº 540-2011/MINSA</a:t>
            </a:r>
            <a:endParaRPr lang="es-PE" altLang="es-PE">
              <a:ea typeface="PMingLiU" panose="02020500000000000000" pitchFamily="18" charset="-120"/>
              <a:cs typeface="Arial" panose="020B0604020202020204" pitchFamily="34" charset="0"/>
            </a:endParaRPr>
          </a:p>
        </p:txBody>
      </p:sp>
    </p:spTree>
    <p:extLst>
      <p:ext uri="{BB962C8B-B14F-4D97-AF65-F5344CB8AC3E}">
        <p14:creationId xmlns:p14="http://schemas.microsoft.com/office/powerpoint/2010/main" val="170701786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3278188" y="1314450"/>
            <a:ext cx="2157412" cy="45243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1000" b="1" dirty="0">
                <a:solidFill>
                  <a:srgbClr val="FFFF00"/>
                </a:solidFill>
                <a:effectLst>
                  <a:outerShdw blurRad="38100" dist="38100" dir="2700000" algn="tl">
                    <a:srgbClr val="000000">
                      <a:alpha val="43137"/>
                    </a:srgbClr>
                  </a:outerShdw>
                </a:effectLst>
              </a:rPr>
              <a:t>SUPLEMENTACIÓN DE MUJERES EN EDAD FERTIL</a:t>
            </a:r>
          </a:p>
        </p:txBody>
      </p:sp>
      <p:sp>
        <p:nvSpPr>
          <p:cNvPr id="5" name="Rectángulo redondeado 4"/>
          <p:cNvSpPr/>
          <p:nvPr/>
        </p:nvSpPr>
        <p:spPr>
          <a:xfrm>
            <a:off x="822932" y="2619212"/>
            <a:ext cx="943107" cy="206711"/>
          </a:xfrm>
          <a:prstGeom prst="roundRect">
            <a:avLst/>
          </a:prstGeom>
        </p:spPr>
        <p:style>
          <a:lnRef idx="1">
            <a:schemeClr val="accent4"/>
          </a:lnRef>
          <a:fillRef idx="2">
            <a:schemeClr val="accent4"/>
          </a:fillRef>
          <a:effectRef idx="1">
            <a:schemeClr val="accent4"/>
          </a:effectRef>
          <a:fontRef idx="minor">
            <a:schemeClr val="dk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700" b="1" dirty="0">
                <a:solidFill>
                  <a:schemeClr val="tx1"/>
                </a:solidFill>
              </a:rPr>
              <a:t>PRE - GESTANTES </a:t>
            </a:r>
          </a:p>
        </p:txBody>
      </p:sp>
      <p:sp>
        <p:nvSpPr>
          <p:cNvPr id="6" name="Rectángulo 5"/>
          <p:cNvSpPr/>
          <p:nvPr/>
        </p:nvSpPr>
        <p:spPr>
          <a:xfrm>
            <a:off x="754063" y="3092450"/>
            <a:ext cx="1077912" cy="617538"/>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800" dirty="0">
                <a:solidFill>
                  <a:schemeClr val="tx1"/>
                </a:solidFill>
              </a:rPr>
              <a:t>SUPLEMENTAR TRES  MESES ANTES DE LA GESTACIÓN </a:t>
            </a:r>
          </a:p>
        </p:txBody>
      </p:sp>
      <p:sp>
        <p:nvSpPr>
          <p:cNvPr id="7" name="Rectángulo 6"/>
          <p:cNvSpPr/>
          <p:nvPr/>
        </p:nvSpPr>
        <p:spPr>
          <a:xfrm>
            <a:off x="741363" y="3976688"/>
            <a:ext cx="1096962" cy="6175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800" dirty="0">
                <a:solidFill>
                  <a:schemeClr val="tx1"/>
                </a:solidFill>
              </a:rPr>
              <a:t>DOSIS: 1 TABLETA DIARIA DE 1mg de Ac. Fólico </a:t>
            </a:r>
          </a:p>
        </p:txBody>
      </p:sp>
      <p:sp>
        <p:nvSpPr>
          <p:cNvPr id="8" name="Rectángulo redondeado 7"/>
          <p:cNvSpPr/>
          <p:nvPr/>
        </p:nvSpPr>
        <p:spPr>
          <a:xfrm>
            <a:off x="3991622" y="2694104"/>
            <a:ext cx="742834" cy="203186"/>
          </a:xfrm>
          <a:prstGeom prst="roundRect">
            <a:avLst/>
          </a:prstGeom>
        </p:spPr>
        <p:style>
          <a:lnRef idx="1">
            <a:schemeClr val="accent4"/>
          </a:lnRef>
          <a:fillRef idx="2">
            <a:schemeClr val="accent4"/>
          </a:fillRef>
          <a:effectRef idx="1">
            <a:schemeClr val="accent4"/>
          </a:effectRef>
          <a:fontRef idx="minor">
            <a:schemeClr val="dk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700" b="1" dirty="0">
                <a:solidFill>
                  <a:schemeClr val="tx1"/>
                </a:solidFill>
              </a:rPr>
              <a:t>GESTANTES</a:t>
            </a:r>
            <a:r>
              <a:rPr lang="es-PE" sz="1000" b="1" dirty="0">
                <a:solidFill>
                  <a:schemeClr val="tx1"/>
                </a:solidFill>
              </a:rPr>
              <a:t> </a:t>
            </a:r>
          </a:p>
        </p:txBody>
      </p:sp>
      <p:sp>
        <p:nvSpPr>
          <p:cNvPr id="9" name="Rectángulo 8"/>
          <p:cNvSpPr/>
          <p:nvPr/>
        </p:nvSpPr>
        <p:spPr>
          <a:xfrm>
            <a:off x="2246100" y="4917863"/>
            <a:ext cx="739331" cy="452315"/>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800" dirty="0">
                <a:solidFill>
                  <a:schemeClr val="tx1"/>
                </a:solidFill>
              </a:rPr>
              <a:t>&lt; DE 13 SEMANAS</a:t>
            </a:r>
          </a:p>
        </p:txBody>
      </p:sp>
      <p:sp>
        <p:nvSpPr>
          <p:cNvPr id="10" name="Rectángulo 9"/>
          <p:cNvSpPr/>
          <p:nvPr/>
        </p:nvSpPr>
        <p:spPr>
          <a:xfrm>
            <a:off x="2057400" y="5618163"/>
            <a:ext cx="1128713" cy="6175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eaLnBrk="1" fontAlgn="auto" hangingPunct="1">
              <a:spcBef>
                <a:spcPts val="0"/>
              </a:spcBef>
              <a:spcAft>
                <a:spcPts val="0"/>
              </a:spcAft>
              <a:defRPr/>
            </a:pPr>
            <a:r>
              <a:rPr lang="es-PE" sz="800" dirty="0">
                <a:solidFill>
                  <a:schemeClr val="tx1"/>
                </a:solidFill>
              </a:rPr>
              <a:t>DOSIS:  1 TABLETA DIARIA DE 500 </a:t>
            </a:r>
            <a:r>
              <a:rPr lang="es-PE" sz="800" dirty="0" err="1">
                <a:solidFill>
                  <a:schemeClr val="tx1"/>
                </a:solidFill>
              </a:rPr>
              <a:t>ug</a:t>
            </a:r>
            <a:r>
              <a:rPr lang="es-PE" sz="800" dirty="0">
                <a:solidFill>
                  <a:schemeClr val="tx1"/>
                </a:solidFill>
              </a:rPr>
              <a:t> de ácido </a:t>
            </a:r>
            <a:r>
              <a:rPr lang="es-PE" sz="800" dirty="0" smtClean="0">
                <a:solidFill>
                  <a:schemeClr val="tx1"/>
                </a:solidFill>
              </a:rPr>
              <a:t>fólico </a:t>
            </a:r>
            <a:endParaRPr lang="es-PE" sz="800" dirty="0">
              <a:solidFill>
                <a:schemeClr val="tx1"/>
              </a:solidFill>
            </a:endParaRPr>
          </a:p>
          <a:p>
            <a:pPr algn="ctr">
              <a:defRPr/>
            </a:pPr>
            <a:r>
              <a:rPr lang="es-PE" sz="800" dirty="0">
                <a:solidFill>
                  <a:schemeClr val="tx1"/>
                </a:solidFill>
              </a:rPr>
              <a:t> </a:t>
            </a:r>
          </a:p>
        </p:txBody>
      </p:sp>
      <p:sp>
        <p:nvSpPr>
          <p:cNvPr id="11" name="Rectángulo 10"/>
          <p:cNvSpPr/>
          <p:nvPr/>
        </p:nvSpPr>
        <p:spPr>
          <a:xfrm>
            <a:off x="3986289" y="4949363"/>
            <a:ext cx="765638" cy="452315"/>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800" dirty="0">
                <a:solidFill>
                  <a:schemeClr val="tx1"/>
                </a:solidFill>
              </a:rPr>
              <a:t>A PARTIR DE 14 SEMANAS</a:t>
            </a:r>
          </a:p>
        </p:txBody>
      </p:sp>
      <p:sp>
        <p:nvSpPr>
          <p:cNvPr id="12" name="Rectángulo 11"/>
          <p:cNvSpPr/>
          <p:nvPr/>
        </p:nvSpPr>
        <p:spPr>
          <a:xfrm>
            <a:off x="3635375" y="5670550"/>
            <a:ext cx="1512888" cy="6159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eaLnBrk="1" fontAlgn="auto" hangingPunct="1">
              <a:spcBef>
                <a:spcPts val="0"/>
              </a:spcBef>
              <a:spcAft>
                <a:spcPts val="0"/>
              </a:spcAft>
              <a:defRPr/>
            </a:pPr>
            <a:r>
              <a:rPr lang="es-PE" sz="800" dirty="0">
                <a:solidFill>
                  <a:schemeClr val="tx1"/>
                </a:solidFill>
              </a:rPr>
              <a:t>DOSIS:  1 TABLETA DIARIA  60 mg de hierro elemental + 400 </a:t>
            </a:r>
            <a:r>
              <a:rPr lang="es-PE" sz="800" dirty="0" err="1">
                <a:solidFill>
                  <a:schemeClr val="tx1"/>
                </a:solidFill>
              </a:rPr>
              <a:t>ug</a:t>
            </a:r>
            <a:r>
              <a:rPr lang="es-PE" sz="800" dirty="0">
                <a:solidFill>
                  <a:schemeClr val="tx1"/>
                </a:solidFill>
              </a:rPr>
              <a:t>. de ácido fólico </a:t>
            </a:r>
          </a:p>
        </p:txBody>
      </p:sp>
      <p:grpSp>
        <p:nvGrpSpPr>
          <p:cNvPr id="63507" name="Grupo 12"/>
          <p:cNvGrpSpPr>
            <a:grpSpLocks/>
          </p:cNvGrpSpPr>
          <p:nvPr/>
        </p:nvGrpSpPr>
        <p:grpSpPr bwMode="auto">
          <a:xfrm>
            <a:off x="3825875" y="3419475"/>
            <a:ext cx="1087438" cy="1150938"/>
            <a:chOff x="3575922" y="1199697"/>
            <a:chExt cx="1162050" cy="1008000"/>
          </a:xfrm>
        </p:grpSpPr>
        <p:sp>
          <p:nvSpPr>
            <p:cNvPr id="19" name="Rombo 18"/>
            <p:cNvSpPr/>
            <p:nvPr/>
          </p:nvSpPr>
          <p:spPr>
            <a:xfrm>
              <a:off x="3581012" y="1199697"/>
              <a:ext cx="1151870" cy="1008000"/>
            </a:xfrm>
            <a:prstGeom prst="diamond">
              <a:avLst/>
            </a:prstGeom>
          </p:spPr>
          <p:style>
            <a:lnRef idx="2">
              <a:schemeClr val="accent3">
                <a:shade val="50000"/>
              </a:schemeClr>
            </a:lnRef>
            <a:fillRef idx="1">
              <a:schemeClr val="accent3"/>
            </a:fillRef>
            <a:effectRef idx="0">
              <a:schemeClr val="accent3"/>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defRPr/>
              </a:pPr>
              <a:endParaRPr lang="es-PE" sz="1000">
                <a:solidFill>
                  <a:schemeClr val="tx1"/>
                </a:solidFill>
              </a:endParaRPr>
            </a:p>
          </p:txBody>
        </p:sp>
        <p:sp>
          <p:nvSpPr>
            <p:cNvPr id="20" name="Rectángulo 19"/>
            <p:cNvSpPr/>
            <p:nvPr/>
          </p:nvSpPr>
          <p:spPr>
            <a:xfrm>
              <a:off x="3575922" y="1465253"/>
              <a:ext cx="1162050" cy="5144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700" dirty="0">
                  <a:solidFill>
                    <a:schemeClr val="tx1"/>
                  </a:solidFill>
                </a:rPr>
                <a:t>¿CUANTAS SEMANAS DE GESTACIÓN TIENE?</a:t>
              </a:r>
            </a:p>
          </p:txBody>
        </p:sp>
      </p:grpSp>
      <p:sp>
        <p:nvSpPr>
          <p:cNvPr id="14" name="Rectángulo 13"/>
          <p:cNvSpPr/>
          <p:nvPr/>
        </p:nvSpPr>
        <p:spPr>
          <a:xfrm>
            <a:off x="5631586" y="4933701"/>
            <a:ext cx="1312547" cy="554284"/>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800" dirty="0">
                <a:solidFill>
                  <a:schemeClr val="tx1"/>
                </a:solidFill>
              </a:rPr>
              <a:t>INICIAN SU SUMPLEMENTACIÓN DESPUES DE LAS 32 SEMANAS </a:t>
            </a:r>
          </a:p>
        </p:txBody>
      </p:sp>
      <p:sp>
        <p:nvSpPr>
          <p:cNvPr id="15" name="Rectángulo 14"/>
          <p:cNvSpPr/>
          <p:nvPr/>
        </p:nvSpPr>
        <p:spPr>
          <a:xfrm>
            <a:off x="5630863" y="5638800"/>
            <a:ext cx="1182687" cy="6175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eaLnBrk="1" fontAlgn="auto" hangingPunct="1">
              <a:spcBef>
                <a:spcPts val="0"/>
              </a:spcBef>
              <a:spcAft>
                <a:spcPts val="0"/>
              </a:spcAft>
              <a:defRPr/>
            </a:pPr>
            <a:r>
              <a:rPr lang="es-PE" sz="800" dirty="0">
                <a:solidFill>
                  <a:schemeClr val="tx1"/>
                </a:solidFill>
              </a:rPr>
              <a:t>DOSIS:  </a:t>
            </a:r>
            <a:r>
              <a:rPr lang="es-PE" sz="800" dirty="0" smtClean="0">
                <a:solidFill>
                  <a:schemeClr val="tx1"/>
                </a:solidFill>
              </a:rPr>
              <a:t>2 TABLETAS DIARIAS :120 </a:t>
            </a:r>
            <a:r>
              <a:rPr lang="es-PE" sz="800" dirty="0">
                <a:solidFill>
                  <a:schemeClr val="tx1"/>
                </a:solidFill>
              </a:rPr>
              <a:t>mg de He elemental + 800 </a:t>
            </a:r>
            <a:r>
              <a:rPr lang="es-PE" sz="800" dirty="0" err="1">
                <a:solidFill>
                  <a:schemeClr val="tx1"/>
                </a:solidFill>
              </a:rPr>
              <a:t>ug</a:t>
            </a:r>
            <a:r>
              <a:rPr lang="es-PE" sz="800" dirty="0">
                <a:solidFill>
                  <a:schemeClr val="tx1"/>
                </a:solidFill>
              </a:rPr>
              <a:t>. de ácido fólico</a:t>
            </a:r>
          </a:p>
        </p:txBody>
      </p:sp>
      <p:sp>
        <p:nvSpPr>
          <p:cNvPr id="16" name="Rectángulo redondeado 15"/>
          <p:cNvSpPr/>
          <p:nvPr/>
        </p:nvSpPr>
        <p:spPr>
          <a:xfrm>
            <a:off x="6944133" y="2603848"/>
            <a:ext cx="892583" cy="224534"/>
          </a:xfrm>
          <a:prstGeom prst="roundRect">
            <a:avLst/>
          </a:prstGeom>
        </p:spPr>
        <p:style>
          <a:lnRef idx="1">
            <a:schemeClr val="accent4"/>
          </a:lnRef>
          <a:fillRef idx="2">
            <a:schemeClr val="accent4"/>
          </a:fillRef>
          <a:effectRef idx="1">
            <a:schemeClr val="accent4"/>
          </a:effectRef>
          <a:fontRef idx="minor">
            <a:schemeClr val="dk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700" b="1" dirty="0">
                <a:solidFill>
                  <a:schemeClr val="tx1"/>
                </a:solidFill>
              </a:rPr>
              <a:t>PUÉRPERAS</a:t>
            </a:r>
          </a:p>
        </p:txBody>
      </p:sp>
      <p:sp>
        <p:nvSpPr>
          <p:cNvPr id="17" name="Rectángulo 16"/>
          <p:cNvSpPr/>
          <p:nvPr/>
        </p:nvSpPr>
        <p:spPr>
          <a:xfrm>
            <a:off x="6851650" y="3092450"/>
            <a:ext cx="1077913" cy="617538"/>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800" dirty="0">
                <a:solidFill>
                  <a:schemeClr val="tx1"/>
                </a:solidFill>
              </a:rPr>
              <a:t>SUPLEMENTAR HASTA 1 MES DESDE DESPUÉS DEL PARTO </a:t>
            </a:r>
          </a:p>
        </p:txBody>
      </p:sp>
      <p:sp>
        <p:nvSpPr>
          <p:cNvPr id="18" name="Rectángulo 17"/>
          <p:cNvSpPr/>
          <p:nvPr/>
        </p:nvSpPr>
        <p:spPr>
          <a:xfrm>
            <a:off x="6851650" y="3981450"/>
            <a:ext cx="1077913" cy="7810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defRPr/>
            </a:pPr>
            <a:r>
              <a:rPr lang="es-PE" sz="800" dirty="0">
                <a:solidFill>
                  <a:schemeClr val="tx1"/>
                </a:solidFill>
              </a:rPr>
              <a:t>DOSIS: 1 TABLETA DIARIA DE </a:t>
            </a:r>
            <a:r>
              <a:rPr lang="es-PE" sz="800" dirty="0" smtClean="0">
                <a:solidFill>
                  <a:schemeClr val="tx1"/>
                </a:solidFill>
              </a:rPr>
              <a:t>60 </a:t>
            </a:r>
            <a:r>
              <a:rPr lang="es-PE" sz="800" dirty="0">
                <a:solidFill>
                  <a:schemeClr val="tx1"/>
                </a:solidFill>
              </a:rPr>
              <a:t>mg de hierro elemental + 400 </a:t>
            </a:r>
            <a:r>
              <a:rPr lang="es-PE" sz="800" dirty="0" err="1">
                <a:solidFill>
                  <a:schemeClr val="tx1"/>
                </a:solidFill>
              </a:rPr>
              <a:t>ug</a:t>
            </a:r>
            <a:r>
              <a:rPr lang="es-PE" sz="800" dirty="0">
                <a:solidFill>
                  <a:schemeClr val="tx1"/>
                </a:solidFill>
              </a:rPr>
              <a:t>. de ácido fólico</a:t>
            </a:r>
          </a:p>
        </p:txBody>
      </p:sp>
      <p:cxnSp>
        <p:nvCxnSpPr>
          <p:cNvPr id="22" name="Conector angular 21"/>
          <p:cNvCxnSpPr/>
          <p:nvPr/>
        </p:nvCxnSpPr>
        <p:spPr>
          <a:xfrm rot="5400000" flipH="1" flipV="1">
            <a:off x="2405063" y="661988"/>
            <a:ext cx="852487" cy="3062287"/>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4" name="Conector angular 23"/>
          <p:cNvCxnSpPr/>
          <p:nvPr/>
        </p:nvCxnSpPr>
        <p:spPr>
          <a:xfrm rot="16200000" flipH="1">
            <a:off x="5458620" y="672306"/>
            <a:ext cx="830262" cy="3032125"/>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6" name="Conector recto 25"/>
          <p:cNvCxnSpPr>
            <a:stCxn id="4" idx="2"/>
          </p:cNvCxnSpPr>
          <p:nvPr/>
        </p:nvCxnSpPr>
        <p:spPr>
          <a:xfrm>
            <a:off x="4357688" y="1766888"/>
            <a:ext cx="4762" cy="9271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Conector recto 27"/>
          <p:cNvCxnSpPr>
            <a:stCxn id="6" idx="0"/>
          </p:cNvCxnSpPr>
          <p:nvPr/>
        </p:nvCxnSpPr>
        <p:spPr>
          <a:xfrm flipV="1">
            <a:off x="1293813" y="2825750"/>
            <a:ext cx="0" cy="2667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Conector recto 29"/>
          <p:cNvCxnSpPr>
            <a:stCxn id="6" idx="2"/>
            <a:endCxn id="7" idx="0"/>
          </p:cNvCxnSpPr>
          <p:nvPr/>
        </p:nvCxnSpPr>
        <p:spPr>
          <a:xfrm flipH="1">
            <a:off x="1290638" y="3709988"/>
            <a:ext cx="3175" cy="2667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Conector recto 37"/>
          <p:cNvCxnSpPr>
            <a:stCxn id="19" idx="0"/>
          </p:cNvCxnSpPr>
          <p:nvPr/>
        </p:nvCxnSpPr>
        <p:spPr>
          <a:xfrm flipH="1" flipV="1">
            <a:off x="4362450" y="2897188"/>
            <a:ext cx="7938" cy="522287"/>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Conector recto 39"/>
          <p:cNvCxnSpPr>
            <a:endCxn id="17" idx="0"/>
          </p:cNvCxnSpPr>
          <p:nvPr/>
        </p:nvCxnSpPr>
        <p:spPr>
          <a:xfrm>
            <a:off x="7389813" y="2828925"/>
            <a:ext cx="0" cy="263525"/>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Conector recto 41"/>
          <p:cNvCxnSpPr>
            <a:stCxn id="17" idx="2"/>
            <a:endCxn id="18" idx="0"/>
          </p:cNvCxnSpPr>
          <p:nvPr/>
        </p:nvCxnSpPr>
        <p:spPr>
          <a:xfrm>
            <a:off x="7389813" y="3709988"/>
            <a:ext cx="0" cy="271462"/>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Conector recto 45"/>
          <p:cNvCxnSpPr>
            <a:endCxn id="12" idx="0"/>
          </p:cNvCxnSpPr>
          <p:nvPr/>
        </p:nvCxnSpPr>
        <p:spPr>
          <a:xfrm>
            <a:off x="4368800" y="5402263"/>
            <a:ext cx="0" cy="2873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Conector recto 47"/>
          <p:cNvCxnSpPr>
            <a:endCxn id="15" idx="0"/>
          </p:cNvCxnSpPr>
          <p:nvPr/>
        </p:nvCxnSpPr>
        <p:spPr>
          <a:xfrm>
            <a:off x="6223000" y="5487988"/>
            <a:ext cx="0" cy="150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Conector recto 78"/>
          <p:cNvCxnSpPr>
            <a:stCxn id="10" idx="0"/>
          </p:cNvCxnSpPr>
          <p:nvPr/>
        </p:nvCxnSpPr>
        <p:spPr>
          <a:xfrm flipH="1" flipV="1">
            <a:off x="2616200" y="5370513"/>
            <a:ext cx="6350" cy="247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92" name="Conector angular 91"/>
          <p:cNvCxnSpPr>
            <a:stCxn id="19" idx="3"/>
          </p:cNvCxnSpPr>
          <p:nvPr/>
        </p:nvCxnSpPr>
        <p:spPr>
          <a:xfrm>
            <a:off x="4908550" y="3994150"/>
            <a:ext cx="1314450" cy="939800"/>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94" name="Conector angular 93"/>
          <p:cNvCxnSpPr>
            <a:stCxn id="19" idx="1"/>
          </p:cNvCxnSpPr>
          <p:nvPr/>
        </p:nvCxnSpPr>
        <p:spPr>
          <a:xfrm rot="10800000" flipV="1">
            <a:off x="2616200" y="3994150"/>
            <a:ext cx="1214438" cy="923925"/>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97" name="Título 96"/>
          <p:cNvSpPr>
            <a:spLocks noGrp="1"/>
          </p:cNvSpPr>
          <p:nvPr>
            <p:ph type="title"/>
          </p:nvPr>
        </p:nvSpPr>
        <p:spPr>
          <a:xfrm>
            <a:off x="611188" y="387350"/>
            <a:ext cx="7886700" cy="739775"/>
          </a:xfrm>
        </p:spPr>
        <p:txBody>
          <a:bodyPr>
            <a:noAutofit/>
          </a:bodyPr>
          <a:lstStyle/>
          <a:p>
            <a:pPr algn="ctr">
              <a:defRPr/>
            </a:pPr>
            <a:r>
              <a:rPr lang="es-PE" sz="2000" b="1" u="sng" dirty="0" smtClean="0">
                <a:solidFill>
                  <a:srgbClr val="FF0000"/>
                </a:solidFill>
                <a:effectLst>
                  <a:outerShdw blurRad="38100" dist="38100" dir="2700000" algn="tl">
                    <a:srgbClr val="000000">
                      <a:alpha val="43137"/>
                    </a:srgbClr>
                  </a:outerShdw>
                </a:effectLst>
                <a:latin typeface="+mn-lt"/>
              </a:rPr>
              <a:t>FLUJOGRAMA</a:t>
            </a:r>
            <a:r>
              <a:rPr lang="es-PE" sz="1800" b="1" dirty="0" smtClean="0">
                <a:solidFill>
                  <a:srgbClr val="FF0000"/>
                </a:solidFill>
                <a:latin typeface="+mn-lt"/>
              </a:rPr>
              <a:t> </a:t>
            </a:r>
            <a:br>
              <a:rPr lang="es-PE" sz="1800" b="1" dirty="0" smtClean="0">
                <a:solidFill>
                  <a:srgbClr val="FF0000"/>
                </a:solidFill>
                <a:latin typeface="+mn-lt"/>
              </a:rPr>
            </a:br>
            <a:r>
              <a:rPr lang="es-PE" sz="2000" b="1" dirty="0" smtClean="0">
                <a:solidFill>
                  <a:srgbClr val="FF0000"/>
                </a:solidFill>
                <a:latin typeface="+mn-lt"/>
              </a:rPr>
              <a:t>SUPLEMENTACIÓN CON HIERRO Y ÁCIDO FÓLICO EN GESTANTES Y PUÉRPERAS </a:t>
            </a:r>
            <a:endParaRPr lang="es-PE" sz="2000" b="1" dirty="0">
              <a:solidFill>
                <a:srgbClr val="FF0000"/>
              </a:solidFill>
              <a:latin typeface="+mn-lt"/>
            </a:endParaRPr>
          </a:p>
        </p:txBody>
      </p:sp>
      <p:cxnSp>
        <p:nvCxnSpPr>
          <p:cNvPr id="84" name="Conector recto 83"/>
          <p:cNvCxnSpPr>
            <a:stCxn id="19" idx="2"/>
          </p:cNvCxnSpPr>
          <p:nvPr/>
        </p:nvCxnSpPr>
        <p:spPr>
          <a:xfrm flipH="1">
            <a:off x="4368800" y="4570413"/>
            <a:ext cx="1588" cy="379412"/>
          </a:xfrm>
          <a:prstGeom prst="line">
            <a:avLst/>
          </a:prstGeom>
        </p:spPr>
        <p:style>
          <a:lnRef idx="1">
            <a:schemeClr val="accent1"/>
          </a:lnRef>
          <a:fillRef idx="0">
            <a:schemeClr val="accent1"/>
          </a:fillRef>
          <a:effectRef idx="0">
            <a:schemeClr val="accent1"/>
          </a:effectRef>
          <a:fontRef idx="minor">
            <a:schemeClr val="tx1"/>
          </a:fontRef>
        </p:style>
      </p:cxnSp>
      <p:sp>
        <p:nvSpPr>
          <p:cNvPr id="95" name="Rectángulo 94"/>
          <p:cNvSpPr/>
          <p:nvPr/>
        </p:nvSpPr>
        <p:spPr>
          <a:xfrm>
            <a:off x="115888" y="6559550"/>
            <a:ext cx="5176837" cy="2857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x-none" sz="900" b="1" dirty="0">
                <a:solidFill>
                  <a:schemeClr val="tx1"/>
                </a:solidFill>
              </a:rPr>
              <a:t>FUENTE: </a:t>
            </a:r>
            <a:r>
              <a:rPr lang="x-none" sz="900" dirty="0">
                <a:solidFill>
                  <a:schemeClr val="tx1"/>
                </a:solidFill>
              </a:rPr>
              <a:t>Directiva Sanitaria N° 06</a:t>
            </a:r>
            <a:r>
              <a:rPr lang="es-PE" sz="900" dirty="0">
                <a:solidFill>
                  <a:schemeClr val="tx1"/>
                </a:solidFill>
              </a:rPr>
              <a:t>9</a:t>
            </a:r>
            <a:r>
              <a:rPr lang="x-none" sz="900" dirty="0">
                <a:solidFill>
                  <a:schemeClr val="tx1"/>
                </a:solidFill>
              </a:rPr>
              <a:t>-MINSA/DGSP.V.01.</a:t>
            </a:r>
            <a:r>
              <a:rPr lang="es-PE" sz="900" dirty="0">
                <a:solidFill>
                  <a:schemeClr val="tx1"/>
                </a:solidFill>
              </a:rPr>
              <a:t> Tabla 4.</a:t>
            </a:r>
            <a:r>
              <a:rPr lang="x-none" sz="900" dirty="0">
                <a:solidFill>
                  <a:schemeClr val="tx1"/>
                </a:solidFill>
              </a:rPr>
              <a:t> Elaboración propia. ESNANS</a:t>
            </a:r>
            <a:endParaRPr lang="es-ES" sz="900" dirty="0">
              <a:solidFill>
                <a:schemeClr val="tx1"/>
              </a:solidFill>
            </a:endParaRPr>
          </a:p>
        </p:txBody>
      </p:sp>
    </p:spTree>
    <p:extLst>
      <p:ext uri="{BB962C8B-B14F-4D97-AF65-F5344CB8AC3E}">
        <p14:creationId xmlns:p14="http://schemas.microsoft.com/office/powerpoint/2010/main" val="198367364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2 Marcador de contenido"/>
          <p:cNvSpPr txBox="1">
            <a:spLocks/>
          </p:cNvSpPr>
          <p:nvPr/>
        </p:nvSpPr>
        <p:spPr bwMode="auto">
          <a:xfrm>
            <a:off x="574675" y="1268413"/>
            <a:ext cx="7920038" cy="4189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ts val="575"/>
              </a:spcBef>
              <a:buClr>
                <a:schemeClr val="accent1"/>
              </a:buClr>
              <a:buSzPct val="85000"/>
              <a:buFont typeface="Wingdings 2" panose="05020102010507070707" pitchFamily="18" charset="2"/>
              <a:buChar char=""/>
              <a:defRPr sz="2600">
                <a:solidFill>
                  <a:schemeClr val="tx1"/>
                </a:solidFill>
                <a:latin typeface="Perpetua" pitchFamily="18" charset="0"/>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itchFamily="18" charset="0"/>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itchFamily="18" charset="0"/>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itchFamily="18" charset="0"/>
              </a:defRPr>
            </a:lvl4pPr>
            <a:lvl5pPr marL="2057400" indent="-228600">
              <a:spcBef>
                <a:spcPts val="375"/>
              </a:spcBef>
              <a:buClr>
                <a:srgbClr val="A28E6A"/>
              </a:buClr>
              <a:buChar char="o"/>
              <a:defRPr sz="2000">
                <a:solidFill>
                  <a:schemeClr val="tx1"/>
                </a:solidFill>
                <a:latin typeface="Perpetua" pitchFamily="18"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pitchFamily="18"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pitchFamily="18"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pitchFamily="18"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pitchFamily="18" charset="0"/>
              </a:defRPr>
            </a:lvl9pPr>
          </a:lstStyle>
          <a:p>
            <a:pPr algn="just" eaLnBrk="1" hangingPunct="1">
              <a:spcBef>
                <a:spcPct val="20000"/>
              </a:spcBef>
              <a:buClrTx/>
              <a:buSzTx/>
              <a:buFont typeface="Wingdings" panose="05000000000000000000" pitchFamily="2" charset="2"/>
              <a:buChar char="v"/>
            </a:pPr>
            <a:r>
              <a:rPr lang="es-PE" altLang="es-PE" sz="2400"/>
              <a:t>El personal de la salud que brinda atención integral a la gestante y puérpera indicará hierro y ácido fólico en </a:t>
            </a:r>
            <a:r>
              <a:rPr lang="es-PE" altLang="es-PE" sz="2400" b="1">
                <a:solidFill>
                  <a:srgbClr val="0066FF"/>
                </a:solidFill>
              </a:rPr>
              <a:t>dosis de prevención. </a:t>
            </a:r>
          </a:p>
          <a:p>
            <a:pPr algn="just" eaLnBrk="1" hangingPunct="1">
              <a:spcBef>
                <a:spcPct val="20000"/>
              </a:spcBef>
              <a:buClrTx/>
              <a:buSzTx/>
              <a:buFont typeface="Wingdings" panose="05000000000000000000" pitchFamily="2" charset="2"/>
              <a:buChar char="v"/>
            </a:pPr>
            <a:endParaRPr lang="es-PE" altLang="es-PE" sz="2400" b="1">
              <a:solidFill>
                <a:srgbClr val="0066FF"/>
              </a:solidFill>
            </a:endParaRPr>
          </a:p>
          <a:p>
            <a:pPr algn="just" eaLnBrk="1" hangingPunct="1">
              <a:spcBef>
                <a:spcPct val="20000"/>
              </a:spcBef>
              <a:buClrTx/>
              <a:buSzTx/>
              <a:buFont typeface="Wingdings" panose="05000000000000000000" pitchFamily="2" charset="2"/>
              <a:buChar char="v"/>
            </a:pPr>
            <a:r>
              <a:rPr lang="es-PE" altLang="es-PE" sz="2400"/>
              <a:t>La indicación en dosis de tratamiento la realizará el profesional de medicina. Si el EE.SS. no cuenta con este profesional, se continuará con dosis de prevención hasta que la gestante pueda ser evaluada por el médico.</a:t>
            </a:r>
          </a:p>
          <a:p>
            <a:pPr algn="just" eaLnBrk="1" hangingPunct="1">
              <a:spcBef>
                <a:spcPct val="20000"/>
              </a:spcBef>
              <a:buClrTx/>
              <a:buSzTx/>
              <a:buFont typeface="Wingdings" panose="05000000000000000000" pitchFamily="2" charset="2"/>
              <a:buChar char="v"/>
            </a:pPr>
            <a:endParaRPr lang="es-PE" altLang="es-PE" sz="2000" b="1">
              <a:solidFill>
                <a:srgbClr val="0066FF"/>
              </a:solidFill>
            </a:endParaRPr>
          </a:p>
          <a:p>
            <a:pPr algn="just" eaLnBrk="1" hangingPunct="1">
              <a:spcBef>
                <a:spcPct val="20000"/>
              </a:spcBef>
              <a:buClrTx/>
              <a:buSzTx/>
              <a:buFont typeface="Wingdings" panose="05000000000000000000" pitchFamily="2" charset="2"/>
              <a:buChar char="v"/>
            </a:pPr>
            <a:endParaRPr lang="es-PE" altLang="es-PE" sz="2400">
              <a:solidFill>
                <a:srgbClr val="0066FF"/>
              </a:solidFill>
            </a:endParaRPr>
          </a:p>
          <a:p>
            <a:pPr algn="just" eaLnBrk="1" hangingPunct="1">
              <a:spcBef>
                <a:spcPct val="20000"/>
              </a:spcBef>
              <a:buClrTx/>
              <a:buSzTx/>
              <a:buFont typeface="Wingdings" panose="05000000000000000000" pitchFamily="2" charset="2"/>
              <a:buChar char="v"/>
            </a:pPr>
            <a:endParaRPr lang="es-PE" altLang="es-PE" sz="2400"/>
          </a:p>
        </p:txBody>
      </p:sp>
      <p:sp>
        <p:nvSpPr>
          <p:cNvPr id="29699" name="Título 1"/>
          <p:cNvSpPr>
            <a:spLocks noGrp="1"/>
          </p:cNvSpPr>
          <p:nvPr>
            <p:ph type="title"/>
          </p:nvPr>
        </p:nvSpPr>
        <p:spPr>
          <a:xfrm>
            <a:off x="722313" y="544513"/>
            <a:ext cx="7772400" cy="1143000"/>
          </a:xfrm>
        </p:spPr>
        <p:txBody>
          <a:bodyPr>
            <a:normAutofit fontScale="90000"/>
          </a:bodyPr>
          <a:lstStyle/>
          <a:p>
            <a:r>
              <a:rPr lang="es-PE" altLang="es-PE" b="1" dirty="0" smtClean="0">
                <a:solidFill>
                  <a:schemeClr val="tx1"/>
                </a:solidFill>
              </a:rPr>
              <a:t>DISPOSICIONES GENERALES </a:t>
            </a:r>
            <a:r>
              <a:rPr lang="es-PE" altLang="es-PE" b="1" dirty="0" smtClean="0">
                <a:solidFill>
                  <a:srgbClr val="C00000"/>
                </a:solidFill>
              </a:rPr>
              <a:t/>
            </a:r>
            <a:br>
              <a:rPr lang="es-PE" altLang="es-PE" b="1" dirty="0" smtClean="0">
                <a:solidFill>
                  <a:srgbClr val="C00000"/>
                </a:solidFill>
              </a:rPr>
            </a:br>
            <a:endParaRPr lang="es-PE" altLang="es-PE" dirty="0" smtClean="0"/>
          </a:p>
        </p:txBody>
      </p:sp>
      <p:sp>
        <p:nvSpPr>
          <p:cNvPr id="29700" name="AutoShape 2" descr="data:image/jpeg;base64,/9j/4AAQSkZJRgABAQAAAQABAAD/2wCEAAkGBxITEhUSEhIVFRUVFRUXFRYVFRUVFRgXFxYWFxUXFRUYHSggGBolGxYVITEhJSkrLi4uFx8zODMtNygtLisBCgoKDg0OGhAQGy0lICUtLS0tLS8tLS0tLS0tLS0tLS0tLS0tLS0tLS0tLS0tLS0tLS0tLS0tLS0tLS0tLS0tLf/AABEIAOEA4QMBIgACEQEDEQH/xAAcAAABBQEBAQAAAAAAAAAAAAAFAQIDBAYABwj/xABBEAABAwIDBQYDBgQFBAMBAAABAAIRAyEEBTESQVFhcQYTIoGRoTKxwUJSYtHh8BUjM3IHFILC8RZTkrJjotIX/8QAGQEAAwEBAQAAAAAAAAAAAAAAAQIDAAQF/8QAKBEAAgICAgEEAgEFAAAAAAAAAAECEQMhEjFRBBMiQTJhcRRCgdHh/9oADAMBAAIRAxEAPwDep4KalXOXAmPEvdpqqgpA3hWazrk9U2kLBQb2PRTq4QHUT1CH4jI6TtWDystA1O2AdyNmoxlbsuz7LnN91W/gtdl6dT0JaVu3YdpUbsFwPqFuQbZkMLmeY03Boe8yQLw4epS9qcwO20vMlzr/AOhs/OPRaepQLPEYgLzvtlWIfT4gSYvdxkrOTehl1ZcyvC949oOpPvv9AvUMvoNptDWi3Sbry/sVU73EgzZjdPK8+ZXptSsdmWkCNSbx0G8oxVdjLaCG3+9Pkm7azBzx7XgF7XMJ12SD5GYRplaW7Tb2lHkmNxolrY1gOzMu+625HWNFSzGgyswscCNoRDhB8uKztbHNBqPe57GN8Tu7BLrmJNk/J8carx3TqjmG/wDMbBibGfJK77GpdXsm/wALME7C4uux7gNpuw0feIO1McI+a9V7xY7BUmjEMqOgW1Nr3GvmtYHg6QV2YnaOHNFJolJUFQHdC5yx+buzGnVJoHvKZuA6DHEbk7dImlZpG0XzcDyV1rFiqXavEM/r4eOdwFTzbt+e7Ioth/E3HNIpxX2NwkzZZtjRTYTAdGtxYcVg86rtqeFr2kO18QuOqwmKzaq9zu8qPJdqNoxJ5TCiw9Nrpn7OutkssiCsZ6K/tDhqTQwOktEWv6IW/tJLx3YB62+qz9PLaTvtOmJtw4qtWy9zXTTdtjXgY8lJ5E+mP7SXaPQWZg4gGqzZneDI/NaTs9QsXyDaAQvJMBiXzdxg7j4h67kfwWcVcM4OZMHUEy09QtDM06kCXp4vcT1TZXLGf/0Jv/aHqUiv7kfIntS8BpNrOhp6Jyr450MKg+iqA79FI0KNx0HEqQmygOROY4/CYSipUGrQVNSCe7RYxAzGje0j981OzEsP2vVODVYwOWNquu3wjU/QIpW6Rm6BWb1PCBxXmvah81Z4EeUL1TtRQDXNa0AANsB1uvKc2Euvz+a1VOiifwTC/YM7OJMm7mmZjyPstlmtJ4E7O20X2QYk8zwWH7Ki7bw6mTB4tBgeW70Xp2FrhzQm7HSpWjJYkV6tQNL2Cls2ZTbfaI3k8PRbHJ8OGs2TwSsosF4CWji2A+JwEzA6Kn8i1rQOxeV7ZOy4tmxiLjnxU+DwjaQNpJ1KcMa1zyKcmLnhfnxTqlSQp6Kg/tBRNXDvYDBdAB8wT8liqeBx1H+lVcP7Xkey1OeZl3LqG0JY9zmP/DtRDvIiVdqYBw0cCjZzzbsyuG7X5nRIFQueN+0wH3AWpwXbGuY26TS06OBIPQjiqWKBaQ0gTr5Kiaste/h4G8uJSSzyjpMMcakraJO0ed1MT4ANinMQDc8yfoh7MCAQN0E+p/IJGPiBxIPzPyRBol7en0UJyk9srFRSpGPzDBQ8t4wR62VnLcNd067JB6K5nb294IF4HvEJMHXFzvBLT0KrtwJUlITB0TYizm6HcQdQeV0XwVPZMtFnXAO532myqGAI14GPUf8AKu0q4AMcfcfopStsqqOxmFa0943ebt3SNeihq1BUaSANreNzhxUtWqSevz1ah7KoDrCLSP8AcE8U+xG/or90Pun1K5Wf8z+Jcm5MFI9PCp5ofCBxKthDs0dcBXl0RXZQPxDoU96Yz4j5J7tygOSsSu+qQJd4WMSsaSQBqTAWow2GFNmyNd54lBMkpTVB+7J+gWkcuvBHVkMj3RmO0jASx+4y0+YXlWe4MsqkRobfP5H2Xr2d4faY5p3GR5rB43Cl7QXXLSRO8hpIPmFDMqnZ0YtwozGBaWmQS06tcOl/oth2QzJ1Rjm1D/MY4g2AlpMtMeo8lm8QAJYOTgfmq2HrvpVW1qZuBBG5w3g+iVMdWj06pUsquOOHABfE7vveSjweLbVYCLSBY6hU8VkVEHvBQa5x1N5PMp0yiHf9Q0KYDWMedwAaST0EK9SxBeJLXNkTDrFVMHhHSNmk1g4xB/4UueYl1Kk4tEvA8I56ApJDypFDOaHftewX2SAP7gJ+pCP4c+Fo4NA9BBWc7GuqEnbHU8YOq2Rw7X2B2HHQ/ZnmN3ULR2c2RGTzw/zHTwaB5if31Qprh3Lx/wDI75iPki3aynUYf5gAJiIuDFpB9ECa8RH3pP1/NK4bGT0hT8bY5+wVzCOu0k7iEKFaHN5bXzVinioc3dqPaU0ooCkVs0Evn962TKTIceYVfEYnxXT6eI8U8o9lRJcRL2WcJ9scwR5BTmpsyOYIQ2ni4B5x+SjdjCfZK4qxuWgriK42df3uPuPRCsVipcHcYPmdfeVCa024g+ov9FTe+QOT/YifqshWE9vkuVfvVyAx7OhWPdLzyRdAsS/xOPMppvROJFR3niSnzdMoiwTmaqIxMErdSmgp1BpJgakwPOyJjSdn6EMLj9o+w/ZRRwTaFMNaGjQABOevQiuKSORu3YHzMEh0cDHzHuPdYHEU6jWbMHaLi4dDrdeiZhSJEjXeOI5IecEC3rAHQfsqOTHyZfHk4owuXdnjUJLnbOy2SQNyD08IZk6G4/fmvVH4BrKNQje3Z9bfVZyrlwjRRyQ4pJF8UuVtg3AHZaI3IlSzYtsRI91SfQLLKJt1JNo6GkwrUzj7oKaxnefFeVSYyTACN4DBnUpncgNpImwWCay7REq9EhOYyyXYkwNTZUUSLkd2jyw4nDQP6gbtN/ujTzXkTqpEtNi2SJ4ixB5g/Ve9QAAOAheU9tsj/nVKlLWZe3kbhw/NPljWyOJ3aMpiH+IdXj1uE59aNg/j/wBqgxZMtPT8kzEuhjT+MfKFK7KVQ3EnX963XYZ3gn8RHsoar/EObv8AapKX9MDftH5rXoFbKjaxMjl8inipoeMKlRf4iOvzU7XbuBTSFRbFTT+72/ZKgjUfiHtZJyT6lyTxgpQkqRL5JELDR7hUdAJ5LPVzY80cxroY7ogNTcOaOQWJIEtJNOiexTGHlEez9Haqj8ILvPQe5Qx5stF2Yp2c7iQPQT9QqYlc0JkdRDzRZMepFDVXezmRDVuqVN0+qlxJgX09wquBqEjaO+6QclzYxSji9o+v0QIm6LZ4/wAFMcXk+jT+aEkLnzP5HVgXwK+KpSoW5erzGKzsWSJWVcqKGGoht1ebieSb3KcymmqhXTJGbTt8IlldHxTuaPcqk1G8KzZYBv1KpjjbI5ZUqJHFYXtBjGmsXmwA2QeU295PmtdmT3d2YBPGLmN6xecOEF1v7SEcvg3p4XsyHaTCtI22RxsglU7VHo79Qt5i8opBhLWAEjQLCPp7D30zoRbr+4XN06LSX2VMW74Tzn5Kwfh9P/YqpihLGn8JUwdLAf3uK30TBsfzPUqw0fEOUhRYhvj8/YqV9oPC31RYqJXH5BLMtHL6H9VHVfYHl+qXD1B4hznyISsYf5lcmQeK5YJ7hm1mdSgu9Hs6qhzNLygDdSjk7Fj0PcpGpjGEkAK1/lXcipjEB1C13Z6nFFvOT7x9FmaGFcXtaWm5A9TdbmmwNAAsBoAun08dtkcz1RzlC8qVzlA+p+yulkUCs5+AiY2iB7ifZPwt1DmLwbRBBEqfBiyX7G+iLOaDi1hAJDS6Y5wg71rWBU8blrH/AIXcRp5hTyYnLaK4syjpmZ7+Fao1pQ7PsJUojacPD94Xb58PNJlOI22yFBNp0zraTVoNd4m7ahBTdtM2ToJZe3aeBwufJGKjkMygQwvO8wOg/X5K2akuXTjXxOXK7kSVKkCd50QXPcGH0iSB4budvjeJRJ7pP7hoVeqQ8FulMC5480ZK1QMb4tNGWqulttwWSzzA32wNJP5haytlzWv2gSeE6+cKHE4ZrgVwTtM9K1JUea4ltvIhRYd0s6GEYzbAbFQjcboPhGwXtPGfoUU7RzSVMhxLbzyUkTPqpcYyA08LKvTdYTqLeidii6tHIqCm6HdQQp6kB3JwsVXePECkMyzK5R98Fy1BPea9HbEOJ8lT/hJ+y4ef5hah+CYd0dCoHZbwd6j6hBTjLsHJGbqZbVH2Z/tv+qglzbeIHgZ+RWtZhnD9CrWHpjVwFr33c7qscUZdMR5KKPZ7APaO8qakeFpFwOJ6oyUMdmDnHwCG7iRJPONyaca4awfKFeMoxVIRwlJ2EXKtXda4tyT6NcOEgqtjag2XA8D8tQnsSt0Cde8J++PYAK7gnIZlN6bhxd9FYwtaLJY/imO1toOUynFVaNXW/AqcVPUKiJM5wmQYINiDcHqN6DvyGkyTRaKf4R8HkPs+VkZlctKKl2NGTj0ZutRc34hHy8iqdQGbLVPpcFVdhGg7ZaJFxFr7tLKEsPhl4+o8oZW8DWtGjYB+v1UNHEyXRrbymbx6JlfEOEmBHMp2DrsazbLSC7cd8WEclZEGSd2SLmG6knU83fkqdfFbfhZ8Df8A7Hj0S1A+r8RhovGgHVValYGzNBqePRLJjpCYphNwhhwFedoMkciCfSUTpkyiVSmYEGCBwkeYUvZU3ZX35QVHmub4d4qOL2EQBqFl8fSipItpPqvU85yfE1PG0Ma2C0uDnG3HZj6rC5rgWtJcHbYJA2rXO/TnK55R4Soopc1YDJkFp1mR13hUyNUSxtAMfyIB9rqrWYBJ5LWK0VHyR6puzYc7TzGiVn2uQHzUtKkXMI+6fkmQrI5P3UqbtPXJ6Fs+omuBuE5CadUi7T+Sv4bEh1tHcPyUc3ppQ2tojDKpdk8KLFXY4cRfpvUkqCvUAtIvz1U8c6kilEdE7lHjGLsQ3ZO3u38ufRK6s14tfeF3S6HitlPD1i2oG8bFWMU9p2RxNug3FVsbh5LXaFpPIQReeiV72mHAzaARp1COPoE1sCYvGd2XbMNaCSbADmVFl2ZiqxtTQm8dP0QPtRXLz3LNXmD+X18lYy6n4nMbYxtM6tsR5iEuNuVv6HyRUaRrKeKgtducI6HcrxqQ4XsdORWXwOKD2mkbTdvI8OoKK4LFl9L8bDccwqpkGg1TrA74PsVOJ4fkgj62j/sugdCmtxRadkkt4QTB4FNYvEOPdFyYH70Q/EVto7wBpYqm7EjWSet79FE/EzvPqY90GzJD8XUhpMDqUykLN2pcQBDRqebuCp4nFEOYG3Je2xjQGXa8kYbWER3RP9pCKCyjiC59nmB9xtm+fHzURZwRQUy7SifNw+iQuIMQ0Ebm3jq47+nqkkNHZVw2GIILrbwN5jlwSY9+4mRMuA38ieCndPrrzVd1OUvKlSKLHbtgnNcfVcIJOzEbLbNA6BZbGYMAbQAc03cwmCDoC3mtxiKAhZzG4O5gRP7lc8zpitaMLjqZIJcfFu4Roh1MutT5a8FvcXgg+KbdAqdfs25pkCQUqaFcGZ5mXwwk7z8lDh2FtN5I+2P1Woq5eaj2UoLZsLcN6F5jldagTTe06yDuIRjNCyxsDf5mn+yFyvfw53AegXJ+cSfCR7Tiauy628SUj6vhkHTTiCocTJOh2piN4AAF+pKY1pDo5helR43N2w9l2Y7UMqWfuOgdy5OVLtJk3+YYAHljmuDhEFpI0Dhw6QheKqS0ka+86ohlOcB57qoYfo0n7Ubj+L5qUsae2jrw+ocZKnv6Mk7F5jhgQ4d9SM/ZdUaB6bTPkpuzXaFm3sHwNPwgkQ0/dncOE9Fsi/ZeQdHadd4QHPeytCuXOuyoRZzbT/cPtLjnBwej24eohljWSO/K/wBBmuWVWvaCHNIgmbSRpPos4zFd1RcDusBz4If/ANMYmhDsNW2pN2zseu4+aEZnj6rT3ddmw8TANgSdLiR6KUpPlY69PFx+Mk/10wtlGDJd377yYHQ22vWyXHUnU6m03Vp2hzG8ein7MZuzEM7twDKjBsupzq3Rrmne0xY8QiWPwxc2dXN9wOXHiF3RilGkeXOT5uyhj8NttGJo6G5A1B3/AKqCjmRa7vWjgKrd5HGOSXA4s4clwG1RcfE3UsO8xwV7G5WyoO8okXE20P74INAvyWKOLZqCHUn3IGrSdTHBWHMtBHeM3EfEPzWPe2pRcfDIOrSLdRwV/A5jNmMqbX3WEn2QsLQcFBp0c7pF0RwuRuddx2Rzu703Kfs5hHbPe1QQ4/C10S0cTG8o0sI2CaXZ+i14qEF7h8Jcfh47IGiINogblKuhEWxAEExdPZeeZJHQo6oq+HDxB8jvCSSseEuLADkxFH5Wdzgetkz+GO5eqnTOhTj5A9XTSeSr0cGXSXandwC0TcrO8j5qxTyobyfkhwbD70UZ6jlVNugurDcv2rAey0dPB026NnrdTgJvbJvOZqlkx70P2LBsC2/ioO1eU97QMtO00gtMXnh5rWppEpXiVNGWd2mea/8ATDVy9J2RwHoFyl7H7K/1T8GJxWcvcQXspmLF1MmfMTcKyyo10ObexPoDHuVz+ztK93+o/JPoZO1h8L39CQR10XrKCX2eXmkslNQSf6en/j/oNr0yCY3C/S31KixmGa9jnAXtEayANOaMVqdyHb2kA8f3ZDsIxw3dbLWclU6EyjOu8/kYiz9GuNtuPk/5opTxbSXN2wXMMG/KR7FZTP8ACCJG64I6Tr5LODNHgmXG+rt5nidSVz506tI9P0mRXxkz1VtUESNCsH/ibhg9tJzWVHVGucHbLXOGzEySBAvHqUuV9p3spd2WkkfB0m0+a2eXYzagX4kjTT81zQnu0d+TH8WeLZblmIe4GlTfI0ddsdHGPZeiZDTx7Y/zFVj2/dILnf8AmIg+q1r8K13i2YPEWPmoX0o3Kkssn0Qjigu9gt+Wtc4uI+LUc+I4HokwuXCjPduIB3TI9CrdXFNbqQDwKpV82aN4UnN+SygvBJWpOdqZ9FLk9EMqt2REmDG8H9yhNTOm8QiHZXFiriAJnZa530+qmm3JDSSUHo2rNE8BdTapQF2HnEUJYUsLljEcLoUi6EDEYal2E4poKxhUhXJCVjCtN04KM69PqnkrGFKQpSuKDCIuXSuShB76KrVaJ09ETNMhR1KfJdqZztAUukbLtearFsEzviPKdfVG6lAFUq2BO66bTEcQFjcOCwW3QVkcRk+y8TdtiQNTpIHNbzE0YEHTdy5FVsZgZjQEeiSXVMSNp2AsqrYNriW1AItDrGZ3g6QidbthhqQADpJsIBv56BD6WX0Q5wqbALjAcQNRNr8vkpH5LS7oNc0EAtAcBqJiy4Jx4SpHt4ZxzY1JmjyzNBUEm07kSLgeC88/hlbD/wBJ200aNcd24gorl2bVXENNNwcdxEz04pVPyGWP7Rc7R9nalYTh6wpu+69u0w9CDLfdYHNeyOcAEhtKqB9ypB8g4BewYLB1CJf4eWp/REWYVo3T1VFE55TXVngXZvsNmmKcdsHC0wSC+qDtEjUMpzLuthzXqvZTsfTwT9sValV5aWlzyAIJBswaacStYWKConZHkyempQqlN6mDkRSVKmApdpYw5ckldKwRHlMOqc4woid3olswpKXddDc3zPuWbTW7TjZo3TxPJBaTa1XxVqjj+BpLWDyGvmlc90ikcbat9GoFRum0PUKUacUDp4dosAPRT02x8JI6H6I2b2wqXR1ST68FTZi3D4hI4jX0Vhjw4S0iN/FaxXFofPNcmd41chaAVTnLf+3VP+lo+blDUzwjTD1D/qpD/cmlQ1FJ+omdKww8DnZ8/dhHedSmPzUf8bq78IPKuP8A8JiC9p8y7unsNPieD5N3n6JP6nIvsovT439EGO/xHwjXOZUw9bwmCWFjx5aEhR5R2twuJqGnRc4ECQKjdkxyuZheUZzX8RA80Gbin0ztscWubcEagjSF1480mlyOPLgj/aeq/wCID9ig50TFRu+NZEysjlXbKtThrvGxtwNIMp2b9r2YrLyyp4cQH05AHheA6728LahC+xeRVcdXFKm2GCDUqHRrZ/8AY7gqZVF7ZH08pwjX7PU+yWcvx5LWUnN2IJqH4GzuJ3k8F6HgMAymLC+8nX9FBkeU0sNRbRpN2WtHmTvc47yeKJqSikXlklLQoSpEm0mEHKtWVkqBwSsxVpvVhj1UqiDyXNqJbDRfDk8FU2VFKKiNmosLiom1RxhPLVjCuNrqq58a3G4qUuIUBI3GDwO9BhQHzu7Z+6fY2P0T8KbBSZvSPdugXjyKhwg8I6Kcb5NF4v4lthUkqBqklUMPJVd9VzTtN13jcRwP5p73KrWekkx4xstfxtv/AG3ey5C+8SJObD7MQs4qNykhMeFJjIrYmqGtLjYASV5p2nzQ+J5+J1mjgN3otV2ox4/pg2bd557h5LynP8dtvPoOTf1U4R5y/SKTlwiCqz5kqq2iXkMaCS4gADmVO5G+wuE28WwkSGnaP+kT84Xb0caVujM/5V76vdMadov2Gt/FMQeF9V9NdjezlLBYZlGmBMB1R+97yLuPyA3ABee9juzc5licS9gAZVcKYi0uuXieIM/6ivX6Oiq5WyTVEwCVNlLKwo6UhSSlWMRkkdFye4KEiNEAjarJVSpTI6K+DKYba6JWrN0D2vUjahU1bCA3FjuP0PEKsJbZ3ruU3a7H7Jw9K15HwnyNwmAcCukogJxjho8bPPUeqWoGHgVWNJx+17AqtWwbuDD6tPsg5NBpHZiHhh2TIjQ6+RTMMPCEDzJ1Rrg2HiSBY7TdeNij9EWQg7bKJUhy4lLCRyqxkRPeqmIcrFVUMSVGTLRRFtLlU75cplDUlUc2xopUy7fo0c1deVg+0ebBzi+fAyQ3nz81ObpaFhGzP53iXOc2k0+Ko4Anqd6xmYtHfVA34Q9zQeIaYn2lXH5y5tfvAASJPi0kiBpwQ8cSuvFglGJzZcykyN7Vsv8ADbDeKpU4Nj/yI+jVlDSkWRbB5m+lSp0qBh9Sq0VHRdrLC07zJvyVODEjJXZ7JkhtPE/8LR0nrL5QYaByR+i+ylBmmrObjrkTeVco151QXM8EXHbYYcFPlmL2mwRDhqFVMPFNaDMrtpQU6p3qYXRJNUPDgU2E1zE0uI1CwDnU94SNqbjY/NKKoXVGAi6H8GGOBbpccPySCoDr7pjqhp6y5vuPzTi5jxOvRLYSCphRMsdHLcmw8atnmDPsnuoMO+PNRnDx8NQj3ScfA1jHVY+yVVr5m1uocPIqxUNUfaB8kPxmIqRcNSuwoHtzBtWs1onWbg7rrQ01ncqBdWJIFhuHFaEJsXVlCQpHJAUpCoworVUNx2hRSqEKxwtB6KMi0TPf5kcUiu/wuj+P1XI8EHmajMv6VT+x3yK8rz7+l6Lly5X+aGj+DMK/4j1KmGi5cvZj0eU+ydugT8L/AFWf3s+a5ckl9mXZ7VlnwjojdFcuXDE7Jk79EMwP9Z3kuXK67JxDQUtJKuTMEuh6UrlyxMp11YpLlyVdhfRC/eqWW/G/quXJH2grpk+LVanquXJX+Q30WXILme9IuTSBEpZH8b/9P1WgC5cjj6KipyVciwogqoPmWiRcpSLRB65cuTmP/9k="/>
          <p:cNvSpPr>
            <a:spLocks noChangeAspect="1" noChangeArrowheads="1"/>
          </p:cNvSpPr>
          <p:nvPr/>
        </p:nvSpPr>
        <p:spPr bwMode="auto">
          <a:xfrm>
            <a:off x="155575" y="-1444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s-PE" altLang="es-PE"/>
          </a:p>
        </p:txBody>
      </p:sp>
      <p:sp>
        <p:nvSpPr>
          <p:cNvPr id="29701" name="AutoShape 4" descr="data:image/jpeg;base64,/9j/4AAQSkZJRgABAQAAAQABAAD/2wCEAAkGBxITEhUSEhIVFRUVFRUXFRYVFRUVFRgXFxYWFxUXFRUYHSggGBolGxYVITEhJSkrLi4uFx8zODMtNygtLisBCgoKDg0OGhAQGy0lICUtLS0tLS8tLS0tLS0tLS0tLS0tLS0tLS0tLS0tLS0tLS0tLS0tLS0tLS0tLS0tLS0tLf/AABEIAOEA4QMBIgACEQEDEQH/xAAcAAABBQEBAQAAAAAAAAAAAAAFAQIDBAYABwj/xABBEAABAwIDBQYDBgQFBAMBAAABAAIRAyEEBTESQVFhcQYTIoGRoTKxwUJSYtHh8BUjM3IHFILC8RZTkrJjotIX/8QAGQEAAwEBAQAAAAAAAAAAAAAAAQIDAAQF/8QAKBEAAgICAgEEAgEFAAAAAAAAAAECEQMhEjFRBBMiQTJhcRRCgdHh/9oADAMBAAIRAxEAPwDep4KalXOXAmPEvdpqqgpA3hWazrk9U2kLBQb2PRTq4QHUT1CH4jI6TtWDystA1O2AdyNmoxlbsuz7LnN91W/gtdl6dT0JaVu3YdpUbsFwPqFuQbZkMLmeY03Boe8yQLw4epS9qcwO20vMlzr/AOhs/OPRaepQLPEYgLzvtlWIfT4gSYvdxkrOTehl1ZcyvC949oOpPvv9AvUMvoNptDWi3Sbry/sVU73EgzZjdPK8+ZXptSsdmWkCNSbx0G8oxVdjLaCG3+9Pkm7azBzx7XgF7XMJ12SD5GYRplaW7Tb2lHkmNxolrY1gOzMu+625HWNFSzGgyswscCNoRDhB8uKztbHNBqPe57GN8Tu7BLrmJNk/J8carx3TqjmG/wDMbBibGfJK77GpdXsm/wALME7C4uux7gNpuw0feIO1McI+a9V7xY7BUmjEMqOgW1Nr3GvmtYHg6QV2YnaOHNFJolJUFQHdC5yx+buzGnVJoHvKZuA6DHEbk7dImlZpG0XzcDyV1rFiqXavEM/r4eOdwFTzbt+e7Ioth/E3HNIpxX2NwkzZZtjRTYTAdGtxYcVg86rtqeFr2kO18QuOqwmKzaq9zu8qPJdqNoxJ5TCiw9Nrpn7OutkssiCsZ6K/tDhqTQwOktEWv6IW/tJLx3YB62+qz9PLaTvtOmJtw4qtWy9zXTTdtjXgY8lJ5E+mP7SXaPQWZg4gGqzZneDI/NaTs9QsXyDaAQvJMBiXzdxg7j4h67kfwWcVcM4OZMHUEy09QtDM06kCXp4vcT1TZXLGf/0Jv/aHqUiv7kfIntS8BpNrOhp6Jyr450MKg+iqA79FI0KNx0HEqQmygOROY4/CYSipUGrQVNSCe7RYxAzGje0j981OzEsP2vVODVYwOWNquu3wjU/QIpW6Rm6BWb1PCBxXmvah81Z4EeUL1TtRQDXNa0AANsB1uvKc2Euvz+a1VOiifwTC/YM7OJMm7mmZjyPstlmtJ4E7O20X2QYk8zwWH7Ki7bw6mTB4tBgeW70Xp2FrhzQm7HSpWjJYkV6tQNL2Cls2ZTbfaI3k8PRbHJ8OGs2TwSsosF4CWji2A+JwEzA6Kn8i1rQOxeV7ZOy4tmxiLjnxU+DwjaQNpJ1KcMa1zyKcmLnhfnxTqlSQp6Kg/tBRNXDvYDBdAB8wT8liqeBx1H+lVcP7Xkey1OeZl3LqG0JY9zmP/DtRDvIiVdqYBw0cCjZzzbsyuG7X5nRIFQueN+0wH3AWpwXbGuY26TS06OBIPQjiqWKBaQ0gTr5Kiaste/h4G8uJSSzyjpMMcakraJO0ed1MT4ANinMQDc8yfoh7MCAQN0E+p/IJGPiBxIPzPyRBol7en0UJyk9srFRSpGPzDBQ8t4wR62VnLcNd067JB6K5nb294IF4HvEJMHXFzvBLT0KrtwJUlITB0TYizm6HcQdQeV0XwVPZMtFnXAO532myqGAI14GPUf8AKu0q4AMcfcfopStsqqOxmFa0943ebt3SNeihq1BUaSANreNzhxUtWqSevz1ah7KoDrCLSP8AcE8U+xG/or90Pun1K5Wf8z+Jcm5MFI9PCp5ofCBxKthDs0dcBXl0RXZQPxDoU96Yz4j5J7tygOSsSu+qQJd4WMSsaSQBqTAWow2GFNmyNd54lBMkpTVB+7J+gWkcuvBHVkMj3RmO0jASx+4y0+YXlWe4MsqkRobfP5H2Xr2d4faY5p3GR5rB43Cl7QXXLSRO8hpIPmFDMqnZ0YtwozGBaWmQS06tcOl/oth2QzJ1Rjm1D/MY4g2AlpMtMeo8lm8QAJYOTgfmq2HrvpVW1qZuBBG5w3g+iVMdWj06pUsquOOHABfE7vveSjweLbVYCLSBY6hU8VkVEHvBQa5x1N5PMp0yiHf9Q0KYDWMedwAaST0EK9SxBeJLXNkTDrFVMHhHSNmk1g4xB/4UueYl1Kk4tEvA8I56ApJDypFDOaHftewX2SAP7gJ+pCP4c+Fo4NA9BBWc7GuqEnbHU8YOq2Rw7X2B2HHQ/ZnmN3ULR2c2RGTzw/zHTwaB5if31Qprh3Lx/wDI75iPki3aynUYf5gAJiIuDFpB9ECa8RH3pP1/NK4bGT0hT8bY5+wVzCOu0k7iEKFaHN5bXzVinioc3dqPaU0ooCkVs0Evn962TKTIceYVfEYnxXT6eI8U8o9lRJcRL2WcJ9scwR5BTmpsyOYIQ2ni4B5x+SjdjCfZK4qxuWgriK42df3uPuPRCsVipcHcYPmdfeVCa024g+ov9FTe+QOT/YifqshWE9vkuVfvVyAx7OhWPdLzyRdAsS/xOPMppvROJFR3niSnzdMoiwTmaqIxMErdSmgp1BpJgakwPOyJjSdn6EMLj9o+w/ZRRwTaFMNaGjQABOevQiuKSORu3YHzMEh0cDHzHuPdYHEU6jWbMHaLi4dDrdeiZhSJEjXeOI5IecEC3rAHQfsqOTHyZfHk4owuXdnjUJLnbOy2SQNyD08IZk6G4/fmvVH4BrKNQje3Z9bfVZyrlwjRRyQ4pJF8UuVtg3AHZaI3IlSzYtsRI91SfQLLKJt1JNo6GkwrUzj7oKaxnefFeVSYyTACN4DBnUpncgNpImwWCay7REq9EhOYyyXYkwNTZUUSLkd2jyw4nDQP6gbtN/ujTzXkTqpEtNi2SJ4ixB5g/Ve9QAAOAheU9tsj/nVKlLWZe3kbhw/NPljWyOJ3aMpiH+IdXj1uE59aNg/j/wBqgxZMtPT8kzEuhjT+MfKFK7KVQ3EnX963XYZ3gn8RHsoar/EObv8AapKX9MDftH5rXoFbKjaxMjl8inipoeMKlRf4iOvzU7XbuBTSFRbFTT+72/ZKgjUfiHtZJyT6lyTxgpQkqRL5JELDR7hUdAJ5LPVzY80cxroY7ogNTcOaOQWJIEtJNOiexTGHlEez9Haqj8ILvPQe5Qx5stF2Yp2c7iQPQT9QqYlc0JkdRDzRZMepFDVXezmRDVuqVN0+qlxJgX09wquBqEjaO+6QclzYxSji9o+v0QIm6LZ4/wAFMcXk+jT+aEkLnzP5HVgXwK+KpSoW5erzGKzsWSJWVcqKGGoht1ebieSb3KcymmqhXTJGbTt8IlldHxTuaPcqk1G8KzZYBv1KpjjbI5ZUqJHFYXtBjGmsXmwA2QeU295PmtdmT3d2YBPGLmN6xecOEF1v7SEcvg3p4XsyHaTCtI22RxsglU7VHo79Qt5i8opBhLWAEjQLCPp7D30zoRbr+4XN06LSX2VMW74Tzn5Kwfh9P/YqpihLGn8JUwdLAf3uK30TBsfzPUqw0fEOUhRYhvj8/YqV9oPC31RYqJXH5BLMtHL6H9VHVfYHl+qXD1B4hznyISsYf5lcmQeK5YJ7hm1mdSgu9Hs6qhzNLygDdSjk7Fj0PcpGpjGEkAK1/lXcipjEB1C13Z6nFFvOT7x9FmaGFcXtaWm5A9TdbmmwNAAsBoAun08dtkcz1RzlC8qVzlA+p+yulkUCs5+AiY2iB7ifZPwt1DmLwbRBBEqfBiyX7G+iLOaDi1hAJDS6Y5wg71rWBU8blrH/AIXcRp5hTyYnLaK4syjpmZ7+Fao1pQ7PsJUojacPD94Xb58PNJlOI22yFBNp0zraTVoNd4m7ahBTdtM2ToJZe3aeBwufJGKjkMygQwvO8wOg/X5K2akuXTjXxOXK7kSVKkCd50QXPcGH0iSB4budvjeJRJ7pP7hoVeqQ8FulMC5480ZK1QMb4tNGWqulttwWSzzA32wNJP5haytlzWv2gSeE6+cKHE4ZrgVwTtM9K1JUea4ltvIhRYd0s6GEYzbAbFQjcboPhGwXtPGfoUU7RzSVMhxLbzyUkTPqpcYyA08LKvTdYTqLeidii6tHIqCm6HdQQp6kB3JwsVXePECkMyzK5R98Fy1BPea9HbEOJ8lT/hJ+y4ef5hah+CYd0dCoHZbwd6j6hBTjLsHJGbqZbVH2Z/tv+qglzbeIHgZ+RWtZhnD9CrWHpjVwFr33c7qscUZdMR5KKPZ7APaO8qakeFpFwOJ6oyUMdmDnHwCG7iRJPONyaca4awfKFeMoxVIRwlJ2EXKtXda4tyT6NcOEgqtjag2XA8D8tQnsSt0Cde8J++PYAK7gnIZlN6bhxd9FYwtaLJY/imO1toOUynFVaNXW/AqcVPUKiJM5wmQYINiDcHqN6DvyGkyTRaKf4R8HkPs+VkZlctKKl2NGTj0ZutRc34hHy8iqdQGbLVPpcFVdhGg7ZaJFxFr7tLKEsPhl4+o8oZW8DWtGjYB+v1UNHEyXRrbymbx6JlfEOEmBHMp2DrsazbLSC7cd8WEclZEGSd2SLmG6knU83fkqdfFbfhZ8Df8A7Hj0S1A+r8RhovGgHVValYGzNBqePRLJjpCYphNwhhwFedoMkciCfSUTpkyiVSmYEGCBwkeYUvZU3ZX35QVHmub4d4qOL2EQBqFl8fSipItpPqvU85yfE1PG0Ma2C0uDnG3HZj6rC5rgWtJcHbYJA2rXO/TnK55R4Soopc1YDJkFp1mR13hUyNUSxtAMfyIB9rqrWYBJ5LWK0VHyR6puzYc7TzGiVn2uQHzUtKkXMI+6fkmQrI5P3UqbtPXJ6Fs+omuBuE5CadUi7T+Sv4bEh1tHcPyUc3ppQ2tojDKpdk8KLFXY4cRfpvUkqCvUAtIvz1U8c6kilEdE7lHjGLsQ3ZO3u38ufRK6s14tfeF3S6HitlPD1i2oG8bFWMU9p2RxNug3FVsbh5LXaFpPIQReeiV72mHAzaARp1COPoE1sCYvGd2XbMNaCSbADmVFl2ZiqxtTQm8dP0QPtRXLz3LNXmD+X18lYy6n4nMbYxtM6tsR5iEuNuVv6HyRUaRrKeKgtducI6HcrxqQ4XsdORWXwOKD2mkbTdvI8OoKK4LFl9L8bDccwqpkGg1TrA74PsVOJ4fkgj62j/sugdCmtxRadkkt4QTB4FNYvEOPdFyYH70Q/EVto7wBpYqm7EjWSet79FE/EzvPqY90GzJD8XUhpMDqUykLN2pcQBDRqebuCp4nFEOYG3Je2xjQGXa8kYbWER3RP9pCKCyjiC59nmB9xtm+fHzURZwRQUy7SifNw+iQuIMQ0Ebm3jq47+nqkkNHZVw2GIILrbwN5jlwSY9+4mRMuA38ieCndPrrzVd1OUvKlSKLHbtgnNcfVcIJOzEbLbNA6BZbGYMAbQAc03cwmCDoC3mtxiKAhZzG4O5gRP7lc8zpitaMLjqZIJcfFu4Roh1MutT5a8FvcXgg+KbdAqdfs25pkCQUqaFcGZ5mXwwk7z8lDh2FtN5I+2P1Woq5eaj2UoLZsLcN6F5jldagTTe06yDuIRjNCyxsDf5mn+yFyvfw53AegXJ+cSfCR7Tiauy628SUj6vhkHTTiCocTJOh2piN4AAF+pKY1pDo5helR43N2w9l2Y7UMqWfuOgdy5OVLtJk3+YYAHljmuDhEFpI0Dhw6QheKqS0ka+86ohlOcB57qoYfo0n7Ubj+L5qUsae2jrw+ocZKnv6Mk7F5jhgQ4d9SM/ZdUaB6bTPkpuzXaFm3sHwNPwgkQ0/dncOE9Fsi/ZeQdHadd4QHPeytCuXOuyoRZzbT/cPtLjnBwej24eohljWSO/K/wBBmuWVWvaCHNIgmbSRpPos4zFd1RcDusBz4If/ANMYmhDsNW2pN2zseu4+aEZnj6rT3ddmw8TANgSdLiR6KUpPlY69PFx+Mk/10wtlGDJd377yYHQ22vWyXHUnU6m03Vp2hzG8ein7MZuzEM7twDKjBsupzq3Rrmne0xY8QiWPwxc2dXN9wOXHiF3RilGkeXOT5uyhj8NttGJo6G5A1B3/AKqCjmRa7vWjgKrd5HGOSXA4s4clwG1RcfE3UsO8xwV7G5WyoO8okXE20P74INAvyWKOLZqCHUn3IGrSdTHBWHMtBHeM3EfEPzWPe2pRcfDIOrSLdRwV/A5jNmMqbX3WEn2QsLQcFBp0c7pF0RwuRuddx2Rzu703Kfs5hHbPe1QQ4/C10S0cTG8o0sI2CaXZ+i14qEF7h8Jcfh47IGiINogblKuhEWxAEExdPZeeZJHQo6oq+HDxB8jvCSSseEuLADkxFH5Wdzgetkz+GO5eqnTOhTj5A9XTSeSr0cGXSXandwC0TcrO8j5qxTyobyfkhwbD70UZ6jlVNugurDcv2rAey0dPB026NnrdTgJvbJvOZqlkx70P2LBsC2/ioO1eU97QMtO00gtMXnh5rWppEpXiVNGWd2mea/8ATDVy9J2RwHoFyl7H7K/1T8GJxWcvcQXspmLF1MmfMTcKyyo10ObexPoDHuVz+ztK93+o/JPoZO1h8L39CQR10XrKCX2eXmkslNQSf6en/j/oNr0yCY3C/S31KixmGa9jnAXtEayANOaMVqdyHb2kA8f3ZDsIxw3dbLWclU6EyjOu8/kYiz9GuNtuPk/5opTxbSXN2wXMMG/KR7FZTP8ACCJG64I6Tr5LODNHgmXG+rt5nidSVz506tI9P0mRXxkz1VtUESNCsH/ibhg9tJzWVHVGucHbLXOGzEySBAvHqUuV9p3spd2WkkfB0m0+a2eXYzagX4kjTT81zQnu0d+TH8WeLZblmIe4GlTfI0ddsdHGPZeiZDTx7Y/zFVj2/dILnf8AmIg+q1r8K13i2YPEWPmoX0o3Kkssn0Qjigu9gt+Wtc4uI+LUc+I4HokwuXCjPduIB3TI9CrdXFNbqQDwKpV82aN4UnN+SygvBJWpOdqZ9FLk9EMqt2REmDG8H9yhNTOm8QiHZXFiriAJnZa530+qmm3JDSSUHo2rNE8BdTapQF2HnEUJYUsLljEcLoUi6EDEYal2E4poKxhUhXJCVjCtN04KM69PqnkrGFKQpSuKDCIuXSuShB76KrVaJ09ETNMhR1KfJdqZztAUukbLtearFsEzviPKdfVG6lAFUq2BO66bTEcQFjcOCwW3QVkcRk+y8TdtiQNTpIHNbzE0YEHTdy5FVsZgZjQEeiSXVMSNp2AsqrYNriW1AItDrGZ3g6QidbthhqQADpJsIBv56BD6WX0Q5wqbALjAcQNRNr8vkpH5LS7oNc0EAtAcBqJiy4Jx4SpHt4ZxzY1JmjyzNBUEm07kSLgeC88/hlbD/wBJ200aNcd24gorl2bVXENNNwcdxEz04pVPyGWP7Rc7R9nalYTh6wpu+69u0w9CDLfdYHNeyOcAEhtKqB9ypB8g4BewYLB1CJf4eWp/REWYVo3T1VFE55TXVngXZvsNmmKcdsHC0wSC+qDtEjUMpzLuthzXqvZTsfTwT9sValV5aWlzyAIJBswaacStYWKConZHkyempQqlN6mDkRSVKmApdpYw5ckldKwRHlMOqc4woid3olswpKXddDc3zPuWbTW7TjZo3TxPJBaTa1XxVqjj+BpLWDyGvmlc90ikcbat9GoFRum0PUKUacUDp4dosAPRT02x8JI6H6I2b2wqXR1ST68FTZi3D4hI4jX0Vhjw4S0iN/FaxXFofPNcmd41chaAVTnLf+3VP+lo+blDUzwjTD1D/qpD/cmlQ1FJ+omdKww8DnZ8/dhHedSmPzUf8bq78IPKuP8A8JiC9p8y7unsNPieD5N3n6JP6nIvsovT439EGO/xHwjXOZUw9bwmCWFjx5aEhR5R2twuJqGnRc4ECQKjdkxyuZheUZzX8RA80Gbin0ztscWubcEagjSF1480mlyOPLgj/aeq/wCID9ig50TFRu+NZEysjlXbKtThrvGxtwNIMp2b9r2YrLyyp4cQH05AHheA6728LahC+xeRVcdXFKm2GCDUqHRrZ/8AY7gqZVF7ZH08pwjX7PU+yWcvx5LWUnN2IJqH4GzuJ3k8F6HgMAymLC+8nX9FBkeU0sNRbRpN2WtHmTvc47yeKJqSikXlklLQoSpEm0mEHKtWVkqBwSsxVpvVhj1UqiDyXNqJbDRfDk8FU2VFKKiNmosLiom1RxhPLVjCuNrqq58a3G4qUuIUBI3GDwO9BhQHzu7Z+6fY2P0T8KbBSZvSPdugXjyKhwg8I6Kcb5NF4v4lthUkqBqklUMPJVd9VzTtN13jcRwP5p73KrWekkx4xstfxtv/AG3ey5C+8SJObD7MQs4qNykhMeFJjIrYmqGtLjYASV5p2nzQ+J5+J1mjgN3otV2ox4/pg2bd557h5LynP8dtvPoOTf1U4R5y/SKTlwiCqz5kqq2iXkMaCS4gADmVO5G+wuE28WwkSGnaP+kT84Xb0caVujM/5V76vdMadov2Gt/FMQeF9V9NdjezlLBYZlGmBMB1R+97yLuPyA3ABee9juzc5licS9gAZVcKYi0uuXieIM/6ivX6Oiq5WyTVEwCVNlLKwo6UhSSlWMRkkdFye4KEiNEAjarJVSpTI6K+DKYba6JWrN0D2vUjahU1bCA3FjuP0PEKsJbZ3ruU3a7H7Jw9K15HwnyNwmAcCukogJxjho8bPPUeqWoGHgVWNJx+17AqtWwbuDD6tPsg5NBpHZiHhh2TIjQ6+RTMMPCEDzJ1Rrg2HiSBY7TdeNij9EWQg7bKJUhy4lLCRyqxkRPeqmIcrFVUMSVGTLRRFtLlU75cplDUlUc2xopUy7fo0c1deVg+0ebBzi+fAyQ3nz81ObpaFhGzP53iXOc2k0+Ko4Anqd6xmYtHfVA34Q9zQeIaYn2lXH5y5tfvAASJPi0kiBpwQ8cSuvFglGJzZcykyN7Vsv8ADbDeKpU4Nj/yI+jVlDSkWRbB5m+lSp0qBh9Sq0VHRdrLC07zJvyVODEjJXZ7JkhtPE/8LR0nrL5QYaByR+i+ylBmmrObjrkTeVco151QXM8EXHbYYcFPlmL2mwRDhqFVMPFNaDMrtpQU6p3qYXRJNUPDgU2E1zE0uI1CwDnU94SNqbjY/NKKoXVGAi6H8GGOBbpccPySCoDr7pjqhp6y5vuPzTi5jxOvRLYSCphRMsdHLcmw8atnmDPsnuoMO+PNRnDx8NQj3ScfA1jHVY+yVVr5m1uocPIqxUNUfaB8kPxmIqRcNSuwoHtzBtWs1onWbg7rrQ01ncqBdWJIFhuHFaEJsXVlCQpHJAUpCoworVUNx2hRSqEKxwtB6KMi0TPf5kcUiu/wuj+P1XI8EHmajMv6VT+x3yK8rz7+l6Lly5X+aGj+DMK/4j1KmGi5cvZj0eU+ydugT8L/AFWf3s+a5ckl9mXZ7VlnwjojdFcuXDE7Jk79EMwP9Z3kuXK67JxDQUtJKuTMEuh6UrlyxMp11YpLlyVdhfRC/eqWW/G/quXJH2grpk+LVanquXJX+Q30WXILme9IuTSBEpZH8b/9P1WgC5cjj6KipyVciwogqoPmWiRcpSLRB65cuTmP/9k="/>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s-PE" altLang="es-PE"/>
          </a:p>
        </p:txBody>
      </p:sp>
      <p:pic>
        <p:nvPicPr>
          <p:cNvPr id="29702" name="Picture 9" descr="http://www.thekbpioneer.com/images/doctor-embarazo.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913" y="4635500"/>
            <a:ext cx="2962275" cy="209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703" name="Picture 11" descr="http://mujeractual.pe/media/mujeractual/image/3051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2725" y="4635500"/>
            <a:ext cx="3095625" cy="2066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1020162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2 Marcador de contenido"/>
          <p:cNvSpPr>
            <a:spLocks noGrp="1"/>
          </p:cNvSpPr>
          <p:nvPr>
            <p:ph idx="1"/>
          </p:nvPr>
        </p:nvSpPr>
        <p:spPr>
          <a:xfrm>
            <a:off x="420688" y="1219201"/>
            <a:ext cx="8229600" cy="2905200"/>
          </a:xfrm>
        </p:spPr>
        <p:txBody>
          <a:bodyPr>
            <a:normAutofit/>
          </a:bodyPr>
          <a:lstStyle/>
          <a:p>
            <a:pPr algn="just">
              <a:defRPr/>
            </a:pPr>
            <a:r>
              <a:rPr lang="es-PE" sz="2800" dirty="0" smtClean="0"/>
              <a:t>Toda gestante deberá recibir consejería nutricional cada vez que acude al EE.SS para su control prenatal.</a:t>
            </a:r>
          </a:p>
          <a:p>
            <a:pPr algn="just">
              <a:defRPr/>
            </a:pPr>
            <a:r>
              <a:rPr lang="es-PE" sz="2800" dirty="0" smtClean="0"/>
              <a:t>Toda gestante recibirá por lo menos 2 sesiones demostrativas para la preparación de alimentos por un personal capacitado. </a:t>
            </a:r>
            <a:endParaRPr lang="es-PE" sz="2800" dirty="0"/>
          </a:p>
          <a:p>
            <a:pPr marL="0" indent="0" algn="just">
              <a:buFont typeface="Wingdings 2" panose="05020102010507070707" pitchFamily="18" charset="2"/>
              <a:buNone/>
              <a:defRPr/>
            </a:pPr>
            <a:endParaRPr lang="es-PE" sz="2800" dirty="0" smtClean="0"/>
          </a:p>
          <a:p>
            <a:pPr marL="0" indent="0">
              <a:buFont typeface="Wingdings 2" panose="05020102010507070707" pitchFamily="18" charset="2"/>
              <a:buNone/>
              <a:defRPr/>
            </a:pPr>
            <a:endParaRPr lang="es-PE" sz="2800" dirty="0"/>
          </a:p>
        </p:txBody>
      </p:sp>
      <p:pic>
        <p:nvPicPr>
          <p:cNvPr id="31748" name="Imagen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105400" y="4124400"/>
            <a:ext cx="3544888" cy="2658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ítulo 3"/>
          <p:cNvSpPr>
            <a:spLocks noGrp="1"/>
          </p:cNvSpPr>
          <p:nvPr>
            <p:ph type="title"/>
          </p:nvPr>
        </p:nvSpPr>
        <p:spPr>
          <a:xfrm>
            <a:off x="914400" y="274638"/>
            <a:ext cx="7113588" cy="1143000"/>
          </a:xfrm>
        </p:spPr>
        <p:txBody>
          <a:bodyPr/>
          <a:lstStyle/>
          <a:p>
            <a:r>
              <a:rPr lang="es-PE" altLang="es-PE" sz="3200" b="1" dirty="0" smtClean="0">
                <a:solidFill>
                  <a:schemeClr val="tx1"/>
                </a:solidFill>
              </a:rPr>
              <a:t>DISPOSICIONES ESPECIFICAS</a:t>
            </a:r>
            <a:r>
              <a:rPr lang="es-PE" altLang="es-PE" sz="3200" b="1" dirty="0" smtClean="0">
                <a:solidFill>
                  <a:srgbClr val="C00000"/>
                </a:solidFill>
              </a:rPr>
              <a:t/>
            </a:r>
            <a:br>
              <a:rPr lang="es-PE" altLang="es-PE" sz="3200" b="1" dirty="0" smtClean="0">
                <a:solidFill>
                  <a:srgbClr val="C00000"/>
                </a:solidFill>
              </a:rPr>
            </a:br>
            <a:endParaRPr lang="es-PE" altLang="es-PE" sz="3200" dirty="0" smtClean="0"/>
          </a:p>
        </p:txBody>
      </p:sp>
    </p:spTree>
    <p:extLst>
      <p:ext uri="{BB962C8B-B14F-4D97-AF65-F5344CB8AC3E}">
        <p14:creationId xmlns:p14="http://schemas.microsoft.com/office/powerpoint/2010/main" val="37342655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Marcador de contenido 2"/>
          <p:cNvSpPr>
            <a:spLocks noGrp="1"/>
          </p:cNvSpPr>
          <p:nvPr>
            <p:ph sz="quarter" idx="1"/>
          </p:nvPr>
        </p:nvSpPr>
        <p:spPr>
          <a:xfrm>
            <a:off x="609600" y="533400"/>
            <a:ext cx="8137525" cy="2867025"/>
          </a:xfrm>
        </p:spPr>
        <p:txBody>
          <a:bodyPr>
            <a:normAutofit/>
          </a:bodyPr>
          <a:lstStyle/>
          <a:p>
            <a:pPr algn="just"/>
            <a:r>
              <a:rPr lang="es-PE" altLang="es-PE" sz="2000" dirty="0" smtClean="0">
                <a:solidFill>
                  <a:schemeClr val="tx1"/>
                </a:solidFill>
              </a:rPr>
              <a:t>Si en alguno de los dosajes, el valor de hemoglobina de la gestante resultara &lt; 11 g/dl mantener la suplementación y referir al médico, igualmente derivar  para  consulta  nutricional  a  fin  de  ser  atendida  por  un profesional  nutricionista; </a:t>
            </a:r>
          </a:p>
          <a:p>
            <a:pPr algn="just"/>
            <a:endParaRPr lang="es-PE" altLang="es-PE" sz="2000" dirty="0" smtClean="0">
              <a:solidFill>
                <a:schemeClr val="tx1"/>
              </a:solidFill>
            </a:endParaRPr>
          </a:p>
          <a:p>
            <a:pPr algn="just"/>
            <a:r>
              <a:rPr lang="es-PE" altLang="es-PE" sz="2000" dirty="0" smtClean="0">
                <a:solidFill>
                  <a:schemeClr val="tx1"/>
                </a:solidFill>
              </a:rPr>
              <a:t>De no contar el establecimiento de salud con este recurso, brindar  consejería  nutricional  y  derivar  a fin de ser atendido por un nutricionista</a:t>
            </a:r>
          </a:p>
        </p:txBody>
      </p:sp>
      <p:pic>
        <p:nvPicPr>
          <p:cNvPr id="32771" name="Picture 2" descr="https://encrypted-tbn3.gstatic.com/images?q=tbn:ANd9GcTO8PsHr_f4Izu26IUBIdygxX5MMWHdcSBdMGg_ihHSEzoGTQt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0800" y="3733800"/>
            <a:ext cx="3330575"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238881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4 Marcador de contenido"/>
          <p:cNvSpPr>
            <a:spLocks noGrp="1"/>
          </p:cNvSpPr>
          <p:nvPr>
            <p:ph idx="1"/>
          </p:nvPr>
        </p:nvSpPr>
        <p:spPr/>
        <p:txBody>
          <a:bodyPr/>
          <a:lstStyle/>
          <a:p>
            <a:endParaRPr lang="es-PE" altLang="es-PE" smtClean="0"/>
          </a:p>
        </p:txBody>
      </p:sp>
      <p:pic>
        <p:nvPicPr>
          <p:cNvPr id="39939" name="Picture 2"/>
          <p:cNvPicPr>
            <a:picLocks noChangeAspect="1" noChangeArrowheads="1"/>
          </p:cNvPicPr>
          <p:nvPr/>
        </p:nvPicPr>
        <p:blipFill>
          <a:blip r:embed="rId2">
            <a:extLst>
              <a:ext uri="{28A0092B-C50C-407E-A947-70E740481C1C}">
                <a14:useLocalDpi xmlns:a14="http://schemas.microsoft.com/office/drawing/2010/main" val="0"/>
              </a:ext>
            </a:extLst>
          </a:blip>
          <a:srcRect l="21065" t="14287" r="39468" b="6248"/>
          <a:stretch>
            <a:fillRect/>
          </a:stretch>
        </p:blipFill>
        <p:spPr bwMode="auto">
          <a:xfrm>
            <a:off x="174625" y="188913"/>
            <a:ext cx="5765800" cy="6169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940" name="Picture 3"/>
          <p:cNvPicPr>
            <a:picLocks noChangeAspect="1" noChangeArrowheads="1"/>
          </p:cNvPicPr>
          <p:nvPr/>
        </p:nvPicPr>
        <p:blipFill>
          <a:blip r:embed="rId3">
            <a:extLst>
              <a:ext uri="{28A0092B-C50C-407E-A947-70E740481C1C}">
                <a14:useLocalDpi xmlns:a14="http://schemas.microsoft.com/office/drawing/2010/main" val="0"/>
              </a:ext>
            </a:extLst>
          </a:blip>
          <a:srcRect l="5402" t="47301" r="64117" b="16904"/>
          <a:stretch>
            <a:fillRect/>
          </a:stretch>
        </p:blipFill>
        <p:spPr bwMode="auto">
          <a:xfrm>
            <a:off x="4787900" y="2074863"/>
            <a:ext cx="3948113" cy="2617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5 Elipse"/>
          <p:cNvSpPr/>
          <p:nvPr/>
        </p:nvSpPr>
        <p:spPr>
          <a:xfrm>
            <a:off x="174625" y="4581525"/>
            <a:ext cx="2520950" cy="1584325"/>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s-PE"/>
          </a:p>
        </p:txBody>
      </p:sp>
      <p:cxnSp>
        <p:nvCxnSpPr>
          <p:cNvPr id="8" name="7 Conector recto de flecha"/>
          <p:cNvCxnSpPr/>
          <p:nvPr/>
        </p:nvCxnSpPr>
        <p:spPr>
          <a:xfrm flipV="1">
            <a:off x="2484438" y="3789363"/>
            <a:ext cx="2232025" cy="1079500"/>
          </a:xfrm>
          <a:prstGeom prst="straightConnector1">
            <a:avLst/>
          </a:prstGeom>
          <a:ln w="3810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39943" name="Text Box 32"/>
          <p:cNvSpPr txBox="1">
            <a:spLocks noChangeArrowheads="1"/>
          </p:cNvSpPr>
          <p:nvPr/>
        </p:nvSpPr>
        <p:spPr bwMode="auto">
          <a:xfrm>
            <a:off x="500063" y="6357938"/>
            <a:ext cx="8382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itchFamily="18" charset="0"/>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itchFamily="18" charset="0"/>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itchFamily="18" charset="0"/>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itchFamily="18" charset="0"/>
              </a:defRPr>
            </a:lvl4pPr>
            <a:lvl5pPr marL="2057400" indent="-228600">
              <a:spcBef>
                <a:spcPts val="375"/>
              </a:spcBef>
              <a:buClr>
                <a:srgbClr val="A28E6A"/>
              </a:buClr>
              <a:buChar char="o"/>
              <a:defRPr sz="2000">
                <a:solidFill>
                  <a:schemeClr val="tx1"/>
                </a:solidFill>
                <a:latin typeface="Perpetua" pitchFamily="18"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pitchFamily="18"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pitchFamily="18"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pitchFamily="18"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pitchFamily="18" charset="0"/>
              </a:defRPr>
            </a:lvl9pPr>
          </a:lstStyle>
          <a:p>
            <a:pPr eaLnBrk="1" hangingPunct="1">
              <a:spcBef>
                <a:spcPct val="50000"/>
              </a:spcBef>
              <a:buClrTx/>
              <a:buSzTx/>
              <a:buFontTx/>
              <a:buNone/>
            </a:pPr>
            <a:r>
              <a:rPr lang="es-ES_tradnl" altLang="es-PE" sz="900">
                <a:latin typeface="Arial" panose="020B0604020202020204" pitchFamily="34" charset="0"/>
              </a:rPr>
              <a:t>Fuente:  Prevalencia de anemia del embarazo y análisis de sus factores condicionantes. G.H. Martín, P Fazio, S Rubbo,  Atención Primaria 2002, 28 de febrero 29 ()-158 – 163. Hospital San Martín Ministerio de Salud de la Provincia de Buenos Aires – La Plata. (Argentina)</a:t>
            </a:r>
            <a:endParaRPr lang="es-PE" altLang="es-PE" sz="900">
              <a:latin typeface="Arial" panose="020B0604020202020204" pitchFamily="34" charset="0"/>
            </a:endParaRPr>
          </a:p>
        </p:txBody>
      </p:sp>
    </p:spTree>
    <p:extLst>
      <p:ext uri="{BB962C8B-B14F-4D97-AF65-F5344CB8AC3E}">
        <p14:creationId xmlns:p14="http://schemas.microsoft.com/office/powerpoint/2010/main" val="106656654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355600"/>
            <a:ext cx="9144000" cy="7213600"/>
          </a:xfrm>
        </p:spPr>
      </p:pic>
      <p:sp>
        <p:nvSpPr>
          <p:cNvPr id="6" name="1 Título"/>
          <p:cNvSpPr txBox="1">
            <a:spLocks/>
          </p:cNvSpPr>
          <p:nvPr/>
        </p:nvSpPr>
        <p:spPr>
          <a:xfrm>
            <a:off x="1219200" y="2209801"/>
            <a:ext cx="7277100" cy="2286000"/>
          </a:xfrm>
          <a:prstGeom prst="rect">
            <a:avLst/>
          </a:prstGeom>
          <a:noFill/>
          <a:ln>
            <a:noFill/>
          </a:ln>
        </p:spPr>
        <p:txBody>
          <a:bodyPr/>
          <a:lstStyle>
            <a:lvl1pPr algn="l" rtl="0" eaLnBrk="0" fontAlgn="base" hangingPunct="0">
              <a:lnSpc>
                <a:spcPct val="85000"/>
              </a:lnSpc>
              <a:spcBef>
                <a:spcPct val="0"/>
              </a:spcBef>
              <a:spcAft>
                <a:spcPct val="0"/>
              </a:spcAft>
              <a:defRPr sz="2800" b="1">
                <a:solidFill>
                  <a:srgbClr val="003366"/>
                </a:solidFill>
                <a:latin typeface="+mj-lt"/>
                <a:ea typeface="+mj-ea"/>
                <a:cs typeface="+mj-cs"/>
              </a:defRPr>
            </a:lvl1pPr>
            <a:lvl2pPr algn="l" rtl="0" eaLnBrk="0" fontAlgn="base" hangingPunct="0">
              <a:lnSpc>
                <a:spcPct val="85000"/>
              </a:lnSpc>
              <a:spcBef>
                <a:spcPct val="0"/>
              </a:spcBef>
              <a:spcAft>
                <a:spcPct val="0"/>
              </a:spcAft>
              <a:defRPr sz="2800" b="1">
                <a:solidFill>
                  <a:srgbClr val="003366"/>
                </a:solidFill>
                <a:latin typeface="Arial" charset="0"/>
              </a:defRPr>
            </a:lvl2pPr>
            <a:lvl3pPr algn="l" rtl="0" eaLnBrk="0" fontAlgn="base" hangingPunct="0">
              <a:lnSpc>
                <a:spcPct val="85000"/>
              </a:lnSpc>
              <a:spcBef>
                <a:spcPct val="0"/>
              </a:spcBef>
              <a:spcAft>
                <a:spcPct val="0"/>
              </a:spcAft>
              <a:defRPr sz="2800" b="1">
                <a:solidFill>
                  <a:srgbClr val="003366"/>
                </a:solidFill>
                <a:latin typeface="Arial" charset="0"/>
              </a:defRPr>
            </a:lvl3pPr>
            <a:lvl4pPr algn="l" rtl="0" eaLnBrk="0" fontAlgn="base" hangingPunct="0">
              <a:lnSpc>
                <a:spcPct val="85000"/>
              </a:lnSpc>
              <a:spcBef>
                <a:spcPct val="0"/>
              </a:spcBef>
              <a:spcAft>
                <a:spcPct val="0"/>
              </a:spcAft>
              <a:defRPr sz="2800" b="1">
                <a:solidFill>
                  <a:srgbClr val="003366"/>
                </a:solidFill>
                <a:latin typeface="Arial" charset="0"/>
              </a:defRPr>
            </a:lvl4pPr>
            <a:lvl5pPr algn="l" rtl="0" eaLnBrk="0" fontAlgn="base" hangingPunct="0">
              <a:lnSpc>
                <a:spcPct val="85000"/>
              </a:lnSpc>
              <a:spcBef>
                <a:spcPct val="0"/>
              </a:spcBef>
              <a:spcAft>
                <a:spcPct val="0"/>
              </a:spcAft>
              <a:defRPr sz="2800" b="1">
                <a:solidFill>
                  <a:srgbClr val="003366"/>
                </a:solidFill>
                <a:latin typeface="Arial" charset="0"/>
              </a:defRPr>
            </a:lvl5pPr>
            <a:lvl6pPr marL="457200" algn="l" rtl="0" fontAlgn="base">
              <a:lnSpc>
                <a:spcPct val="85000"/>
              </a:lnSpc>
              <a:spcBef>
                <a:spcPct val="0"/>
              </a:spcBef>
              <a:spcAft>
                <a:spcPct val="0"/>
              </a:spcAft>
              <a:defRPr sz="2800" b="1">
                <a:solidFill>
                  <a:srgbClr val="003366"/>
                </a:solidFill>
                <a:latin typeface="Arial" charset="0"/>
              </a:defRPr>
            </a:lvl6pPr>
            <a:lvl7pPr marL="914400" algn="l" rtl="0" fontAlgn="base">
              <a:lnSpc>
                <a:spcPct val="85000"/>
              </a:lnSpc>
              <a:spcBef>
                <a:spcPct val="0"/>
              </a:spcBef>
              <a:spcAft>
                <a:spcPct val="0"/>
              </a:spcAft>
              <a:defRPr sz="2800" b="1">
                <a:solidFill>
                  <a:srgbClr val="003366"/>
                </a:solidFill>
                <a:latin typeface="Arial" charset="0"/>
              </a:defRPr>
            </a:lvl7pPr>
            <a:lvl8pPr marL="1371600" algn="l" rtl="0" fontAlgn="base">
              <a:lnSpc>
                <a:spcPct val="85000"/>
              </a:lnSpc>
              <a:spcBef>
                <a:spcPct val="0"/>
              </a:spcBef>
              <a:spcAft>
                <a:spcPct val="0"/>
              </a:spcAft>
              <a:defRPr sz="2800" b="1">
                <a:solidFill>
                  <a:srgbClr val="003366"/>
                </a:solidFill>
                <a:latin typeface="Arial" charset="0"/>
              </a:defRPr>
            </a:lvl8pPr>
            <a:lvl9pPr marL="1828800" algn="l" rtl="0" fontAlgn="base">
              <a:lnSpc>
                <a:spcPct val="85000"/>
              </a:lnSpc>
              <a:spcBef>
                <a:spcPct val="0"/>
              </a:spcBef>
              <a:spcAft>
                <a:spcPct val="0"/>
              </a:spcAft>
              <a:defRPr sz="2800" b="1">
                <a:solidFill>
                  <a:srgbClr val="003366"/>
                </a:solidFill>
                <a:latin typeface="Arial" charset="0"/>
              </a:defRPr>
            </a:lvl9pPr>
          </a:lstStyle>
          <a:p>
            <a:pPr algn="ctr">
              <a:lnSpc>
                <a:spcPct val="100000"/>
              </a:lnSpc>
              <a:defRPr/>
            </a:pPr>
            <a:r>
              <a:rPr lang="es-PE" sz="2400" spc="50" dirty="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a:t>
            </a:r>
            <a:r>
              <a:rPr lang="es-MX" altLang="es-ES" sz="2400" kern="0" spc="50" dirty="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DIRECTIVA SANITARIA N°068-MINSA/DGSP-V.01</a:t>
            </a:r>
          </a:p>
          <a:p>
            <a:pPr algn="ctr">
              <a:lnSpc>
                <a:spcPct val="100000"/>
              </a:lnSpc>
              <a:defRPr/>
            </a:pPr>
            <a:endParaRPr lang="es-MX" altLang="es-ES" sz="2400" kern="0" spc="50" dirty="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endParaRPr>
          </a:p>
          <a:p>
            <a:pPr algn="ctr">
              <a:lnSpc>
                <a:spcPct val="100000"/>
              </a:lnSpc>
              <a:defRPr/>
            </a:pPr>
            <a:r>
              <a:rPr lang="es-MX" altLang="es-ES" sz="2400" kern="0" spc="50" dirty="0" smtClean="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DIRECTIVA </a:t>
            </a:r>
            <a:r>
              <a:rPr lang="es-MX" altLang="es-ES" sz="2400" kern="0" spc="50" dirty="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SANITARIA PARA LA PREVENCION DE ANEMIA MEDIANTE LA SUPLEMENTACIÓN CON MICRONUTRIENTES Y HIERRO EN  NIÑAS Y NIÑOS MENORES DE 36 MESES</a:t>
            </a:r>
            <a:r>
              <a:rPr lang="es-PE" sz="2400" spc="50" dirty="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rPr>
              <a:t>”</a:t>
            </a:r>
            <a:endParaRPr lang="es-MX" altLang="es-ES" sz="2400" kern="0" spc="50" dirty="0">
              <a:ln w="0"/>
              <a:solidFill>
                <a:schemeClr val="bg2"/>
              </a:solidFill>
              <a:effectLst>
                <a:innerShdw blurRad="63500" dist="50800" dir="13500000">
                  <a:srgbClr val="000000">
                    <a:alpha val="50000"/>
                  </a:srgbClr>
                </a:innerShdw>
              </a:effectLst>
              <a:latin typeface="Aparajita" panose="020B0604020202020204" pitchFamily="34" charset="0"/>
              <a:cs typeface="Aparajita" panose="020B0604020202020204" pitchFamily="34" charset="0"/>
            </a:endParaRPr>
          </a:p>
          <a:p>
            <a:pPr algn="ctr">
              <a:defRPr/>
            </a:pPr>
            <a:endParaRPr lang="es-MX" altLang="es-ES" sz="2400" kern="0" dirty="0">
              <a:ln w="12700">
                <a:solidFill>
                  <a:srgbClr val="FF0000"/>
                </a:solidFill>
                <a:prstDash val="solid"/>
              </a:ln>
              <a:solidFill>
                <a:schemeClr val="tx1"/>
              </a:solidFill>
              <a:effectLst>
                <a:innerShdw blurRad="177800">
                  <a:schemeClr val="accent3">
                    <a:lumMod val="50000"/>
                  </a:schemeClr>
                </a:innerShdw>
              </a:effectLst>
              <a:latin typeface="Aparajita" panose="020B0604020202020204" pitchFamily="34" charset="0"/>
              <a:cs typeface="Aparajita" panose="020B0604020202020204" pitchFamily="34" charset="0"/>
            </a:endParaRPr>
          </a:p>
          <a:p>
            <a:pPr algn="ctr">
              <a:defRPr/>
            </a:pPr>
            <a:endParaRPr lang="es-GT" altLang="es-ES" sz="2400" kern="0" dirty="0">
              <a:ln w="12700">
                <a:solidFill>
                  <a:srgbClr val="FF0000"/>
                </a:solidFill>
                <a:prstDash val="solid"/>
              </a:ln>
              <a:solidFill>
                <a:schemeClr val="tx1"/>
              </a:solidFill>
              <a:effectLst>
                <a:innerShdw blurRad="177800">
                  <a:schemeClr val="accent3">
                    <a:lumMod val="50000"/>
                  </a:schemeClr>
                </a:innerShdw>
              </a:effectLst>
              <a:latin typeface="Aparajita" panose="020B0604020202020204" pitchFamily="34" charset="0"/>
              <a:cs typeface="Aparajita" panose="020B0604020202020204" pitchFamily="34" charset="0"/>
            </a:endParaRPr>
          </a:p>
        </p:txBody>
      </p:sp>
    </p:spTree>
    <p:extLst>
      <p:ext uri="{BB962C8B-B14F-4D97-AF65-F5344CB8AC3E}">
        <p14:creationId xmlns:p14="http://schemas.microsoft.com/office/powerpoint/2010/main" val="104690899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l="13013" t="12338" r="13574" b="26619"/>
          <a:stretch>
            <a:fillRect/>
          </a:stretch>
        </p:blipFill>
        <p:spPr bwMode="auto">
          <a:xfrm>
            <a:off x="1295400" y="2514600"/>
            <a:ext cx="6807258" cy="363528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2 Rectángulo"/>
          <p:cNvSpPr/>
          <p:nvPr/>
        </p:nvSpPr>
        <p:spPr>
          <a:xfrm>
            <a:off x="1219200" y="838200"/>
            <a:ext cx="7239000" cy="1066800"/>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s-PE" sz="2400" dirty="0">
                <a:solidFill>
                  <a:schemeClr val="tx1"/>
                </a:solidFill>
              </a:rPr>
              <a:t>“Directiva Sanitaria para la prevención de anemia mediante la suplementación con micronutrientes y hierro en niñas y niños menores de 36 meses”</a:t>
            </a:r>
            <a:r>
              <a:rPr lang="es-PE" sz="2200" dirty="0">
                <a:ln>
                  <a:solidFill>
                    <a:srgbClr val="FF0000"/>
                  </a:solidFill>
                </a:ln>
                <a:solidFill>
                  <a:schemeClr val="tx1"/>
                </a:solidFill>
                <a:latin typeface="Aparajita" panose="020B0604020202020204" pitchFamily="34" charset="0"/>
                <a:cs typeface="Aparajita" panose="020B0604020202020204" pitchFamily="34" charset="0"/>
              </a:rPr>
              <a:t> </a:t>
            </a:r>
          </a:p>
        </p:txBody>
      </p:sp>
      <p:pic>
        <p:nvPicPr>
          <p:cNvPr id="5" name="Picture 2" descr="EncabezadoMinisteriodeSalud"/>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401" y="1"/>
            <a:ext cx="4470399" cy="380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2152900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5 Marcador de contenido"/>
          <p:cNvGraphicFramePr>
            <a:graphicFrameLocks noGrp="1"/>
          </p:cNvGraphicFramePr>
          <p:nvPr>
            <p:ph idx="1"/>
            <p:extLst/>
          </p:nvPr>
        </p:nvGraphicFramePr>
        <p:xfrm>
          <a:off x="228599" y="685800"/>
          <a:ext cx="8686801" cy="762000"/>
        </p:xfrm>
        <a:graphic>
          <a:graphicData uri="http://schemas.openxmlformats.org/drawingml/2006/table">
            <a:tbl>
              <a:tblPr firstRow="1" bandRow="1">
                <a:tableStyleId>{93296810-A885-4BE3-A3E7-6D5BEEA58F35}</a:tableStyleId>
              </a:tblPr>
              <a:tblGrid>
                <a:gridCol w="8686801">
                  <a:extLst>
                    <a:ext uri="{9D8B030D-6E8A-4147-A177-3AD203B41FA5}">
                      <a16:colId xmlns="" xmlns:a16="http://schemas.microsoft.com/office/drawing/2014/main" val="20000"/>
                    </a:ext>
                  </a:extLst>
                </a:gridCol>
              </a:tblGrid>
              <a:tr h="316992">
                <a:tc>
                  <a:txBody>
                    <a:bodyPr/>
                    <a:lstStyle/>
                    <a:p>
                      <a:pPr algn="ctr"/>
                      <a:r>
                        <a:rPr lang="es-PE" sz="2000" dirty="0">
                          <a:solidFill>
                            <a:schemeClr val="tx1"/>
                          </a:solidFill>
                          <a:latin typeface="Aparajita" pitchFamily="34" charset="0"/>
                          <a:cs typeface="Aparajita" pitchFamily="34" charset="0"/>
                        </a:rPr>
                        <a:t>ESQUEMA</a:t>
                      </a:r>
                      <a:r>
                        <a:rPr lang="es-PE" sz="2000" baseline="0" dirty="0">
                          <a:solidFill>
                            <a:schemeClr val="tx1"/>
                          </a:solidFill>
                          <a:latin typeface="Aparajita" pitchFamily="34" charset="0"/>
                          <a:cs typeface="Aparajita" pitchFamily="34" charset="0"/>
                        </a:rPr>
                        <a:t> DE SUPLEMENTACIÓN </a:t>
                      </a:r>
                      <a:endParaRPr lang="es-PE" sz="2000" dirty="0">
                        <a:solidFill>
                          <a:schemeClr val="tx1"/>
                        </a:solidFill>
                        <a:latin typeface="Aparajita" pitchFamily="34" charset="0"/>
                        <a:cs typeface="Aparajita"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 xmlns:a16="http://schemas.microsoft.com/office/drawing/2014/main" val="10000"/>
                  </a:ext>
                </a:extLst>
              </a:tr>
              <a:tr h="292608">
                <a:tc>
                  <a:txBody>
                    <a:bodyPr/>
                    <a:lstStyle/>
                    <a:p>
                      <a:pPr algn="ctr"/>
                      <a:endParaRPr lang="es-PE" b="1" dirty="0">
                        <a:solidFill>
                          <a:srgbClr val="FF0000"/>
                        </a:solidFill>
                        <a:latin typeface="Aparajita" pitchFamily="34" charset="0"/>
                        <a:cs typeface="Aparajita"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 xmlns:a16="http://schemas.microsoft.com/office/drawing/2014/main" val="10001"/>
                  </a:ext>
                </a:extLst>
              </a:tr>
            </a:tbl>
          </a:graphicData>
        </a:graphic>
      </p:graphicFrame>
      <p:graphicFrame>
        <p:nvGraphicFramePr>
          <p:cNvPr id="5" name="4 Tabla"/>
          <p:cNvGraphicFramePr>
            <a:graphicFrameLocks noGrp="1"/>
          </p:cNvGraphicFramePr>
          <p:nvPr>
            <p:extLst/>
          </p:nvPr>
        </p:nvGraphicFramePr>
        <p:xfrm>
          <a:off x="228599" y="1580355"/>
          <a:ext cx="8686801" cy="5181598"/>
        </p:xfrm>
        <a:graphic>
          <a:graphicData uri="http://schemas.openxmlformats.org/drawingml/2006/table">
            <a:tbl>
              <a:tblPr firstRow="1" firstCol="1" bandRow="1">
                <a:tableStyleId>{8A107856-5554-42FB-B03E-39F5DBC370BA}</a:tableStyleId>
              </a:tblPr>
              <a:tblGrid>
                <a:gridCol w="1306862">
                  <a:extLst>
                    <a:ext uri="{9D8B030D-6E8A-4147-A177-3AD203B41FA5}">
                      <a16:colId xmlns="" xmlns:a16="http://schemas.microsoft.com/office/drawing/2014/main" val="20000"/>
                    </a:ext>
                  </a:extLst>
                </a:gridCol>
                <a:gridCol w="1873129">
                  <a:extLst>
                    <a:ext uri="{9D8B030D-6E8A-4147-A177-3AD203B41FA5}">
                      <a16:colId xmlns="" xmlns:a16="http://schemas.microsoft.com/office/drawing/2014/main" val="20001"/>
                    </a:ext>
                  </a:extLst>
                </a:gridCol>
                <a:gridCol w="1752344">
                  <a:extLst>
                    <a:ext uri="{9D8B030D-6E8A-4147-A177-3AD203B41FA5}">
                      <a16:colId xmlns="" xmlns:a16="http://schemas.microsoft.com/office/drawing/2014/main" val="20002"/>
                    </a:ext>
                  </a:extLst>
                </a:gridCol>
                <a:gridCol w="1799936">
                  <a:extLst>
                    <a:ext uri="{9D8B030D-6E8A-4147-A177-3AD203B41FA5}">
                      <a16:colId xmlns="" xmlns:a16="http://schemas.microsoft.com/office/drawing/2014/main" val="20003"/>
                    </a:ext>
                  </a:extLst>
                </a:gridCol>
                <a:gridCol w="1954530">
                  <a:extLst>
                    <a:ext uri="{9D8B030D-6E8A-4147-A177-3AD203B41FA5}">
                      <a16:colId xmlns="" xmlns:a16="http://schemas.microsoft.com/office/drawing/2014/main" val="20004"/>
                    </a:ext>
                  </a:extLst>
                </a:gridCol>
              </a:tblGrid>
              <a:tr h="830914">
                <a:tc>
                  <a:txBody>
                    <a:bodyPr/>
                    <a:lstStyle/>
                    <a:p>
                      <a:pPr algn="ctr">
                        <a:lnSpc>
                          <a:spcPct val="115000"/>
                        </a:lnSpc>
                        <a:spcAft>
                          <a:spcPts val="0"/>
                        </a:spcAft>
                        <a:tabLst>
                          <a:tab pos="89535" algn="l"/>
                          <a:tab pos="180340" algn="l"/>
                        </a:tabLst>
                      </a:pPr>
                      <a:r>
                        <a:rPr lang="es-PE" sz="1400" kern="1200" cap="all" dirty="0">
                          <a:effectLst/>
                          <a:latin typeface="Aparajita" pitchFamily="34" charset="0"/>
                          <a:cs typeface="Aparajita" pitchFamily="34" charset="0"/>
                        </a:rPr>
                        <a:t>condición del niño</a:t>
                      </a:r>
                      <a:endParaRPr lang="es-PE" sz="1400" dirty="0">
                        <a:effectLst/>
                        <a:latin typeface="Aparajita" pitchFamily="34" charset="0"/>
                        <a:ea typeface="PMingLiU"/>
                        <a:cs typeface="Aparajita" pitchFamily="34"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lnSpc>
                          <a:spcPct val="115000"/>
                        </a:lnSpc>
                        <a:spcAft>
                          <a:spcPts val="0"/>
                        </a:spcAft>
                        <a:tabLst>
                          <a:tab pos="89535" algn="l"/>
                          <a:tab pos="180340" algn="l"/>
                        </a:tabLst>
                      </a:pPr>
                      <a:r>
                        <a:rPr lang="es-PE" sz="1400" kern="1200" cap="all" dirty="0">
                          <a:effectLst/>
                          <a:latin typeface="Aparajita" pitchFamily="34" charset="0"/>
                          <a:cs typeface="Aparajita" pitchFamily="34" charset="0"/>
                        </a:rPr>
                        <a:t>Producto </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lnSpc>
                          <a:spcPct val="115000"/>
                        </a:lnSpc>
                        <a:spcAft>
                          <a:spcPts val="0"/>
                        </a:spcAft>
                        <a:tabLst>
                          <a:tab pos="89535" algn="l"/>
                          <a:tab pos="180340" algn="l"/>
                        </a:tabLst>
                      </a:pPr>
                      <a:r>
                        <a:rPr lang="es-PE" sz="1400" kern="1200" cap="all" dirty="0">
                          <a:effectLst/>
                          <a:latin typeface="Aparajita" pitchFamily="34" charset="0"/>
                          <a:cs typeface="Aparajita" pitchFamily="34" charset="0"/>
                        </a:rPr>
                        <a:t>Edad de</a:t>
                      </a:r>
                      <a:endParaRPr lang="es-PE" sz="1400" dirty="0">
                        <a:effectLst/>
                        <a:latin typeface="Aparajita" pitchFamily="34" charset="0"/>
                        <a:cs typeface="Aparajita" pitchFamily="34" charset="0"/>
                      </a:endParaRPr>
                    </a:p>
                    <a:p>
                      <a:pPr algn="ctr">
                        <a:lnSpc>
                          <a:spcPct val="115000"/>
                        </a:lnSpc>
                        <a:spcAft>
                          <a:spcPts val="0"/>
                        </a:spcAft>
                        <a:tabLst>
                          <a:tab pos="89535" algn="l"/>
                          <a:tab pos="180340" algn="l"/>
                        </a:tabLst>
                      </a:pPr>
                      <a:r>
                        <a:rPr lang="es-PE" sz="1400" kern="1200" cap="all" dirty="0">
                          <a:effectLst/>
                          <a:latin typeface="Aparajita" pitchFamily="34" charset="0"/>
                          <a:cs typeface="Aparajita" pitchFamily="34" charset="0"/>
                        </a:rPr>
                        <a:t>Administración</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lnSpc>
                          <a:spcPct val="115000"/>
                        </a:lnSpc>
                        <a:spcAft>
                          <a:spcPts val="0"/>
                        </a:spcAft>
                        <a:tabLst>
                          <a:tab pos="89535" algn="l"/>
                          <a:tab pos="180340" algn="l"/>
                        </a:tabLst>
                      </a:pPr>
                      <a:r>
                        <a:rPr lang="es-PE" sz="1400" kern="1200" cap="all" dirty="0">
                          <a:effectLst/>
                          <a:latin typeface="Aparajita" pitchFamily="34" charset="0"/>
                          <a:cs typeface="Aparajita" pitchFamily="34" charset="0"/>
                        </a:rPr>
                        <a:t>Dosis a administrar por vía oral x día</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lnSpc>
                          <a:spcPct val="115000"/>
                        </a:lnSpc>
                        <a:spcAft>
                          <a:spcPts val="0"/>
                        </a:spcAft>
                        <a:tabLst>
                          <a:tab pos="89535" algn="l"/>
                          <a:tab pos="180340" algn="l"/>
                        </a:tabLst>
                      </a:pPr>
                      <a:r>
                        <a:rPr lang="es-PE" sz="1400" kern="1200" cap="all" dirty="0">
                          <a:effectLst/>
                          <a:latin typeface="Aparajita" pitchFamily="34" charset="0"/>
                          <a:cs typeface="Aparajita" pitchFamily="34" charset="0"/>
                        </a:rPr>
                        <a:t>Duración de</a:t>
                      </a:r>
                      <a:endParaRPr lang="es-PE" sz="1400" dirty="0">
                        <a:effectLst/>
                        <a:latin typeface="Aparajita" pitchFamily="34" charset="0"/>
                        <a:cs typeface="Aparajita" pitchFamily="34" charset="0"/>
                      </a:endParaRPr>
                    </a:p>
                    <a:p>
                      <a:pPr algn="ctr">
                        <a:lnSpc>
                          <a:spcPct val="115000"/>
                        </a:lnSpc>
                        <a:spcAft>
                          <a:spcPts val="0"/>
                        </a:spcAft>
                        <a:tabLst>
                          <a:tab pos="89535" algn="l"/>
                          <a:tab pos="180340" algn="l"/>
                        </a:tabLst>
                      </a:pPr>
                      <a:r>
                        <a:rPr lang="es-PE" sz="1400" kern="1200" cap="all" dirty="0">
                          <a:effectLst/>
                          <a:latin typeface="Aparajita" pitchFamily="34" charset="0"/>
                          <a:cs typeface="Aparajita" pitchFamily="34" charset="0"/>
                        </a:rPr>
                        <a:t>suplementación</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 xmlns:a16="http://schemas.microsoft.com/office/drawing/2014/main" val="10000"/>
                  </a:ext>
                </a:extLst>
              </a:tr>
              <a:tr h="967851">
                <a:tc rowSpan="2">
                  <a:txBody>
                    <a:bodyPr/>
                    <a:lstStyle/>
                    <a:p>
                      <a:pPr algn="ctr">
                        <a:lnSpc>
                          <a:spcPct val="115000"/>
                        </a:lnSpc>
                        <a:spcAft>
                          <a:spcPts val="0"/>
                        </a:spcAft>
                        <a:tabLst>
                          <a:tab pos="89535" algn="l"/>
                          <a:tab pos="180340" algn="l"/>
                        </a:tabLst>
                      </a:pPr>
                      <a:r>
                        <a:rPr lang="es-PE" sz="1400" dirty="0">
                          <a:effectLst/>
                          <a:latin typeface="Aparajita" pitchFamily="34" charset="0"/>
                          <a:cs typeface="Aparajita" pitchFamily="34" charset="0"/>
                        </a:rPr>
                        <a:t/>
                      </a:r>
                      <a:br>
                        <a:rPr lang="es-PE" sz="1400" dirty="0">
                          <a:effectLst/>
                          <a:latin typeface="Aparajita" pitchFamily="34" charset="0"/>
                          <a:cs typeface="Aparajita" pitchFamily="34" charset="0"/>
                        </a:rPr>
                      </a:br>
                      <a:r>
                        <a:rPr lang="es-PE" sz="1400" dirty="0">
                          <a:effectLst/>
                          <a:latin typeface="Aparajita" pitchFamily="34" charset="0"/>
                          <a:cs typeface="Aparajita" pitchFamily="34" charset="0"/>
                        </a:rPr>
                        <a:t>Bajo peso y/o prematuros</a:t>
                      </a:r>
                      <a:endParaRPr lang="es-PE" sz="1400" dirty="0">
                        <a:effectLst/>
                        <a:latin typeface="Aparajita" pitchFamily="34" charset="0"/>
                        <a:ea typeface="PMingLiU"/>
                        <a:cs typeface="Aparajita" pitchFamily="34"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15000"/>
                        </a:lnSpc>
                        <a:spcAft>
                          <a:spcPts val="0"/>
                        </a:spcAft>
                        <a:tabLst>
                          <a:tab pos="89535" algn="l"/>
                          <a:tab pos="180340" algn="l"/>
                        </a:tabLst>
                      </a:pPr>
                      <a:r>
                        <a:rPr lang="es-PE" sz="1400" kern="1200" dirty="0">
                          <a:effectLst/>
                          <a:latin typeface="Aparajita" pitchFamily="34" charset="0"/>
                          <a:ea typeface="+mn-ea"/>
                          <a:cs typeface="Aparajita" pitchFamily="34" charset="0"/>
                        </a:rPr>
                        <a:t>Gotas</a:t>
                      </a:r>
                      <a:r>
                        <a:rPr lang="es-PE" sz="1400" kern="1200" baseline="0" dirty="0">
                          <a:effectLst/>
                          <a:latin typeface="Aparajita" pitchFamily="34" charset="0"/>
                          <a:ea typeface="+mn-ea"/>
                          <a:cs typeface="Aparajita" pitchFamily="34" charset="0"/>
                        </a:rPr>
                        <a:t> de Sulfato Ferroso </a:t>
                      </a:r>
                      <a:r>
                        <a:rPr lang="es-PE" sz="1400" kern="1200" baseline="0" dirty="0" smtClean="0">
                          <a:effectLst/>
                          <a:latin typeface="Aparajita" pitchFamily="34" charset="0"/>
                          <a:ea typeface="+mn-ea"/>
                          <a:cs typeface="Aparajita" pitchFamily="34" charset="0"/>
                        </a:rPr>
                        <a:t>     (</a:t>
                      </a:r>
                      <a:r>
                        <a:rPr lang="es-PE" sz="1400" kern="1200" baseline="0" dirty="0">
                          <a:effectLst/>
                          <a:latin typeface="Aparajita" pitchFamily="34" charset="0"/>
                          <a:ea typeface="+mn-ea"/>
                          <a:cs typeface="Aparajita" pitchFamily="34" charset="0"/>
                        </a:rPr>
                        <a:t>1 gota=1mg Fe)</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15000"/>
                        </a:lnSpc>
                        <a:spcAft>
                          <a:spcPts val="0"/>
                        </a:spcAft>
                        <a:tabLst>
                          <a:tab pos="89535" algn="l"/>
                          <a:tab pos="180340" algn="l"/>
                        </a:tabLst>
                      </a:pPr>
                      <a:r>
                        <a:rPr lang="es-PE" sz="1400" kern="1200" dirty="0">
                          <a:effectLst/>
                          <a:latin typeface="Aparajita" pitchFamily="34" charset="0"/>
                          <a:cs typeface="Aparajita" pitchFamily="34" charset="0"/>
                        </a:rPr>
                        <a:t>Desde los 30 días hasta los 5 meses</a:t>
                      </a:r>
                      <a:r>
                        <a:rPr lang="es-PE" sz="1400" kern="1200" baseline="0" dirty="0">
                          <a:effectLst/>
                          <a:latin typeface="Aparajita" pitchFamily="34" charset="0"/>
                          <a:cs typeface="Aparajita" pitchFamily="34" charset="0"/>
                        </a:rPr>
                        <a:t> con 29 días. </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15000"/>
                        </a:lnSpc>
                        <a:spcAft>
                          <a:spcPts val="0"/>
                        </a:spcAft>
                        <a:tabLst>
                          <a:tab pos="89535" algn="l"/>
                          <a:tab pos="180340" algn="l"/>
                        </a:tabLst>
                      </a:pPr>
                      <a:r>
                        <a:rPr lang="es-PE" sz="1400" kern="1200" dirty="0">
                          <a:effectLst/>
                          <a:latin typeface="Aparajita" pitchFamily="34" charset="0"/>
                          <a:cs typeface="Aparajita" pitchFamily="34" charset="0"/>
                        </a:rPr>
                        <a:t>2 mg de </a:t>
                      </a:r>
                      <a:r>
                        <a:rPr lang="es-PE" sz="1400" spc="-20" dirty="0">
                          <a:effectLst/>
                          <a:latin typeface="Aparajita" pitchFamily="34" charset="0"/>
                          <a:cs typeface="Aparajita" pitchFamily="34" charset="0"/>
                        </a:rPr>
                        <a:t>hierro elemental </a:t>
                      </a:r>
                      <a:r>
                        <a:rPr lang="es-PE" sz="1400" kern="1200" dirty="0">
                          <a:effectLst/>
                          <a:latin typeface="Aparajita" pitchFamily="34" charset="0"/>
                          <a:cs typeface="Aparajita" pitchFamily="34" charset="0"/>
                        </a:rPr>
                        <a:t>/kg/día</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15000"/>
                        </a:lnSpc>
                        <a:spcAft>
                          <a:spcPts val="0"/>
                        </a:spcAft>
                        <a:tabLst>
                          <a:tab pos="89535" algn="l"/>
                          <a:tab pos="180340" algn="l"/>
                        </a:tabLst>
                      </a:pPr>
                      <a:r>
                        <a:rPr lang="es-PE" sz="1400" kern="1200" dirty="0">
                          <a:effectLst/>
                          <a:latin typeface="Aparajita" pitchFamily="34" charset="0"/>
                          <a:cs typeface="Aparajita" pitchFamily="34" charset="0"/>
                        </a:rPr>
                        <a:t>Suplementación</a:t>
                      </a:r>
                      <a:endParaRPr lang="es-PE" sz="1400" dirty="0">
                        <a:effectLst/>
                        <a:latin typeface="Aparajita" pitchFamily="34" charset="0"/>
                        <a:cs typeface="Aparajita" pitchFamily="34" charset="0"/>
                      </a:endParaRPr>
                    </a:p>
                    <a:p>
                      <a:pPr algn="ctr">
                        <a:lnSpc>
                          <a:spcPct val="115000"/>
                        </a:lnSpc>
                        <a:spcAft>
                          <a:spcPts val="0"/>
                        </a:spcAft>
                        <a:tabLst>
                          <a:tab pos="89535" algn="l"/>
                          <a:tab pos="180340" algn="l"/>
                        </a:tabLst>
                      </a:pPr>
                      <a:r>
                        <a:rPr lang="es-PE" sz="1400" kern="1200" dirty="0">
                          <a:effectLst/>
                          <a:latin typeface="Aparajita" pitchFamily="34" charset="0"/>
                          <a:cs typeface="Aparajita" pitchFamily="34" charset="0"/>
                        </a:rPr>
                        <a:t>diaria hasta los</a:t>
                      </a:r>
                      <a:r>
                        <a:rPr lang="es-PE" sz="1400" kern="1200" baseline="0" dirty="0">
                          <a:effectLst/>
                          <a:latin typeface="Aparajita" pitchFamily="34" charset="0"/>
                          <a:cs typeface="Aparajita" pitchFamily="34" charset="0"/>
                        </a:rPr>
                        <a:t> 5 meses con 29 días de edad</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1"/>
                  </a:ext>
                </a:extLst>
              </a:tr>
              <a:tr h="1207491">
                <a:tc vMerge="1">
                  <a:txBody>
                    <a:bodyPr/>
                    <a:lstStyle/>
                    <a:p>
                      <a:endParaRPr lang="es-PE"/>
                    </a:p>
                  </a:txBody>
                  <a:tcPr/>
                </a:tc>
                <a:tc>
                  <a:txBody>
                    <a:bodyPr/>
                    <a:lstStyle/>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Sobre de 1 g</a:t>
                      </a:r>
                      <a:endParaRPr lang="es-PE" sz="1400" dirty="0">
                        <a:effectLst/>
                        <a:latin typeface="Aparajita" pitchFamily="34" charset="0"/>
                        <a:cs typeface="Aparajita" pitchFamily="34" charset="0"/>
                      </a:endParaRPr>
                    </a:p>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(micronutrientes en polvo)</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15000"/>
                        </a:lnSpc>
                        <a:spcAft>
                          <a:spcPts val="0"/>
                        </a:spcAft>
                        <a:tabLst>
                          <a:tab pos="89535" algn="l"/>
                          <a:tab pos="180340" algn="l"/>
                        </a:tabLst>
                      </a:pPr>
                      <a:r>
                        <a:rPr lang="es-PE" sz="1400" kern="1200" dirty="0">
                          <a:effectLst/>
                          <a:latin typeface="Aparajita" pitchFamily="34" charset="0"/>
                          <a:cs typeface="Aparajita" pitchFamily="34" charset="0"/>
                        </a:rPr>
                        <a:t>A partir de los 6 meses</a:t>
                      </a:r>
                      <a:r>
                        <a:rPr lang="es-PE" sz="1400" kern="1200" baseline="0" dirty="0">
                          <a:effectLst/>
                          <a:latin typeface="Aparajita" pitchFamily="34" charset="0"/>
                          <a:cs typeface="Aparajita" pitchFamily="34" charset="0"/>
                        </a:rPr>
                        <a:t> hasta que complete el consumo de los 360 sobres </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1 sobre</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Suplementación</a:t>
                      </a:r>
                      <a:endParaRPr lang="es-PE" sz="1400" dirty="0">
                        <a:effectLst/>
                        <a:latin typeface="Aparajita" pitchFamily="34" charset="0"/>
                        <a:cs typeface="Aparajita" pitchFamily="34" charset="0"/>
                      </a:endParaRPr>
                    </a:p>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diaria durante 12</a:t>
                      </a:r>
                      <a:endParaRPr lang="es-PE" sz="1400" dirty="0">
                        <a:effectLst/>
                        <a:latin typeface="Aparajita" pitchFamily="34" charset="0"/>
                        <a:cs typeface="Aparajita" pitchFamily="34" charset="0"/>
                      </a:endParaRPr>
                    </a:p>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meses continuos </a:t>
                      </a:r>
                    </a:p>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(360 sobres)</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2"/>
                  </a:ext>
                </a:extLst>
              </a:tr>
              <a:tr h="967851">
                <a:tc rowSpan="2">
                  <a:txBody>
                    <a:bodyPr/>
                    <a:lstStyle/>
                    <a:p>
                      <a:pPr algn="ctr" fontAlgn="base">
                        <a:lnSpc>
                          <a:spcPct val="115000"/>
                        </a:lnSpc>
                        <a:spcBef>
                          <a:spcPts val="240"/>
                        </a:spcBef>
                        <a:spcAft>
                          <a:spcPts val="0"/>
                        </a:spcAft>
                      </a:pPr>
                      <a:r>
                        <a:rPr lang="es-PE" sz="1400" dirty="0">
                          <a:effectLst/>
                          <a:latin typeface="Aparajita" pitchFamily="34" charset="0"/>
                          <a:cs typeface="Aparajita" pitchFamily="34" charset="0"/>
                        </a:rPr>
                        <a:t>A término y con adecuado peso al nacer</a:t>
                      </a:r>
                      <a:endParaRPr lang="es-PE" sz="1400" dirty="0">
                        <a:effectLst/>
                        <a:latin typeface="Aparajita" pitchFamily="34" charset="0"/>
                        <a:ea typeface="PMingLiU"/>
                        <a:cs typeface="Aparajita" pitchFamily="34"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PE" sz="1400" kern="1200" dirty="0">
                          <a:effectLst/>
                          <a:latin typeface="Aparajita" pitchFamily="34" charset="0"/>
                          <a:ea typeface="+mn-ea"/>
                          <a:cs typeface="Aparajita" pitchFamily="34" charset="0"/>
                        </a:rPr>
                        <a:t>Gotas</a:t>
                      </a:r>
                      <a:r>
                        <a:rPr lang="es-PE" sz="1400" kern="1200" baseline="0" dirty="0">
                          <a:effectLst/>
                          <a:latin typeface="Aparajita" pitchFamily="34" charset="0"/>
                          <a:ea typeface="+mn-ea"/>
                          <a:cs typeface="Aparajita" pitchFamily="34" charset="0"/>
                        </a:rPr>
                        <a:t> de Sulfato Ferroso </a:t>
                      </a:r>
                      <a:r>
                        <a:rPr lang="es-PE" sz="1400" kern="1200" baseline="0" dirty="0" smtClean="0">
                          <a:effectLst/>
                          <a:latin typeface="Aparajita" pitchFamily="34" charset="0"/>
                          <a:ea typeface="+mn-ea"/>
                          <a:cs typeface="Aparajita" pitchFamily="34" charset="0"/>
                        </a:rPr>
                        <a:t>      (</a:t>
                      </a:r>
                      <a:r>
                        <a:rPr lang="es-PE" sz="1400" kern="1200" baseline="0" dirty="0">
                          <a:effectLst/>
                          <a:latin typeface="Aparajita" pitchFamily="34" charset="0"/>
                          <a:ea typeface="+mn-ea"/>
                          <a:cs typeface="Aparajita" pitchFamily="34" charset="0"/>
                        </a:rPr>
                        <a:t>1 gota=1mg Fe)</a:t>
                      </a:r>
                      <a:endParaRPr lang="es-PE" sz="1400" dirty="0">
                        <a:effectLst/>
                        <a:latin typeface="Aparajita" pitchFamily="34" charset="0"/>
                        <a:ea typeface="PMingLiU"/>
                        <a:cs typeface="Aparajita" pitchFamily="34" charset="0"/>
                      </a:endParaRPr>
                    </a:p>
                    <a:p>
                      <a:endParaRPr lang="es-PE" sz="1400" dirty="0">
                        <a:latin typeface="Aparajita" pitchFamily="34" charset="0"/>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PE" sz="1400" dirty="0">
                          <a:latin typeface="Aparajita" pitchFamily="34" charset="0"/>
                          <a:cs typeface="Aparajita" pitchFamily="34" charset="0"/>
                        </a:rPr>
                        <a:t>Desde los 4 meses de edad hasta los 5</a:t>
                      </a:r>
                      <a:r>
                        <a:rPr lang="es-PE" sz="1400" baseline="0" dirty="0">
                          <a:latin typeface="Aparajita" pitchFamily="34" charset="0"/>
                          <a:cs typeface="Aparajita" pitchFamily="34" charset="0"/>
                        </a:rPr>
                        <a:t> meses con 29 días </a:t>
                      </a:r>
                      <a:endParaRPr lang="es-PE" sz="1400" dirty="0">
                        <a:latin typeface="Aparajita" pitchFamily="34" charset="0"/>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PE" sz="1400" kern="1200" dirty="0">
                          <a:effectLst/>
                          <a:latin typeface="Aparajita" pitchFamily="34" charset="0"/>
                          <a:cs typeface="Aparajita" pitchFamily="34" charset="0"/>
                        </a:rPr>
                        <a:t>2 mg de </a:t>
                      </a:r>
                      <a:r>
                        <a:rPr lang="es-PE" sz="1400" spc="-20" dirty="0">
                          <a:effectLst/>
                          <a:latin typeface="Aparajita" pitchFamily="34" charset="0"/>
                          <a:cs typeface="Aparajita" pitchFamily="34" charset="0"/>
                        </a:rPr>
                        <a:t>hierro elemental </a:t>
                      </a:r>
                      <a:r>
                        <a:rPr lang="es-PE" sz="1400" kern="1200" dirty="0">
                          <a:effectLst/>
                          <a:latin typeface="Aparajita" pitchFamily="34" charset="0"/>
                          <a:cs typeface="Aparajita" pitchFamily="34" charset="0"/>
                        </a:rPr>
                        <a:t>/kg/día</a:t>
                      </a:r>
                      <a:endParaRPr lang="es-PE" sz="1400" dirty="0">
                        <a:effectLst/>
                        <a:latin typeface="Aparajita" pitchFamily="34" charset="0"/>
                        <a:ea typeface="PMingLiU"/>
                        <a:cs typeface="Aparajita" pitchFamily="34" charset="0"/>
                      </a:endParaRPr>
                    </a:p>
                    <a:p>
                      <a:pPr algn="ctr"/>
                      <a:endParaRPr lang="es-PE" sz="1400" dirty="0">
                        <a:latin typeface="Aparajita" pitchFamily="34" charset="0"/>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15000"/>
                        </a:lnSpc>
                        <a:spcAft>
                          <a:spcPts val="0"/>
                        </a:spcAft>
                        <a:tabLst>
                          <a:tab pos="89535" algn="l"/>
                          <a:tab pos="180340" algn="l"/>
                        </a:tabLst>
                      </a:pPr>
                      <a:r>
                        <a:rPr lang="es-PE" sz="1400" kern="1200" dirty="0">
                          <a:effectLst/>
                          <a:latin typeface="Aparajita" pitchFamily="34" charset="0"/>
                          <a:cs typeface="Aparajita" pitchFamily="34" charset="0"/>
                        </a:rPr>
                        <a:t>Suplementación</a:t>
                      </a:r>
                      <a:endParaRPr lang="es-PE" sz="1400" dirty="0">
                        <a:effectLst/>
                        <a:latin typeface="Aparajita" pitchFamily="34" charset="0"/>
                        <a:cs typeface="Aparajita" pitchFamily="34" charset="0"/>
                      </a:endParaRPr>
                    </a:p>
                    <a:p>
                      <a:pPr algn="ctr">
                        <a:lnSpc>
                          <a:spcPct val="115000"/>
                        </a:lnSpc>
                        <a:spcAft>
                          <a:spcPts val="0"/>
                        </a:spcAft>
                        <a:tabLst>
                          <a:tab pos="89535" algn="l"/>
                          <a:tab pos="180340" algn="l"/>
                        </a:tabLst>
                      </a:pPr>
                      <a:r>
                        <a:rPr lang="es-PE" sz="1400" kern="1200" dirty="0">
                          <a:effectLst/>
                          <a:latin typeface="Aparajita" pitchFamily="34" charset="0"/>
                          <a:cs typeface="Aparajita" pitchFamily="34" charset="0"/>
                        </a:rPr>
                        <a:t>diaria hasta los</a:t>
                      </a:r>
                      <a:r>
                        <a:rPr lang="es-PE" sz="1400" kern="1200" baseline="0" dirty="0">
                          <a:effectLst/>
                          <a:latin typeface="Aparajita" pitchFamily="34" charset="0"/>
                          <a:cs typeface="Aparajita" pitchFamily="34" charset="0"/>
                        </a:rPr>
                        <a:t> 5 meses con 29 días de edad.</a:t>
                      </a:r>
                      <a:endParaRPr lang="es-PE" sz="1400" dirty="0">
                        <a:latin typeface="Aparajita" pitchFamily="34" charset="0"/>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3"/>
                  </a:ext>
                </a:extLst>
              </a:tr>
              <a:tr h="1207491">
                <a:tc vMerge="1">
                  <a:txBody>
                    <a:bodyPr/>
                    <a:lstStyle/>
                    <a:p>
                      <a:pPr algn="ctr" fontAlgn="base">
                        <a:lnSpc>
                          <a:spcPct val="115000"/>
                        </a:lnSpc>
                        <a:spcBef>
                          <a:spcPts val="240"/>
                        </a:spcBef>
                        <a:spcAft>
                          <a:spcPts val="0"/>
                        </a:spcAft>
                      </a:pPr>
                      <a:endParaRPr lang="es-PE" sz="1600" dirty="0">
                        <a:effectLst/>
                        <a:latin typeface="Arial Narrow" panose="020B0606020202030204" pitchFamily="34" charset="0"/>
                        <a:ea typeface="PMingLiU"/>
                        <a:cs typeface="Times New Roman"/>
                      </a:endParaRPr>
                    </a:p>
                  </a:txBody>
                  <a:tcPr marL="0" marR="0" marT="0" marB="0" anchor="ctr"/>
                </a:tc>
                <a:tc>
                  <a:txBody>
                    <a:bodyPr/>
                    <a:lstStyle/>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Sobre  de 1 g</a:t>
                      </a:r>
                      <a:endParaRPr lang="es-PE" sz="1400" dirty="0">
                        <a:effectLst/>
                        <a:latin typeface="Aparajita" pitchFamily="34" charset="0"/>
                        <a:cs typeface="Aparajita" pitchFamily="34" charset="0"/>
                      </a:endParaRPr>
                    </a:p>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(micronutrientes en polvo)</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15000"/>
                        </a:lnSpc>
                        <a:spcAft>
                          <a:spcPts val="0"/>
                        </a:spcAft>
                        <a:tabLst>
                          <a:tab pos="89535" algn="l"/>
                          <a:tab pos="180340" algn="l"/>
                        </a:tabLst>
                      </a:pPr>
                      <a:r>
                        <a:rPr lang="es-PE" sz="1400" kern="1200" dirty="0">
                          <a:effectLst/>
                          <a:latin typeface="Aparajita" pitchFamily="34" charset="0"/>
                          <a:cs typeface="Aparajita" pitchFamily="34" charset="0"/>
                        </a:rPr>
                        <a:t>A partir de los 6 meses</a:t>
                      </a:r>
                      <a:r>
                        <a:rPr lang="es-PE" sz="1400" kern="1200" baseline="0" dirty="0">
                          <a:effectLst/>
                          <a:latin typeface="Aparajita" pitchFamily="34" charset="0"/>
                          <a:cs typeface="Aparajita" pitchFamily="34" charset="0"/>
                        </a:rPr>
                        <a:t> hasta que complete el consumo de los 360 sobres </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1 sobre</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Suplementación diaria durante12 meses continuos </a:t>
                      </a:r>
                    </a:p>
                    <a:p>
                      <a:pPr algn="ctr">
                        <a:lnSpc>
                          <a:spcPct val="115000"/>
                        </a:lnSpc>
                        <a:spcAft>
                          <a:spcPts val="0"/>
                        </a:spcAft>
                        <a:tabLst>
                          <a:tab pos="89535" algn="l"/>
                          <a:tab pos="180340" algn="l"/>
                          <a:tab pos="2805430" algn="ctr"/>
                          <a:tab pos="5611495" algn="r"/>
                        </a:tabLst>
                      </a:pPr>
                      <a:r>
                        <a:rPr lang="es-PE" sz="1400" kern="1200" dirty="0">
                          <a:effectLst/>
                          <a:latin typeface="Aparajita" pitchFamily="34" charset="0"/>
                          <a:cs typeface="Aparajita" pitchFamily="34" charset="0"/>
                        </a:rPr>
                        <a:t>(360 sobres)</a:t>
                      </a:r>
                      <a:endParaRPr lang="es-PE" sz="1400" dirty="0">
                        <a:effectLst/>
                        <a:latin typeface="Aparajita" pitchFamily="34" charset="0"/>
                        <a:ea typeface="PMingLiU"/>
                        <a:cs typeface="Aparajita" pitchFamily="34" charset="0"/>
                      </a:endParaRPr>
                    </a:p>
                  </a:txBody>
                  <a:tcPr marL="68580" marR="68580" marT="95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4"/>
                  </a:ext>
                </a:extLst>
              </a:tr>
            </a:tbl>
          </a:graphicData>
        </a:graphic>
      </p:graphicFrame>
      <p:pic>
        <p:nvPicPr>
          <p:cNvPr id="7" name="Picture 2" descr="EncabezadoMinisteriodeSalu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401" y="1"/>
            <a:ext cx="4927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0178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Marcador de contenido 3"/>
          <p:cNvGraphicFramePr>
            <a:graphicFrameLocks noGrp="1"/>
          </p:cNvGraphicFramePr>
          <p:nvPr>
            <p:ph idx="1"/>
            <p:extLst>
              <p:ext uri="{D42A27DB-BD31-4B8C-83A1-F6EECF244321}">
                <p14:modId xmlns:p14="http://schemas.microsoft.com/office/powerpoint/2010/main" val="4146333305"/>
              </p:ext>
            </p:extLst>
          </p:nvPr>
        </p:nvGraphicFramePr>
        <p:xfrm>
          <a:off x="74259" y="1676400"/>
          <a:ext cx="8996278" cy="4560920"/>
        </p:xfrm>
        <a:graphic>
          <a:graphicData uri="http://schemas.openxmlformats.org/drawingml/2006/table">
            <a:tbl>
              <a:tblPr firstRow="1" bandRow="1">
                <a:tableStyleId>{5C22544A-7EE6-4342-B048-85BDC9FD1C3A}</a:tableStyleId>
              </a:tblPr>
              <a:tblGrid>
                <a:gridCol w="973606"/>
                <a:gridCol w="1121165"/>
                <a:gridCol w="767189"/>
                <a:gridCol w="155522"/>
                <a:gridCol w="378187"/>
                <a:gridCol w="366891"/>
                <a:gridCol w="745079"/>
                <a:gridCol w="116840"/>
                <a:gridCol w="630566"/>
                <a:gridCol w="284245"/>
                <a:gridCol w="460834"/>
                <a:gridCol w="379295"/>
                <a:gridCol w="365783"/>
                <a:gridCol w="549027"/>
                <a:gridCol w="196052"/>
                <a:gridCol w="644078"/>
                <a:gridCol w="116840"/>
                <a:gridCol w="440399"/>
                <a:gridCol w="304680"/>
              </a:tblGrid>
              <a:tr h="507997">
                <a:tc>
                  <a:txBody>
                    <a:bodyPr/>
                    <a:lstStyle/>
                    <a:p>
                      <a:pPr algn="ctr"/>
                      <a:r>
                        <a:rPr lang="es-PE" sz="1400" dirty="0" smtClean="0">
                          <a:solidFill>
                            <a:sysClr val="windowText" lastClr="000000"/>
                          </a:solidFill>
                          <a:latin typeface="Arial Narrow" panose="020B0606020202030204" pitchFamily="34" charset="0"/>
                        </a:rPr>
                        <a:t>PRENATAL</a:t>
                      </a: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s-PE" sz="1400" dirty="0" smtClean="0">
                          <a:solidFill>
                            <a:sysClr val="windowText" lastClr="000000"/>
                          </a:solidFill>
                          <a:latin typeface="Arial Narrow" panose="020B0606020202030204" pitchFamily="34" charset="0"/>
                        </a:rPr>
                        <a:t>NACIMIENTO</a:t>
                      </a: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s-PE" sz="1400" dirty="0" smtClean="0">
                          <a:solidFill>
                            <a:sysClr val="windowText" lastClr="000000"/>
                          </a:solidFill>
                          <a:latin typeface="Arial Narrow" panose="020B0606020202030204" pitchFamily="34" charset="0"/>
                        </a:rPr>
                        <a:t>1 AÑO DE EDAD</a:t>
                      </a: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s-PE" sz="1400" dirty="0" smtClean="0">
                          <a:solidFill>
                            <a:sysClr val="windowText" lastClr="000000"/>
                          </a:solidFill>
                          <a:latin typeface="Arial Narrow" panose="020B0606020202030204" pitchFamily="34" charset="0"/>
                        </a:rPr>
                        <a:t>2 AÑOS</a:t>
                      </a: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a:txBody>
                    <a:bodyPr/>
                    <a:lstStyle/>
                    <a:p>
                      <a:pPr algn="ctr"/>
                      <a:r>
                        <a:rPr lang="es-PE" sz="1400" dirty="0" smtClean="0">
                          <a:solidFill>
                            <a:sysClr val="windowText" lastClr="000000"/>
                          </a:solidFill>
                          <a:latin typeface="Arial Narrow" panose="020B0606020202030204" pitchFamily="34" charset="0"/>
                        </a:rPr>
                        <a:t>3 AÑOS</a:t>
                      </a: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s-PE" sz="1400" dirty="0" smtClean="0">
                          <a:solidFill>
                            <a:sysClr val="windowText" lastClr="000000"/>
                          </a:solidFill>
                          <a:latin typeface="Arial Narrow" panose="020B0606020202030204" pitchFamily="34" charset="0"/>
                        </a:rPr>
                        <a:t>4 AÑOS</a:t>
                      </a: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s-PE" sz="1400" dirty="0" smtClean="0">
                          <a:solidFill>
                            <a:sysClr val="windowText" lastClr="000000"/>
                          </a:solidFill>
                          <a:latin typeface="Arial Narrow" panose="020B0606020202030204" pitchFamily="34" charset="0"/>
                        </a:rPr>
                        <a:t>5 AÑOS</a:t>
                      </a: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s-PE" sz="1400" dirty="0" smtClean="0">
                          <a:solidFill>
                            <a:sysClr val="windowText" lastClr="000000"/>
                          </a:solidFill>
                          <a:latin typeface="Arial Narrow" panose="020B0606020202030204" pitchFamily="34" charset="0"/>
                        </a:rPr>
                        <a:t>6 AÑOS</a:t>
                      </a: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s-PE" sz="1400" dirty="0" smtClean="0">
                          <a:solidFill>
                            <a:sysClr val="windowText" lastClr="000000"/>
                          </a:solidFill>
                          <a:latin typeface="Arial Narrow" panose="020B0606020202030204" pitchFamily="34" charset="0"/>
                        </a:rPr>
                        <a:t>7 AÑOS</a:t>
                      </a: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s-PE" sz="1400" dirty="0" smtClean="0">
                          <a:solidFill>
                            <a:sysClr val="windowText" lastClr="000000"/>
                          </a:solidFill>
                          <a:latin typeface="Arial Narrow" panose="020B0606020202030204" pitchFamily="34" charset="0"/>
                        </a:rPr>
                        <a:t>8 AÑOS</a:t>
                      </a: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s-PE" sz="1400" dirty="0" smtClean="0">
                          <a:solidFill>
                            <a:sysClr val="windowText" lastClr="000000"/>
                          </a:solidFill>
                          <a:latin typeface="Arial Narrow" panose="020B0606020202030204" pitchFamily="34" charset="0"/>
                        </a:rPr>
                        <a:t>9 AÑOS</a:t>
                      </a: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s-PE" sz="1400" dirty="0">
                        <a:solidFill>
                          <a:sysClr val="windowText" lastClr="000000"/>
                        </a:solidFill>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05345">
                <a:tc gridSpan="9">
                  <a:txBody>
                    <a:bodyPr/>
                    <a:lstStyle/>
                    <a:p>
                      <a:pPr algn="ctr"/>
                      <a:r>
                        <a:rPr lang="es-PE" sz="1800" b="1" dirty="0" smtClean="0">
                          <a:latin typeface="Arial Narrow" panose="020B0606020202030204" pitchFamily="34" charset="0"/>
                        </a:rPr>
                        <a:t>Desarrollo motriz</a:t>
                      </a: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3300"/>
                    </a:solidFill>
                  </a:tcPr>
                </a:tc>
                <a:tc hMerge="1">
                  <a:txBody>
                    <a:bodyPr/>
                    <a:lstStyle/>
                    <a:p>
                      <a:endParaRPr lang="es-PE" sz="1200">
                        <a:latin typeface="Arial Narrow" panose="020B0606020202030204" pitchFamily="34" charset="0"/>
                      </a:endParaRPr>
                    </a:p>
                  </a:txBody>
                  <a:tcPr/>
                </a:tc>
                <a:tc hMerge="1">
                  <a:txBody>
                    <a:bodyPr/>
                    <a:lstStyle/>
                    <a:p>
                      <a:endParaRPr lang="es-PE" sz="1200">
                        <a:latin typeface="Arial Narrow" panose="020B0606020202030204" pitchFamily="34" charset="0"/>
                      </a:endParaRPr>
                    </a:p>
                  </a:txBody>
                  <a:tcPr/>
                </a:tc>
                <a:tc hMerge="1">
                  <a:txBody>
                    <a:bodyPr/>
                    <a:lstStyle/>
                    <a:p>
                      <a:endParaRPr lang="es-PE" sz="1200">
                        <a:latin typeface="Arial Narrow" panose="020B0606020202030204" pitchFamily="34" charset="0"/>
                      </a:endParaRPr>
                    </a:p>
                  </a:txBody>
                  <a:tcPr/>
                </a:tc>
                <a:tc hMerge="1">
                  <a:txBody>
                    <a:bodyPr/>
                    <a:lstStyle/>
                    <a:p>
                      <a:endParaRPr lang="es-PE"/>
                    </a:p>
                  </a:txBody>
                  <a:tcPr/>
                </a:tc>
                <a:tc hMerge="1">
                  <a:txBody>
                    <a:bodyPr/>
                    <a:lstStyle/>
                    <a:p>
                      <a:endParaRPr lang="es-PE"/>
                    </a:p>
                  </a:txBody>
                  <a:tcPr/>
                </a:tc>
                <a:tc hMerge="1">
                  <a:txBody>
                    <a:bodyPr/>
                    <a:lstStyle/>
                    <a:p>
                      <a:endParaRPr lang="es-PE" sz="1200">
                        <a:latin typeface="Arial Narrow" panose="020B0606020202030204" pitchFamily="34" charset="0"/>
                      </a:endParaRPr>
                    </a:p>
                  </a:txBody>
                  <a:tcPr/>
                </a:tc>
                <a:tc hMerge="1">
                  <a:txBody>
                    <a:bodyPr/>
                    <a:lstStyle/>
                    <a:p>
                      <a:endParaRPr lang="es-PE"/>
                    </a:p>
                  </a:txBody>
                  <a:tcPr/>
                </a:tc>
                <a:tc hMerge="1">
                  <a:txBody>
                    <a:bodyPr/>
                    <a:lstStyle/>
                    <a:p>
                      <a:endParaRPr lang="es-PE" sz="1200" dirty="0">
                        <a:latin typeface="Arial Narrow" panose="020B0606020202030204" pitchFamily="34" charset="0"/>
                      </a:endParaRPr>
                    </a:p>
                  </a:txBody>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4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05345">
                <a:tc>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s-PE" sz="1800" b="1" dirty="0" smtClean="0">
                          <a:latin typeface="Arial Narrow" panose="020B0606020202030204" pitchFamily="34" charset="0"/>
                        </a:rPr>
                        <a:t>Control emocional</a:t>
                      </a: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hMerge="1">
                  <a:txBody>
                    <a:bodyPr/>
                    <a:lstStyle/>
                    <a:p>
                      <a:endParaRPr lang="es-PE" sz="1200">
                        <a:latin typeface="Arial Narrow" panose="020B0606020202030204" pitchFamily="34" charset="0"/>
                      </a:endParaRPr>
                    </a:p>
                  </a:txBody>
                  <a:tcPr/>
                </a:tc>
                <a:tc gridSpan="3">
                  <a:txBody>
                    <a:bodyPr/>
                    <a:lstStyle/>
                    <a:p>
                      <a:pPr algn="ct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hMerge="1">
                  <a:txBody>
                    <a:bodyPr/>
                    <a:lstStyle/>
                    <a:p>
                      <a:endParaRPr lang="es-PE"/>
                    </a:p>
                  </a:txBody>
                  <a:tcPr/>
                </a:tc>
                <a:tc gridSpan="2">
                  <a:txBody>
                    <a:bodyPr/>
                    <a:lstStyle/>
                    <a:p>
                      <a:pPr algn="ct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a:txBody>
                    <a:bodyPr/>
                    <a:lstStyle/>
                    <a:p>
                      <a:pPr algn="ctr"/>
                      <a:endParaRPr lang="es-PE" sz="1800" b="1">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05345">
                <a:tc>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s-PE" sz="1800" b="1" dirty="0" smtClean="0">
                          <a:latin typeface="Arial Narrow" panose="020B0606020202030204" pitchFamily="34" charset="0"/>
                        </a:rPr>
                        <a:t>Vista</a:t>
                      </a: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hMerge="1">
                  <a:txBody>
                    <a:bodyPr/>
                    <a:lstStyle/>
                    <a:p>
                      <a:endParaRPr lang="es-PE" sz="1200">
                        <a:latin typeface="Arial Narrow" panose="020B0606020202030204" pitchFamily="34" charset="0"/>
                      </a:endParaRPr>
                    </a:p>
                  </a:txBody>
                  <a:tcPr/>
                </a:tc>
                <a:tc gridSpan="3">
                  <a:txBody>
                    <a:bodyPr/>
                    <a:lstStyle/>
                    <a:p>
                      <a:pPr algn="ct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hMerge="1">
                  <a:txBody>
                    <a:bodyPr/>
                    <a:lstStyle/>
                    <a:p>
                      <a:endParaRPr lang="es-PE"/>
                    </a:p>
                  </a:txBody>
                  <a:tcPr/>
                </a:tc>
                <a:tc gridSpan="2">
                  <a:txBody>
                    <a:bodyPr/>
                    <a:lstStyle/>
                    <a:p>
                      <a:pPr algn="ct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a:txBody>
                    <a:bodyPr/>
                    <a:lstStyle/>
                    <a:p>
                      <a:pPr algn="ct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05345">
                <a:tc>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es-PE" sz="1800" b="1" kern="1200" dirty="0" smtClean="0">
                          <a:solidFill>
                            <a:schemeClr val="dk1"/>
                          </a:solidFill>
                          <a:latin typeface="Arial Narrow" panose="020B0606020202030204" pitchFamily="34" charset="0"/>
                          <a:ea typeface="+mn-ea"/>
                          <a:cs typeface="+mn-cs"/>
                        </a:rPr>
                        <a:t>Vínculos sociales</a:t>
                      </a:r>
                      <a:endParaRPr lang="es-PE" sz="1800" b="1" kern="1200" dirty="0">
                        <a:solidFill>
                          <a:schemeClr val="dk1"/>
                        </a:solidFill>
                        <a:latin typeface="Arial Narrow" panose="020B0606020202030204" pitchFamily="34" charset="0"/>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hMerge="1">
                  <a:txBody>
                    <a:bodyPr/>
                    <a:lstStyle/>
                    <a:p>
                      <a:endParaRPr lang="es-PE" sz="1200">
                        <a:latin typeface="Arial Narrow" panose="020B0606020202030204" pitchFamily="34" charset="0"/>
                      </a:endParaRPr>
                    </a:p>
                  </a:txBody>
                  <a:tcPr/>
                </a:tc>
                <a:tc gridSpan="3">
                  <a:txBody>
                    <a:bodyPr/>
                    <a:lstStyle/>
                    <a:p>
                      <a:pPr algn="ct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hMerge="1">
                  <a:txBody>
                    <a:bodyPr/>
                    <a:lstStyle/>
                    <a:p>
                      <a:endParaRPr lang="es-PE"/>
                    </a:p>
                  </a:txBody>
                  <a:tcPr/>
                </a:tc>
                <a:tc gridSpan="2">
                  <a:txBody>
                    <a:bodyPr/>
                    <a:lstStyle/>
                    <a:p>
                      <a:pPr algn="ctr"/>
                      <a:endParaRPr lang="es-PE" sz="1800" b="1">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a:txBody>
                    <a:bodyPr/>
                    <a:lstStyle/>
                    <a:p>
                      <a:pPr algn="ctr"/>
                      <a:endParaRPr lang="es-PE" sz="1800" b="1">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05345">
                <a:tc>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4">
                  <a:txBody>
                    <a:bodyPr/>
                    <a:lstStyle/>
                    <a:p>
                      <a:pPr algn="ctr"/>
                      <a:r>
                        <a:rPr lang="es-PE" sz="1800" b="1" dirty="0" smtClean="0">
                          <a:latin typeface="Arial Narrow" panose="020B0606020202030204" pitchFamily="34" charset="0"/>
                        </a:rPr>
                        <a:t>Vocabulario</a:t>
                      </a: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66"/>
                    </a:solidFill>
                  </a:tcPr>
                </a:tc>
                <a:tc hMerge="1">
                  <a:txBody>
                    <a:bodyPr/>
                    <a:lstStyle/>
                    <a:p>
                      <a:endParaRPr lang="es-PE" sz="1200">
                        <a:latin typeface="Arial Narrow" panose="020B0606020202030204" pitchFamily="34" charset="0"/>
                      </a:endParaRPr>
                    </a:p>
                  </a:txBody>
                  <a:tcPr/>
                </a:tc>
                <a:tc hMerge="1">
                  <a:txBody>
                    <a:bodyPr/>
                    <a:lstStyle/>
                    <a:p>
                      <a:endParaRPr lang="es-PE" sz="1200">
                        <a:latin typeface="Arial Narrow" panose="020B0606020202030204" pitchFamily="34" charset="0"/>
                      </a:endParaRPr>
                    </a:p>
                  </a:txBody>
                  <a:tcPr/>
                </a:tc>
                <a:tc hMerge="1">
                  <a:txBody>
                    <a:bodyPr/>
                    <a:lstStyle/>
                    <a:p>
                      <a:endParaRPr lang="es-PE"/>
                    </a:p>
                  </a:txBody>
                  <a:tcPr/>
                </a:tc>
                <a:tc>
                  <a:txBody>
                    <a:bodyPr/>
                    <a:lstStyle/>
                    <a:p>
                      <a:pPr algn="ct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a:txBody>
                    <a:bodyPr/>
                    <a:lstStyle/>
                    <a:p>
                      <a:pPr algn="ctr"/>
                      <a:endParaRPr lang="es-PE" sz="1800" b="1">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8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4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endParaRPr lang="es-P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05345">
                <a:tc>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18">
                  <a:txBody>
                    <a:bodyPr/>
                    <a:lstStyle/>
                    <a:p>
                      <a:pPr algn="ctr"/>
                      <a:r>
                        <a:rPr lang="es-PE" sz="1800" b="1" dirty="0" smtClean="0">
                          <a:latin typeface="Arial Narrow" panose="020B0606020202030204" pitchFamily="34" charset="0"/>
                        </a:rPr>
                        <a:t>Segundo idioma</a:t>
                      </a: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33300"/>
                    </a:solidFill>
                  </a:tcPr>
                </a:tc>
                <a:tc hMerge="1">
                  <a:txBody>
                    <a:bodyPr/>
                    <a:lstStyle/>
                    <a:p>
                      <a:endParaRPr lang="es-PE" sz="1200" dirty="0">
                        <a:latin typeface="Arial Narrow" panose="020B0606020202030204" pitchFamily="34" charset="0"/>
                      </a:endParaRPr>
                    </a:p>
                  </a:txBody>
                  <a:tcPr>
                    <a:solidFill>
                      <a:srgbClr val="FFC000"/>
                    </a:solidFill>
                  </a:tcPr>
                </a:tc>
                <a:tc hMerge="1">
                  <a:txBody>
                    <a:bodyPr/>
                    <a:lstStyle/>
                    <a:p>
                      <a:endParaRPr lang="es-PE" sz="1200" dirty="0">
                        <a:latin typeface="Arial Narrow" panose="020B0606020202030204" pitchFamily="34" charset="0"/>
                      </a:endParaRPr>
                    </a:p>
                  </a:txBody>
                  <a:tcPr>
                    <a:solidFill>
                      <a:srgbClr val="FFC000"/>
                    </a:solidFill>
                  </a:tcPr>
                </a:tc>
                <a:tc hMerge="1">
                  <a:txBody>
                    <a:bodyPr/>
                    <a:lstStyle/>
                    <a:p>
                      <a:endParaRPr lang="es-PE"/>
                    </a:p>
                  </a:txBody>
                  <a:tcPr/>
                </a:tc>
                <a:tc hMerge="1">
                  <a:txBody>
                    <a:bodyPr/>
                    <a:lstStyle/>
                    <a:p>
                      <a:endParaRPr lang="es-PE"/>
                    </a:p>
                  </a:txBody>
                  <a:tcPr/>
                </a:tc>
                <a:tc hMerge="1">
                  <a:txBody>
                    <a:bodyPr/>
                    <a:lstStyle/>
                    <a:p>
                      <a:endParaRPr lang="es-PE" sz="1200" dirty="0">
                        <a:latin typeface="Arial Narrow" panose="020B0606020202030204" pitchFamily="34" charset="0"/>
                      </a:endParaRPr>
                    </a:p>
                  </a:txBody>
                  <a:tcPr>
                    <a:solidFill>
                      <a:srgbClr val="FFC000"/>
                    </a:solidFill>
                  </a:tcPr>
                </a:tc>
                <a:tc hMerge="1">
                  <a:txBody>
                    <a:bodyPr/>
                    <a:lstStyle/>
                    <a:p>
                      <a:endParaRPr lang="es-PE"/>
                    </a:p>
                  </a:txBody>
                  <a:tcPr/>
                </a:tc>
                <a:tc hMerge="1">
                  <a:txBody>
                    <a:bodyPr/>
                    <a:lstStyle/>
                    <a:p>
                      <a:endParaRPr lang="es-PE" sz="1200" dirty="0">
                        <a:latin typeface="Arial Narrow" panose="020B0606020202030204" pitchFamily="34" charset="0"/>
                      </a:endParaRPr>
                    </a:p>
                  </a:txBody>
                  <a:tcPr>
                    <a:solidFill>
                      <a:srgbClr val="FFC000"/>
                    </a:solidFill>
                  </a:tcPr>
                </a:tc>
                <a:tc hMerge="1">
                  <a:txBody>
                    <a:bodyPr/>
                    <a:lstStyle/>
                    <a:p>
                      <a:endParaRPr lang="es-PE"/>
                    </a:p>
                  </a:txBody>
                  <a:tcPr/>
                </a:tc>
                <a:tc hMerge="1">
                  <a:txBody>
                    <a:bodyPr/>
                    <a:lstStyle/>
                    <a:p>
                      <a:endParaRPr lang="es-PE" sz="1200" dirty="0">
                        <a:latin typeface="Arial Narrow" panose="020B0606020202030204" pitchFamily="34" charset="0"/>
                      </a:endParaRPr>
                    </a:p>
                  </a:txBody>
                  <a:tcPr>
                    <a:solidFill>
                      <a:srgbClr val="FFC000"/>
                    </a:solidFill>
                  </a:tcPr>
                </a:tc>
                <a:tc hMerge="1">
                  <a:txBody>
                    <a:bodyPr/>
                    <a:lstStyle/>
                    <a:p>
                      <a:endParaRPr lang="es-PE"/>
                    </a:p>
                  </a:txBody>
                  <a:tcPr/>
                </a:tc>
                <a:tc hMerge="1">
                  <a:txBody>
                    <a:bodyPr/>
                    <a:lstStyle/>
                    <a:p>
                      <a:endParaRPr lang="es-PE" sz="1200" dirty="0">
                        <a:latin typeface="Arial Narrow" panose="020B0606020202030204" pitchFamily="34" charset="0"/>
                      </a:endParaRPr>
                    </a:p>
                  </a:txBody>
                  <a:tcPr>
                    <a:solidFill>
                      <a:srgbClr val="FFC000"/>
                    </a:solidFill>
                  </a:tcPr>
                </a:tc>
                <a:tc hMerge="1">
                  <a:txBody>
                    <a:bodyPr/>
                    <a:lstStyle/>
                    <a:p>
                      <a:endParaRPr lang="es-PE"/>
                    </a:p>
                  </a:txBody>
                  <a:tcPr/>
                </a:tc>
                <a:tc hMerge="1">
                  <a:txBody>
                    <a:bodyPr/>
                    <a:lstStyle/>
                    <a:p>
                      <a:endParaRPr lang="es-PE" sz="1200" dirty="0">
                        <a:latin typeface="Arial Narrow" panose="020B0606020202030204" pitchFamily="34" charset="0"/>
                      </a:endParaRPr>
                    </a:p>
                  </a:txBody>
                  <a:tcPr>
                    <a:solidFill>
                      <a:srgbClr val="FFC000"/>
                    </a:solidFill>
                  </a:tcPr>
                </a:tc>
                <a:tc hMerge="1">
                  <a:txBody>
                    <a:bodyPr/>
                    <a:lstStyle/>
                    <a:p>
                      <a:endParaRPr lang="es-PE"/>
                    </a:p>
                  </a:txBody>
                  <a:tcPr/>
                </a:tc>
                <a:tc hMerge="1">
                  <a:txBody>
                    <a:bodyPr/>
                    <a:lstStyle/>
                    <a:p>
                      <a:endParaRPr lang="es-PE" sz="1200" dirty="0">
                        <a:latin typeface="Arial Narrow" panose="020B0606020202030204" pitchFamily="34" charset="0"/>
                      </a:endParaRPr>
                    </a:p>
                  </a:txBody>
                  <a:tcPr>
                    <a:solidFill>
                      <a:srgbClr val="FFC000"/>
                    </a:solidFill>
                  </a:tcPr>
                </a:tc>
                <a:tc hMerge="1">
                  <a:txBody>
                    <a:bodyPr/>
                    <a:lstStyle/>
                    <a:p>
                      <a:endParaRPr lang="es-PE"/>
                    </a:p>
                  </a:txBody>
                  <a:tcPr/>
                </a:tc>
                <a:tc hMerge="1">
                  <a:txBody>
                    <a:bodyPr/>
                    <a:lstStyle/>
                    <a:p>
                      <a:endParaRPr lang="es-PE" sz="1200" dirty="0">
                        <a:latin typeface="Arial Narrow" panose="020B0606020202030204" pitchFamily="34" charset="0"/>
                      </a:endParaRPr>
                    </a:p>
                  </a:txBody>
                  <a:tcPr>
                    <a:solidFill>
                      <a:srgbClr val="FFC000"/>
                    </a:solidFill>
                  </a:tcPr>
                </a:tc>
              </a:tr>
              <a:tr h="505345">
                <a:tc>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s-PE" sz="1400" b="1">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6">
                  <a:txBody>
                    <a:bodyPr/>
                    <a:lstStyle/>
                    <a:p>
                      <a:pPr algn="ctr"/>
                      <a:r>
                        <a:rPr lang="es-PE" sz="1800" b="1" dirty="0" smtClean="0">
                          <a:latin typeface="Arial Narrow" panose="020B0606020202030204" pitchFamily="34" charset="0"/>
                        </a:rPr>
                        <a:t>Matemática/lógica</a:t>
                      </a: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75000"/>
                      </a:schemeClr>
                    </a:solidFill>
                  </a:tcPr>
                </a:tc>
                <a:tc hMerge="1">
                  <a:txBody>
                    <a:bodyPr/>
                    <a:lstStyle/>
                    <a:p>
                      <a:endParaRPr lang="es-PE" sz="1200" dirty="0">
                        <a:latin typeface="Arial Narrow" panose="020B0606020202030204" pitchFamily="34" charset="0"/>
                      </a:endParaRPr>
                    </a:p>
                  </a:txBody>
                  <a:tcPr>
                    <a:solidFill>
                      <a:schemeClr val="accent1">
                        <a:lumMod val="75000"/>
                      </a:schemeClr>
                    </a:solidFill>
                  </a:tcPr>
                </a:tc>
                <a:tc hMerge="1">
                  <a:txBody>
                    <a:bodyPr/>
                    <a:lstStyle/>
                    <a:p>
                      <a:endParaRPr lang="es-PE"/>
                    </a:p>
                  </a:txBody>
                  <a:tcPr/>
                </a:tc>
                <a:tc hMerge="1">
                  <a:txBody>
                    <a:bodyPr/>
                    <a:lstStyle/>
                    <a:p>
                      <a:endParaRPr lang="es-PE"/>
                    </a:p>
                  </a:txBody>
                  <a:tcPr/>
                </a:tc>
                <a:tc hMerge="1">
                  <a:txBody>
                    <a:bodyPr/>
                    <a:lstStyle/>
                    <a:p>
                      <a:endParaRPr lang="es-PE" sz="1200" dirty="0">
                        <a:latin typeface="Arial Narrow" panose="020B0606020202030204" pitchFamily="34" charset="0"/>
                      </a:endParaRPr>
                    </a:p>
                  </a:txBody>
                  <a:tcPr>
                    <a:solidFill>
                      <a:schemeClr val="accent1">
                        <a:lumMod val="75000"/>
                      </a:schemeClr>
                    </a:solidFill>
                  </a:tcPr>
                </a:tc>
                <a:tc hMerge="1">
                  <a:txBody>
                    <a:bodyPr/>
                    <a:lstStyle/>
                    <a:p>
                      <a:endParaRPr lang="es-PE"/>
                    </a:p>
                  </a:txBody>
                  <a:tcPr/>
                </a:tc>
                <a:tc gridSpan="2">
                  <a:txBody>
                    <a:bodyPr/>
                    <a:lstStyle/>
                    <a:p>
                      <a:pPr algn="ct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gridSpan="2">
                  <a:txBody>
                    <a:bodyPr/>
                    <a:lstStyle/>
                    <a:p>
                      <a:endParaRPr lang="es-PE" sz="18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gridSpan="2">
                  <a:txBody>
                    <a:bodyPr/>
                    <a:lstStyle/>
                    <a:p>
                      <a:endParaRPr lang="es-PE" sz="18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gridSpan="2">
                  <a:txBody>
                    <a:bodyPr/>
                    <a:lstStyle/>
                    <a:p>
                      <a:endParaRPr lang="es-PE" sz="18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gridSpan="2">
                  <a:txBody>
                    <a:bodyPr/>
                    <a:lstStyle/>
                    <a:p>
                      <a:endParaRPr lang="es-PE" sz="14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a:txBody>
                    <a:bodyPr/>
                    <a:lstStyle/>
                    <a:p>
                      <a:endParaRPr lang="es-PE" sz="1400"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05345">
                <a:tc>
                  <a:txBody>
                    <a:bodyPr/>
                    <a:lstStyle/>
                    <a:p>
                      <a:endParaRPr lang="es-PE" sz="140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s-PE" sz="1400" b="1">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3">
                  <a:txBody>
                    <a:bodyPr/>
                    <a:lstStyle/>
                    <a:p>
                      <a:pPr algn="ct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s-PE"/>
                    </a:p>
                  </a:txBody>
                  <a:tcPr/>
                </a:tc>
                <a:tc hMerge="1">
                  <a:txBody>
                    <a:bodyPr/>
                    <a:lstStyle/>
                    <a:p>
                      <a:endParaRPr lang="es-PE"/>
                    </a:p>
                  </a:txBody>
                  <a:tcPr/>
                </a:tc>
                <a:tc gridSpan="1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s-PE" sz="1800" b="1" dirty="0" smtClean="0">
                          <a:latin typeface="Arial Narrow" panose="020B0606020202030204" pitchFamily="34" charset="0"/>
                        </a:rPr>
                        <a:t>Música</a:t>
                      </a:r>
                      <a:endParaRPr lang="es-PE" sz="1800" b="1" dirty="0">
                        <a:latin typeface="Arial Narrow" panose="020B0606020202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030A0"/>
                    </a:solidFill>
                  </a:tcPr>
                </a:tc>
                <a:tc hMerge="1">
                  <a:txBody>
                    <a:bodyPr/>
                    <a:lstStyle/>
                    <a:p>
                      <a:endParaRPr lang="es-PE"/>
                    </a:p>
                  </a:txBody>
                  <a:tcPr/>
                </a:tc>
                <a:tc hMerge="1">
                  <a:txBody>
                    <a:bodyPr/>
                    <a:lstStyle/>
                    <a:p>
                      <a:pPr algn="ctr"/>
                      <a:endParaRPr lang="es-PE" sz="1200" b="1" dirty="0">
                        <a:latin typeface="Arial Narrow" panose="020B0606020202030204" pitchFamily="34" charset="0"/>
                      </a:endParaRPr>
                    </a:p>
                  </a:txBody>
                  <a:tcPr>
                    <a:solidFill>
                      <a:schemeClr val="accent2">
                        <a:lumMod val="75000"/>
                      </a:schemeClr>
                    </a:solidFill>
                  </a:tcPr>
                </a:tc>
                <a:tc hMerge="1">
                  <a:txBody>
                    <a:bodyPr/>
                    <a:lstStyle/>
                    <a:p>
                      <a:endParaRPr lang="es-PE"/>
                    </a:p>
                  </a:txBody>
                  <a:tcPr/>
                </a:tc>
                <a:tc hMerge="1">
                  <a:txBody>
                    <a:bodyPr/>
                    <a:lstStyle/>
                    <a:p>
                      <a:endParaRPr lang="es-PE" sz="1200" dirty="0">
                        <a:latin typeface="Arial Narrow" panose="020B0606020202030204" pitchFamily="34" charset="0"/>
                      </a:endParaRPr>
                    </a:p>
                  </a:txBody>
                  <a:tcPr>
                    <a:solidFill>
                      <a:schemeClr val="accent2">
                        <a:lumMod val="75000"/>
                      </a:schemeClr>
                    </a:solidFill>
                  </a:tcPr>
                </a:tc>
                <a:tc hMerge="1">
                  <a:txBody>
                    <a:bodyPr/>
                    <a:lstStyle/>
                    <a:p>
                      <a:endParaRPr lang="es-PE"/>
                    </a:p>
                  </a:txBody>
                  <a:tcPr/>
                </a:tc>
                <a:tc hMerge="1">
                  <a:txBody>
                    <a:bodyPr/>
                    <a:lstStyle/>
                    <a:p>
                      <a:endParaRPr lang="es-PE" sz="1200">
                        <a:latin typeface="Arial Narrow" panose="020B0606020202030204" pitchFamily="34" charset="0"/>
                      </a:endParaRPr>
                    </a:p>
                  </a:txBody>
                  <a:tcPr>
                    <a:solidFill>
                      <a:schemeClr val="accent2">
                        <a:lumMod val="75000"/>
                      </a:schemeClr>
                    </a:solidFill>
                  </a:tcPr>
                </a:tc>
                <a:tc hMerge="1">
                  <a:txBody>
                    <a:bodyPr/>
                    <a:lstStyle/>
                    <a:p>
                      <a:endParaRPr lang="es-PE"/>
                    </a:p>
                  </a:txBody>
                  <a:tcPr/>
                </a:tc>
                <a:tc hMerge="1">
                  <a:txBody>
                    <a:bodyPr/>
                    <a:lstStyle/>
                    <a:p>
                      <a:endParaRPr lang="es-PE" sz="1200">
                        <a:latin typeface="Arial Narrow" panose="020B0606020202030204" pitchFamily="34" charset="0"/>
                      </a:endParaRPr>
                    </a:p>
                  </a:txBody>
                  <a:tcPr>
                    <a:solidFill>
                      <a:schemeClr val="accent2">
                        <a:lumMod val="75000"/>
                      </a:schemeClr>
                    </a:solidFill>
                  </a:tcPr>
                </a:tc>
                <a:tc hMerge="1">
                  <a:txBody>
                    <a:bodyPr/>
                    <a:lstStyle/>
                    <a:p>
                      <a:endParaRPr lang="es-PE"/>
                    </a:p>
                  </a:txBody>
                  <a:tcPr/>
                </a:tc>
                <a:tc hMerge="1">
                  <a:txBody>
                    <a:bodyPr/>
                    <a:lstStyle/>
                    <a:p>
                      <a:endParaRPr lang="es-PE" sz="1200" dirty="0">
                        <a:latin typeface="Arial Narrow" panose="020B0606020202030204" pitchFamily="34" charset="0"/>
                      </a:endParaRPr>
                    </a:p>
                  </a:txBody>
                  <a:tcPr>
                    <a:solidFill>
                      <a:schemeClr val="accent2">
                        <a:lumMod val="75000"/>
                      </a:schemeClr>
                    </a:solidFill>
                  </a:tcPr>
                </a:tc>
                <a:tc hMerge="1">
                  <a:txBody>
                    <a:bodyPr/>
                    <a:lstStyle/>
                    <a:p>
                      <a:endParaRPr lang="es-PE"/>
                    </a:p>
                  </a:txBody>
                  <a:tcPr/>
                </a:tc>
                <a:tc hMerge="1">
                  <a:txBody>
                    <a:bodyPr/>
                    <a:lstStyle/>
                    <a:p>
                      <a:endParaRPr lang="es-PE" sz="1200" dirty="0">
                        <a:latin typeface="Arial Narrow" panose="020B0606020202030204" pitchFamily="34" charset="0"/>
                      </a:endParaRPr>
                    </a:p>
                  </a:txBody>
                  <a:tcPr>
                    <a:solidFill>
                      <a:schemeClr val="accent2">
                        <a:lumMod val="75000"/>
                      </a:schemeClr>
                    </a:solidFill>
                  </a:tcPr>
                </a:tc>
              </a:tr>
            </a:tbl>
          </a:graphicData>
        </a:graphic>
      </p:graphicFrame>
      <p:sp>
        <p:nvSpPr>
          <p:cNvPr id="6" name="Text Box 3"/>
          <p:cNvSpPr txBox="1">
            <a:spLocks noChangeArrowheads="1"/>
          </p:cNvSpPr>
          <p:nvPr/>
        </p:nvSpPr>
        <p:spPr bwMode="auto">
          <a:xfrm>
            <a:off x="0" y="285750"/>
            <a:ext cx="8964613"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s-ES" altLang="es-PE" b="1" dirty="0">
                <a:latin typeface="Verdana" panose="020B0604030504040204" pitchFamily="34" charset="0"/>
              </a:rPr>
              <a:t>Segunda oportunidad del ser humano</a:t>
            </a:r>
          </a:p>
          <a:p>
            <a:pPr algn="ctr" eaLnBrk="1" hangingPunct="1">
              <a:spcBef>
                <a:spcPct val="0"/>
              </a:spcBef>
              <a:buFontTx/>
              <a:buNone/>
            </a:pPr>
            <a:r>
              <a:rPr lang="es-ES" altLang="es-PE" sz="2400" b="1" dirty="0">
                <a:latin typeface="Verdana" panose="020B0604030504040204" pitchFamily="34" charset="0"/>
              </a:rPr>
              <a:t>Ventanas de oportunidad para el desarrollo</a:t>
            </a:r>
          </a:p>
        </p:txBody>
      </p:sp>
    </p:spTree>
    <p:extLst>
      <p:ext uri="{BB962C8B-B14F-4D97-AF65-F5344CB8AC3E}">
        <p14:creationId xmlns:p14="http://schemas.microsoft.com/office/powerpoint/2010/main" val="406132151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5 Marcador de contenido"/>
          <p:cNvGraphicFramePr>
            <a:graphicFrameLocks noGrp="1"/>
          </p:cNvGraphicFramePr>
          <p:nvPr>
            <p:ph idx="1"/>
            <p:extLst>
              <p:ext uri="{D42A27DB-BD31-4B8C-83A1-F6EECF244321}">
                <p14:modId xmlns:p14="http://schemas.microsoft.com/office/powerpoint/2010/main" val="3468917449"/>
              </p:ext>
            </p:extLst>
          </p:nvPr>
        </p:nvGraphicFramePr>
        <p:xfrm>
          <a:off x="2286000" y="990600"/>
          <a:ext cx="4038600" cy="5310204"/>
        </p:xfrm>
        <a:graphic>
          <a:graphicData uri="http://schemas.openxmlformats.org/drawingml/2006/table">
            <a:tbl>
              <a:tblPr firstRow="1" bandRow="1">
                <a:tableStyleId>{00A15C55-8517-42AA-B614-E9B94910E393}</a:tableStyleId>
              </a:tblPr>
              <a:tblGrid>
                <a:gridCol w="4038600">
                  <a:extLst>
                    <a:ext uri="{9D8B030D-6E8A-4147-A177-3AD203B41FA5}">
                      <a16:colId xmlns="" xmlns:a16="http://schemas.microsoft.com/office/drawing/2014/main" val="20001"/>
                    </a:ext>
                  </a:extLst>
                </a:gridCol>
              </a:tblGrid>
              <a:tr h="494364">
                <a:tc>
                  <a:txBody>
                    <a:bodyPr/>
                    <a:lstStyle/>
                    <a:p>
                      <a:pPr algn="ctr"/>
                      <a:r>
                        <a:rPr lang="es-PE" sz="2000" dirty="0">
                          <a:solidFill>
                            <a:schemeClr val="tx1"/>
                          </a:solidFill>
                          <a:latin typeface="Aparajita" pitchFamily="34" charset="0"/>
                          <a:cs typeface="Aparajita" pitchFamily="34" charset="0"/>
                        </a:rPr>
                        <a:t>INDICACIONES</a:t>
                      </a:r>
                      <a:r>
                        <a:rPr lang="es-PE" sz="2000" baseline="0" dirty="0">
                          <a:solidFill>
                            <a:schemeClr val="tx1"/>
                          </a:solidFill>
                          <a:latin typeface="Aparajita" pitchFamily="34" charset="0"/>
                          <a:cs typeface="Aparajita" pitchFamily="34" charset="0"/>
                        </a:rPr>
                        <a:t> PARA LA SUPLEMENTACION </a:t>
                      </a:r>
                      <a:endParaRPr lang="es-PE" sz="2000" dirty="0">
                        <a:solidFill>
                          <a:schemeClr val="tx1"/>
                        </a:solidFill>
                        <a:latin typeface="Aparajita" pitchFamily="34" charset="0"/>
                        <a:cs typeface="Aparajita"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 xmlns:a16="http://schemas.microsoft.com/office/drawing/2014/main" val="10000"/>
                  </a:ext>
                </a:extLst>
              </a:tr>
              <a:tr h="494364">
                <a:tc>
                  <a:txBody>
                    <a:bodyPr/>
                    <a:lstStyle/>
                    <a:p>
                      <a:pPr algn="ctr"/>
                      <a:r>
                        <a:rPr lang="es-PE" b="1" dirty="0">
                          <a:latin typeface="Aparajita" pitchFamily="34" charset="0"/>
                          <a:cs typeface="Aparajita" pitchFamily="34" charset="0"/>
                        </a:rPr>
                        <a:t>NORMA  ACTUAL </a:t>
                      </a:r>
                      <a:endParaRPr lang="es-PE" b="1" dirty="0">
                        <a:solidFill>
                          <a:srgbClr val="FF0000"/>
                        </a:solidFill>
                        <a:latin typeface="Aparajita" pitchFamily="34" charset="0"/>
                        <a:cs typeface="Aparajita"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75000"/>
                      </a:schemeClr>
                    </a:solidFill>
                  </a:tcPr>
                </a:tc>
                <a:extLst>
                  <a:ext uri="{0D108BD9-81ED-4DB2-BD59-A6C34878D82A}">
                    <a16:rowId xmlns="" xmlns:a16="http://schemas.microsoft.com/office/drawing/2014/main" val="10001"/>
                  </a:ext>
                </a:extLst>
              </a:tr>
              <a:tr h="3659470">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PE" sz="2200" kern="1200" dirty="0">
                        <a:latin typeface="Aparajita" pitchFamily="34" charset="0"/>
                        <a:cs typeface="Aparajita" pitchFamily="34"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sz="2200" kern="1200" dirty="0">
                          <a:latin typeface="Aparajita" pitchFamily="34" charset="0"/>
                          <a:cs typeface="Aparajita" pitchFamily="34" charset="0"/>
                        </a:rPr>
                        <a:t>El personal de la salud que brinda atención integral a la niña y niño menor de tres años (médico, enfermera, nutricionista u otro) debe indicar y/o entregar micronutrientes o hierro según esquema vigente. En aquellos establecimientos que no cuenten con ninguno de estos profesionales la indicación y entrega será realizada por el técnico de salud capacitado.  </a:t>
                      </a:r>
                    </a:p>
                    <a:p>
                      <a:pPr algn="ctr"/>
                      <a:endParaRPr lang="es-PE" sz="2200" b="0" dirty="0">
                        <a:solidFill>
                          <a:srgbClr val="0033CC"/>
                        </a:solidFill>
                        <a:latin typeface="Aparajita" pitchFamily="34" charset="0"/>
                        <a:cs typeface="Aparajita"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 xmlns:a16="http://schemas.microsoft.com/office/drawing/2014/main" val="10002"/>
                  </a:ext>
                </a:extLst>
              </a:tr>
            </a:tbl>
          </a:graphicData>
        </a:graphic>
      </p:graphicFrame>
      <p:pic>
        <p:nvPicPr>
          <p:cNvPr id="5" name="Picture 2" descr="EncabezadoMinisteriodeSalu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401" y="1"/>
            <a:ext cx="4927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6289727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5 Marcador de contenido"/>
          <p:cNvGraphicFramePr>
            <a:graphicFrameLocks noGrp="1"/>
          </p:cNvGraphicFramePr>
          <p:nvPr>
            <p:ph idx="1"/>
            <p:extLst/>
          </p:nvPr>
        </p:nvGraphicFramePr>
        <p:xfrm>
          <a:off x="609600" y="1143000"/>
          <a:ext cx="8229600" cy="5090160"/>
        </p:xfrm>
        <a:graphic>
          <a:graphicData uri="http://schemas.openxmlformats.org/drawingml/2006/table">
            <a:tbl>
              <a:tblPr firstRow="1" bandRow="1">
                <a:tableStyleId>{00A15C55-8517-42AA-B614-E9B94910E393}</a:tableStyleId>
              </a:tblPr>
              <a:tblGrid>
                <a:gridCol w="8229600">
                  <a:extLst>
                    <a:ext uri="{9D8B030D-6E8A-4147-A177-3AD203B41FA5}">
                      <a16:colId xmlns="" xmlns:a16="http://schemas.microsoft.com/office/drawing/2014/main" val="20000"/>
                    </a:ext>
                  </a:extLst>
                </a:gridCol>
              </a:tblGrid>
              <a:tr h="457200">
                <a:tc>
                  <a:txBody>
                    <a:bodyPr/>
                    <a:lstStyle/>
                    <a:p>
                      <a:pPr algn="ctr"/>
                      <a:r>
                        <a:rPr lang="es-PE" sz="2200" dirty="0">
                          <a:solidFill>
                            <a:schemeClr val="tx1"/>
                          </a:solidFill>
                          <a:latin typeface="Aparajita" pitchFamily="34" charset="0"/>
                          <a:cs typeface="Aparajita" pitchFamily="34" charset="0"/>
                        </a:rPr>
                        <a:t>INDICACIONES</a:t>
                      </a:r>
                      <a:r>
                        <a:rPr lang="es-PE" sz="2200" baseline="0" dirty="0">
                          <a:solidFill>
                            <a:schemeClr val="tx1"/>
                          </a:solidFill>
                          <a:latin typeface="Aparajita" pitchFamily="34" charset="0"/>
                          <a:cs typeface="Aparajita" pitchFamily="34" charset="0"/>
                        </a:rPr>
                        <a:t> PARA LA SUPLEMENTACION </a:t>
                      </a:r>
                      <a:endParaRPr lang="es-PE" sz="2200" dirty="0">
                        <a:solidFill>
                          <a:schemeClr val="tx1"/>
                        </a:solidFill>
                        <a:latin typeface="Aparajita" pitchFamily="34" charset="0"/>
                        <a:cs typeface="Aparajita"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 xmlns:a16="http://schemas.microsoft.com/office/drawing/2014/main" val="10000"/>
                  </a:ext>
                </a:extLst>
              </a:tr>
              <a:tr h="1199827">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sz="2200" dirty="0">
                          <a:latin typeface="Aparajita" pitchFamily="34" charset="0"/>
                          <a:ea typeface="+mn-ea"/>
                          <a:cs typeface="Aparajita" pitchFamily="34" charset="0"/>
                        </a:rPr>
                        <a:t>La suplementación se iniciará a los 4 meses de vida con sulfato ferroso o complejo polimaltosado férrico en gotas hasta los 5 meses con 29 días de edad, continuando con el consumo de Micronutrientes desde los 6 meses de edad hasta completar los 360 sobres según esquema de suplementación.  </a:t>
                      </a:r>
                      <a:endParaRPr lang="es-PE" sz="2200" dirty="0">
                        <a:latin typeface="Aparajita" pitchFamily="34" charset="0"/>
                        <a:cs typeface="Aparajita" pitchFamily="34" charset="0"/>
                      </a:endParaRPr>
                    </a:p>
                    <a:p>
                      <a:pPr algn="just"/>
                      <a:endParaRPr lang="es-PE" sz="2200" b="0" dirty="0">
                        <a:solidFill>
                          <a:srgbClr val="0033CC"/>
                        </a:solidFill>
                        <a:latin typeface="Aparajita" pitchFamily="34" charset="0"/>
                        <a:cs typeface="Aparajita"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 xmlns:a16="http://schemas.microsoft.com/office/drawing/2014/main" val="10002"/>
                  </a:ext>
                </a:extLst>
              </a:tr>
              <a:tr h="1199827">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sz="2200" b="0" dirty="0">
                          <a:latin typeface="Aparajita" pitchFamily="34" charset="0"/>
                          <a:ea typeface="+mn-ea"/>
                          <a:cs typeface="Aparajita" pitchFamily="34" charset="0"/>
                        </a:rPr>
                        <a:t>En</a:t>
                      </a:r>
                      <a:r>
                        <a:rPr kumimoji="0" lang="es-PE" sz="2200" dirty="0">
                          <a:latin typeface="Aparajita" pitchFamily="34" charset="0"/>
                          <a:ea typeface="+mn-ea"/>
                          <a:cs typeface="Aparajita" pitchFamily="34" charset="0"/>
                        </a:rPr>
                        <a:t> caso de no contar con Micronutrientes, la niña o niño recibirá hierro en otra presentación, ya sea Complejo Polimaltosado Férrico o Sulfato Ferroso, de acuerdo al esquema correspondiente, según la Tabla N° 1.  </a:t>
                      </a:r>
                      <a:endParaRPr lang="es-PE" sz="2200" dirty="0">
                        <a:latin typeface="Aparajita" pitchFamily="34" charset="0"/>
                        <a:cs typeface="Aparajita" pitchFamily="34" charset="0"/>
                      </a:endParaRPr>
                    </a:p>
                    <a:p>
                      <a:pPr algn="just"/>
                      <a:endParaRPr lang="es-PE" sz="2200" b="0" dirty="0">
                        <a:solidFill>
                          <a:srgbClr val="0033CC"/>
                        </a:solidFill>
                        <a:latin typeface="Aparajita" pitchFamily="34" charset="0"/>
                        <a:cs typeface="Aparajita"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 xmlns:a16="http://schemas.microsoft.com/office/drawing/2014/main" val="10003"/>
                  </a:ext>
                </a:extLst>
              </a:tr>
              <a:tr h="1199827">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sz="2200" dirty="0">
                          <a:latin typeface="Aparajita" pitchFamily="34" charset="0"/>
                          <a:ea typeface="+mn-ea"/>
                          <a:cs typeface="Aparajita" pitchFamily="34" charset="0"/>
                        </a:rPr>
                        <a:t>Si por algún motivo se suspendió la suplementación con Micronutrientes, no reiniciar, sino continuar con el esquema hasta completar los 12 meses (360 sobres); procurando evitar tiempos prolongados de deserción. </a:t>
                      </a:r>
                      <a:endParaRPr lang="es-PE" sz="2200" dirty="0">
                        <a:latin typeface="Aparajita" pitchFamily="34" charset="0"/>
                        <a:cs typeface="Aparajita" pitchFamily="34" charset="0"/>
                      </a:endParaRPr>
                    </a:p>
                    <a:p>
                      <a:pPr algn="just"/>
                      <a:endParaRPr lang="es-PE" sz="2200" b="0" dirty="0">
                        <a:solidFill>
                          <a:srgbClr val="0033CC"/>
                        </a:solidFill>
                        <a:latin typeface="Aparajita" pitchFamily="34" charset="0"/>
                        <a:cs typeface="Aparajita"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 xmlns:a16="http://schemas.microsoft.com/office/drawing/2014/main" val="10004"/>
                  </a:ext>
                </a:extLst>
              </a:tr>
            </a:tbl>
          </a:graphicData>
        </a:graphic>
      </p:graphicFrame>
      <p:pic>
        <p:nvPicPr>
          <p:cNvPr id="6" name="Picture 2" descr="EncabezadoMinisteriodeSalu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401" y="1"/>
            <a:ext cx="4927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7900722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5 Marcador de contenido"/>
          <p:cNvGraphicFramePr>
            <a:graphicFrameLocks noGrp="1"/>
          </p:cNvGraphicFramePr>
          <p:nvPr>
            <p:ph idx="1"/>
            <p:extLst/>
          </p:nvPr>
        </p:nvGraphicFramePr>
        <p:xfrm>
          <a:off x="457200" y="762000"/>
          <a:ext cx="8534400" cy="5861931"/>
        </p:xfrm>
        <a:graphic>
          <a:graphicData uri="http://schemas.openxmlformats.org/drawingml/2006/table">
            <a:tbl>
              <a:tblPr firstRow="1" bandRow="1">
                <a:tableStyleId>{00A15C55-8517-42AA-B614-E9B94910E393}</a:tableStyleId>
              </a:tblPr>
              <a:tblGrid>
                <a:gridCol w="8534400">
                  <a:extLst>
                    <a:ext uri="{9D8B030D-6E8A-4147-A177-3AD203B41FA5}">
                      <a16:colId xmlns="" xmlns:a16="http://schemas.microsoft.com/office/drawing/2014/main" val="20000"/>
                    </a:ext>
                  </a:extLst>
                </a:gridCol>
              </a:tblGrid>
              <a:tr h="374629">
                <a:tc>
                  <a:txBody>
                    <a:bodyPr/>
                    <a:lstStyle/>
                    <a:p>
                      <a:pPr algn="ctr"/>
                      <a:r>
                        <a:rPr lang="es-PE" sz="2000" dirty="0">
                          <a:solidFill>
                            <a:schemeClr val="tx1"/>
                          </a:solidFill>
                          <a:latin typeface="Aparajita" pitchFamily="34" charset="0"/>
                          <a:cs typeface="Aparajita" pitchFamily="34" charset="0"/>
                        </a:rPr>
                        <a:t>INDICADORES DE PROCESO Y ESTRUCTURA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 xmlns:a16="http://schemas.microsoft.com/office/drawing/2014/main" val="10000"/>
                  </a:ext>
                </a:extLst>
              </a:tr>
              <a:tr h="1062816">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PE" sz="2500" kern="1200" dirty="0">
                          <a:solidFill>
                            <a:schemeClr val="dk1"/>
                          </a:solidFill>
                          <a:latin typeface="Aparajita" pitchFamily="34" charset="0"/>
                          <a:ea typeface="+mn-ea"/>
                          <a:cs typeface="Aparajita" pitchFamily="34" charset="0"/>
                        </a:rPr>
                        <a:t>Porcentaje niñas y niños de 6 a 35 meses de edad que han iniciado la suplementación con micronutrientes (MN). </a:t>
                      </a:r>
                      <a:endParaRPr lang="es-PE" sz="2500" b="0" dirty="0">
                        <a:solidFill>
                          <a:srgbClr val="0033CC"/>
                        </a:solidFill>
                        <a:latin typeface="Aparajita" pitchFamily="34" charset="0"/>
                        <a:cs typeface="Aparajita"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 xmlns:a16="http://schemas.microsoft.com/office/drawing/2014/main" val="10002"/>
                  </a:ext>
                </a:extLst>
              </a:tr>
              <a:tr h="806893">
                <a:tc>
                  <a:txBody>
                    <a:bodyPr/>
                    <a:lstStyle/>
                    <a:p>
                      <a:r>
                        <a:rPr kumimoji="0" lang="es-PE" sz="2500" kern="1200" dirty="0" smtClean="0">
                          <a:solidFill>
                            <a:schemeClr val="dk1"/>
                          </a:solidFill>
                          <a:latin typeface="Aparajita" pitchFamily="34" charset="0"/>
                          <a:ea typeface="+mn-ea"/>
                          <a:cs typeface="Aparajita" pitchFamily="34" charset="0"/>
                        </a:rPr>
                        <a:t>Porcentaje de niñas y niños que han consumido 360 sobres de micronutrientes y que cuenten con dosaje de hemoglobina</a:t>
                      </a:r>
                      <a:endParaRPr lang="es-PE" sz="25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 xmlns:a16="http://schemas.microsoft.com/office/drawing/2014/main" val="10003"/>
                  </a:ext>
                </a:extLst>
              </a:tr>
              <a:tr h="116711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500" kern="1200" dirty="0" smtClean="0">
                          <a:solidFill>
                            <a:schemeClr val="dk1"/>
                          </a:solidFill>
                          <a:latin typeface="Aparajita" pitchFamily="34" charset="0"/>
                          <a:ea typeface="+mn-ea"/>
                          <a:cs typeface="Aparajita" pitchFamily="34" charset="0"/>
                        </a:rPr>
                        <a:t>Porcentaje de niñas y niños menores de 36 meses de edad  con anemia (hemoglobina &lt; 11 gr/d1).</a:t>
                      </a:r>
                    </a:p>
                    <a:p>
                      <a:endParaRPr lang="es-PE" sz="25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r>
              <a:tr h="116711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500" kern="1200" dirty="0" smtClean="0">
                          <a:solidFill>
                            <a:schemeClr val="dk1"/>
                          </a:solidFill>
                          <a:latin typeface="Aparajita" pitchFamily="34" charset="0"/>
                          <a:ea typeface="+mn-ea"/>
                          <a:cs typeface="Aparajita" pitchFamily="34" charset="0"/>
                        </a:rPr>
                        <a:t>Porcentaje de niñas y niños prematuros o con bajo peso al nacer que culmina la suplementados con hierro en gotas. </a:t>
                      </a:r>
                    </a:p>
                    <a:p>
                      <a:endParaRPr lang="es-PE" sz="25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 xmlns:a16="http://schemas.microsoft.com/office/drawing/2014/main" val="10004"/>
                  </a:ext>
                </a:extLst>
              </a:tr>
              <a:tr h="108055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PE" sz="2500" kern="1200" dirty="0" smtClean="0">
                          <a:solidFill>
                            <a:schemeClr val="dk1"/>
                          </a:solidFill>
                          <a:latin typeface="Aparajita" pitchFamily="34" charset="0"/>
                          <a:ea typeface="+mn-ea"/>
                          <a:cs typeface="Aparajita" pitchFamily="34" charset="0"/>
                        </a:rPr>
                        <a:t>Porcentaje de niñas y niños que completaron el esquema de suplementación con micronutrientes</a:t>
                      </a:r>
                      <a:endParaRPr lang="es-PE" sz="25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 xmlns:a16="http://schemas.microsoft.com/office/drawing/2014/main" val="10005"/>
                  </a:ext>
                </a:extLst>
              </a:tr>
            </a:tbl>
          </a:graphicData>
        </a:graphic>
      </p:graphicFrame>
      <p:pic>
        <p:nvPicPr>
          <p:cNvPr id="5" name="Picture 2" descr="EncabezadoMinisteriodeSalu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401" y="1"/>
            <a:ext cx="4927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6435066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5 Marcador de contenido"/>
          <p:cNvGraphicFramePr>
            <a:graphicFrameLocks noGrp="1"/>
          </p:cNvGraphicFramePr>
          <p:nvPr>
            <p:ph idx="1"/>
            <p:extLst/>
          </p:nvPr>
        </p:nvGraphicFramePr>
        <p:xfrm>
          <a:off x="1143000" y="1524000"/>
          <a:ext cx="7315200" cy="3160020"/>
        </p:xfrm>
        <a:graphic>
          <a:graphicData uri="http://schemas.openxmlformats.org/drawingml/2006/table">
            <a:tbl>
              <a:tblPr firstRow="1" bandRow="1">
                <a:tableStyleId>{00A15C55-8517-42AA-B614-E9B94910E393}</a:tableStyleId>
              </a:tblPr>
              <a:tblGrid>
                <a:gridCol w="7315200">
                  <a:extLst>
                    <a:ext uri="{9D8B030D-6E8A-4147-A177-3AD203B41FA5}">
                      <a16:colId xmlns="" xmlns:a16="http://schemas.microsoft.com/office/drawing/2014/main" val="20000"/>
                    </a:ext>
                  </a:extLst>
                </a:gridCol>
              </a:tblGrid>
              <a:tr h="358025">
                <a:tc>
                  <a:txBody>
                    <a:bodyPr/>
                    <a:lstStyle/>
                    <a:p>
                      <a:pPr algn="ctr"/>
                      <a:r>
                        <a:rPr lang="es-PE" sz="2000" dirty="0">
                          <a:solidFill>
                            <a:schemeClr val="tx1"/>
                          </a:solidFill>
                          <a:latin typeface="Aparajita" pitchFamily="34" charset="0"/>
                          <a:cs typeface="Aparajita" pitchFamily="34" charset="0"/>
                        </a:rPr>
                        <a:t>INDICADORES DE PROCESO Y ESTRUCTURA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 xmlns:a16="http://schemas.microsoft.com/office/drawing/2014/main" val="10000"/>
                  </a:ext>
                </a:extLst>
              </a:tr>
              <a:tr h="358025">
                <a:tc>
                  <a:txBody>
                    <a:bodyPr/>
                    <a:lstStyle/>
                    <a:p>
                      <a:pPr algn="ctr"/>
                      <a:endParaRPr lang="es-PE" b="1" dirty="0">
                        <a:solidFill>
                          <a:schemeClr val="tx1"/>
                        </a:solidFill>
                        <a:latin typeface="Aparajita" pitchFamily="34" charset="0"/>
                        <a:cs typeface="Aparajita"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 xmlns:a16="http://schemas.microsoft.com/office/drawing/2014/main" val="10001"/>
                  </a:ext>
                </a:extLst>
              </a:tr>
              <a:tr h="1163580">
                <a:tc>
                  <a:txBody>
                    <a:bodyPr/>
                    <a:lstStyle/>
                    <a:p>
                      <a:pPr lvl="0"/>
                      <a:r>
                        <a:rPr kumimoji="0" lang="es-PE" sz="2500" kern="1200" dirty="0" smtClean="0">
                          <a:solidFill>
                            <a:schemeClr val="dk1"/>
                          </a:solidFill>
                          <a:latin typeface="Aparajita" pitchFamily="34" charset="0"/>
                          <a:ea typeface="+mn-ea"/>
                          <a:cs typeface="Aparajita" pitchFamily="34" charset="0"/>
                        </a:rPr>
                        <a:t>Porcentaje de Establecimientos de Salud con stock disponible mayor o igual a 2 meses de micronutrientes</a:t>
                      </a:r>
                      <a:endParaRPr kumimoji="0" lang="es-PE" sz="2500" kern="1200" dirty="0">
                        <a:solidFill>
                          <a:schemeClr val="dk1"/>
                        </a:solidFill>
                        <a:latin typeface="Aparajita" pitchFamily="34" charset="0"/>
                        <a:ea typeface="+mn-ea"/>
                        <a:cs typeface="Aparajita"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 xmlns:a16="http://schemas.microsoft.com/office/drawing/2014/main" val="10002"/>
                  </a:ext>
                </a:extLst>
              </a:tr>
              <a:tr h="119901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PE" sz="2500" kern="1200" dirty="0" smtClean="0">
                          <a:solidFill>
                            <a:schemeClr val="dk1"/>
                          </a:solidFill>
                          <a:latin typeface="Aparajita" pitchFamily="34" charset="0"/>
                          <a:ea typeface="+mn-ea"/>
                          <a:cs typeface="Aparajita" pitchFamily="34" charset="0"/>
                        </a:rPr>
                        <a:t>Porcentaje de Establecimientos de Salud con stock disponible mayor o igual a 2 meses de hierro en gotas </a:t>
                      </a:r>
                      <a:endParaRPr lang="es-PE" sz="2500" b="0" dirty="0" smtClean="0">
                        <a:solidFill>
                          <a:srgbClr val="0033CC"/>
                        </a:solidFill>
                        <a:latin typeface="Aparajita" pitchFamily="34" charset="0"/>
                        <a:cs typeface="Aparajita"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s-PE" sz="2500" dirty="0">
                        <a:solidFill>
                          <a:srgbClr val="0033CC"/>
                        </a:solidFill>
                        <a:latin typeface="Aparajita" pitchFamily="34" charset="0"/>
                        <a:cs typeface="Aparajita"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 xmlns:a16="http://schemas.microsoft.com/office/drawing/2014/main" val="10003"/>
                  </a:ext>
                </a:extLst>
              </a:tr>
            </a:tbl>
          </a:graphicData>
        </a:graphic>
      </p:graphicFrame>
      <p:pic>
        <p:nvPicPr>
          <p:cNvPr id="5" name="Picture 2" descr="EncabezadoMinisteriodeSalu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401" y="1"/>
            <a:ext cx="4927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7444492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228600" y="152400"/>
            <a:ext cx="9296400" cy="457200"/>
          </a:xfrm>
        </p:spPr>
        <p:txBody>
          <a:bodyPr/>
          <a:lstStyle/>
          <a:p>
            <a:pPr marL="82296" indent="0" algn="ctr">
              <a:buNone/>
            </a:pPr>
            <a:r>
              <a:rPr lang="es-PE" sz="2000" dirty="0">
                <a:ln w="0"/>
                <a:solidFill>
                  <a:schemeClr val="tx1"/>
                </a:solidFill>
                <a:effectLst>
                  <a:outerShdw blurRad="38100" dist="19050" dir="2700000" algn="tl" rotWithShape="0">
                    <a:schemeClr val="dk1">
                      <a:alpha val="40000"/>
                    </a:schemeClr>
                  </a:outerShdw>
                </a:effectLst>
              </a:rPr>
              <a:t>SUPLEMENTACIÓN DE NIÑOS DE 4 A 6 MESES CON HIERRO ELEMENTAL EN GOTAS</a:t>
            </a:r>
          </a:p>
          <a:p>
            <a:pPr marL="82296" indent="0" algn="ctr">
              <a:buNone/>
            </a:pPr>
            <a:endParaRPr lang="es-PE" sz="2000" dirty="0">
              <a:ln w="0"/>
              <a:solidFill>
                <a:schemeClr val="tx1"/>
              </a:solidFill>
              <a:effectLst>
                <a:outerShdw blurRad="38100" dist="19050" dir="2700000" algn="tl" rotWithShape="0">
                  <a:schemeClr val="dk1">
                    <a:alpha val="40000"/>
                  </a:schemeClr>
                </a:outerShdw>
              </a:effectLst>
            </a:endParaRPr>
          </a:p>
          <a:p>
            <a:endParaRPr lang="es-PE" dirty="0">
              <a:ln w="0"/>
              <a:solidFill>
                <a:schemeClr val="tx1"/>
              </a:solidFill>
              <a:effectLst>
                <a:outerShdw blurRad="38100" dist="19050" dir="2700000" algn="tl" rotWithShape="0">
                  <a:schemeClr val="dk1">
                    <a:alpha val="40000"/>
                  </a:schemeClr>
                </a:outerShdw>
              </a:effectLst>
            </a:endParaRPr>
          </a:p>
        </p:txBody>
      </p:sp>
      <p:graphicFrame>
        <p:nvGraphicFramePr>
          <p:cNvPr id="2" name="Tabla 1"/>
          <p:cNvGraphicFramePr>
            <a:graphicFrameLocks noGrp="1"/>
          </p:cNvGraphicFramePr>
          <p:nvPr>
            <p:extLst/>
          </p:nvPr>
        </p:nvGraphicFramePr>
        <p:xfrm>
          <a:off x="990600" y="827492"/>
          <a:ext cx="6934199" cy="5290054"/>
        </p:xfrm>
        <a:graphic>
          <a:graphicData uri="http://schemas.openxmlformats.org/drawingml/2006/table">
            <a:tbl>
              <a:tblPr>
                <a:tableStyleId>{0505E3EF-67EA-436B-97B2-0124C06EBD24}</a:tableStyleId>
              </a:tblPr>
              <a:tblGrid>
                <a:gridCol w="1515673">
                  <a:extLst>
                    <a:ext uri="{9D8B030D-6E8A-4147-A177-3AD203B41FA5}">
                      <a16:colId xmlns="" xmlns:a16="http://schemas.microsoft.com/office/drawing/2014/main" val="1563716845"/>
                    </a:ext>
                  </a:extLst>
                </a:gridCol>
                <a:gridCol w="2027210">
                  <a:extLst>
                    <a:ext uri="{9D8B030D-6E8A-4147-A177-3AD203B41FA5}">
                      <a16:colId xmlns="" xmlns:a16="http://schemas.microsoft.com/office/drawing/2014/main" val="2874222314"/>
                    </a:ext>
                  </a:extLst>
                </a:gridCol>
                <a:gridCol w="1515673">
                  <a:extLst>
                    <a:ext uri="{9D8B030D-6E8A-4147-A177-3AD203B41FA5}">
                      <a16:colId xmlns="" xmlns:a16="http://schemas.microsoft.com/office/drawing/2014/main" val="1289113252"/>
                    </a:ext>
                  </a:extLst>
                </a:gridCol>
                <a:gridCol w="1875643">
                  <a:extLst>
                    <a:ext uri="{9D8B030D-6E8A-4147-A177-3AD203B41FA5}">
                      <a16:colId xmlns="" xmlns:a16="http://schemas.microsoft.com/office/drawing/2014/main" val="2141081570"/>
                    </a:ext>
                  </a:extLst>
                </a:gridCol>
              </a:tblGrid>
              <a:tr h="990244">
                <a:tc>
                  <a:txBody>
                    <a:bodyPr/>
                    <a:lstStyle/>
                    <a:p>
                      <a:pPr algn="ctr" fontAlgn="b"/>
                      <a:r>
                        <a:rPr lang="es-PE" sz="1600" b="1" u="none" strike="noStrike" dirty="0" smtClean="0">
                          <a:solidFill>
                            <a:schemeClr val="bg1"/>
                          </a:solidFill>
                          <a:effectLst/>
                        </a:rPr>
                        <a:t>Peso (kg)</a:t>
                      </a:r>
                      <a:endParaRPr lang="es-PE" sz="1600" b="1" i="0" u="none" strike="noStrike" dirty="0">
                        <a:solidFill>
                          <a:schemeClr val="bg1"/>
                        </a:solidFill>
                        <a:effectLst/>
                        <a:latin typeface="Calibri" panose="020F0502020204030204" pitchFamily="34" charset="0"/>
                      </a:endParaRPr>
                    </a:p>
                  </a:txBody>
                  <a:tcPr marL="9090" marR="9090" marT="9090" marB="0" anchor="b">
                    <a:solidFill>
                      <a:schemeClr val="accent2"/>
                    </a:solidFill>
                  </a:tcPr>
                </a:tc>
                <a:tc>
                  <a:txBody>
                    <a:bodyPr/>
                    <a:lstStyle/>
                    <a:p>
                      <a:pPr algn="ctr" fontAlgn="b"/>
                      <a:r>
                        <a:rPr lang="es-PE" sz="1600" b="1" u="none" strike="noStrike" dirty="0">
                          <a:solidFill>
                            <a:schemeClr val="bg1"/>
                          </a:solidFill>
                          <a:effectLst/>
                        </a:rPr>
                        <a:t>Dosis preventiva (2mg/kg/día)</a:t>
                      </a:r>
                      <a:endParaRPr lang="es-PE" sz="1600" b="1" i="0" u="none" strike="noStrike" dirty="0">
                        <a:solidFill>
                          <a:schemeClr val="bg1"/>
                        </a:solidFill>
                        <a:effectLst/>
                        <a:latin typeface="Calibri" panose="020F0502020204030204" pitchFamily="34" charset="0"/>
                      </a:endParaRPr>
                    </a:p>
                  </a:txBody>
                  <a:tcPr marL="9090" marR="9090" marT="9090" marB="0" anchor="b">
                    <a:solidFill>
                      <a:schemeClr val="accent2"/>
                    </a:solidFill>
                  </a:tcPr>
                </a:tc>
                <a:tc>
                  <a:txBody>
                    <a:bodyPr/>
                    <a:lstStyle/>
                    <a:p>
                      <a:pPr algn="ctr" fontAlgn="b"/>
                      <a:r>
                        <a:rPr lang="es-PE" sz="1600" b="1" u="none" strike="noStrike" dirty="0">
                          <a:solidFill>
                            <a:schemeClr val="bg1"/>
                          </a:solidFill>
                          <a:effectLst/>
                        </a:rPr>
                        <a:t>Sulfato Ferroso   en gotas</a:t>
                      </a:r>
                      <a:endParaRPr lang="es-PE" sz="1600" b="1" i="0" u="none" strike="noStrike" dirty="0">
                        <a:solidFill>
                          <a:schemeClr val="bg1"/>
                        </a:solidFill>
                        <a:effectLst/>
                        <a:latin typeface="Calibri" panose="020F0502020204030204" pitchFamily="34" charset="0"/>
                      </a:endParaRPr>
                    </a:p>
                  </a:txBody>
                  <a:tcPr marL="9090" marR="9090" marT="9090" marB="0" anchor="b">
                    <a:solidFill>
                      <a:schemeClr val="accent2"/>
                    </a:solidFill>
                  </a:tcPr>
                </a:tc>
                <a:tc>
                  <a:txBody>
                    <a:bodyPr/>
                    <a:lstStyle/>
                    <a:p>
                      <a:pPr algn="ctr" fontAlgn="b"/>
                      <a:r>
                        <a:rPr lang="es-PE" sz="1600" b="1" u="none" strike="noStrike" dirty="0">
                          <a:solidFill>
                            <a:schemeClr val="bg1"/>
                          </a:solidFill>
                          <a:effectLst/>
                        </a:rPr>
                        <a:t>Complejo </a:t>
                      </a:r>
                      <a:r>
                        <a:rPr lang="es-PE" sz="1600" b="1" u="none" strike="noStrike" dirty="0" err="1">
                          <a:solidFill>
                            <a:schemeClr val="bg1"/>
                          </a:solidFill>
                          <a:effectLst/>
                        </a:rPr>
                        <a:t>Polimaltosado</a:t>
                      </a:r>
                      <a:r>
                        <a:rPr lang="es-PE" sz="1600" b="1" u="none" strike="noStrike" dirty="0">
                          <a:solidFill>
                            <a:schemeClr val="bg1"/>
                          </a:solidFill>
                          <a:effectLst/>
                        </a:rPr>
                        <a:t> en gotas</a:t>
                      </a:r>
                      <a:endParaRPr lang="es-PE" sz="1600" b="1" i="0" u="none" strike="noStrike" dirty="0">
                        <a:solidFill>
                          <a:schemeClr val="bg1"/>
                        </a:solidFill>
                        <a:effectLst/>
                        <a:latin typeface="Calibri" panose="020F0502020204030204" pitchFamily="34" charset="0"/>
                      </a:endParaRPr>
                    </a:p>
                  </a:txBody>
                  <a:tcPr marL="9090" marR="9090" marT="9090" marB="0" anchor="b">
                    <a:solidFill>
                      <a:schemeClr val="accent2"/>
                    </a:solidFill>
                  </a:tcPr>
                </a:tc>
                <a:extLst>
                  <a:ext uri="{0D108BD9-81ED-4DB2-BD59-A6C34878D82A}">
                    <a16:rowId xmlns="" xmlns:a16="http://schemas.microsoft.com/office/drawing/2014/main" val="3313213514"/>
                  </a:ext>
                </a:extLst>
              </a:tr>
              <a:tr h="247818">
                <a:tc>
                  <a:txBody>
                    <a:bodyPr/>
                    <a:lstStyle/>
                    <a:p>
                      <a:pPr algn="ctr" fontAlgn="b"/>
                      <a:r>
                        <a:rPr lang="es-PE" sz="1600" u="none" strike="noStrike" dirty="0">
                          <a:effectLst/>
                        </a:rPr>
                        <a:t>2</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4</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4</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2</a:t>
                      </a:r>
                      <a:endParaRPr lang="es-PE" sz="1600" b="0" i="0" u="none" strike="noStrike">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1263213512"/>
                  </a:ext>
                </a:extLst>
              </a:tr>
              <a:tr h="247818">
                <a:tc>
                  <a:txBody>
                    <a:bodyPr/>
                    <a:lstStyle/>
                    <a:p>
                      <a:pPr algn="ctr" fontAlgn="b"/>
                      <a:r>
                        <a:rPr lang="es-PE" sz="1600" u="none" strike="noStrike">
                          <a:effectLst/>
                        </a:rPr>
                        <a:t>2.5</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5</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5</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2</a:t>
                      </a:r>
                      <a:endParaRPr lang="es-PE" sz="1600" b="0" i="0" u="none" strike="noStrike">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1873025692"/>
                  </a:ext>
                </a:extLst>
              </a:tr>
              <a:tr h="247818">
                <a:tc>
                  <a:txBody>
                    <a:bodyPr/>
                    <a:lstStyle/>
                    <a:p>
                      <a:pPr algn="ctr" fontAlgn="b"/>
                      <a:r>
                        <a:rPr lang="es-PE" sz="1600" u="none" strike="noStrike">
                          <a:effectLst/>
                        </a:rPr>
                        <a:t>3</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6</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6</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2</a:t>
                      </a:r>
                      <a:endParaRPr lang="es-PE" sz="1600" b="0" i="0" u="none" strike="noStrike">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735125389"/>
                  </a:ext>
                </a:extLst>
              </a:tr>
              <a:tr h="247818">
                <a:tc>
                  <a:txBody>
                    <a:bodyPr/>
                    <a:lstStyle/>
                    <a:p>
                      <a:pPr algn="ctr" fontAlgn="b"/>
                      <a:r>
                        <a:rPr lang="es-PE" sz="1600" u="none" strike="noStrike">
                          <a:effectLst/>
                        </a:rPr>
                        <a:t>3.5</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7</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7</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3</a:t>
                      </a:r>
                      <a:endParaRPr lang="es-PE" sz="1600" b="0" i="0" u="none" strike="noStrike">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3780668990"/>
                  </a:ext>
                </a:extLst>
              </a:tr>
              <a:tr h="247818">
                <a:tc>
                  <a:txBody>
                    <a:bodyPr/>
                    <a:lstStyle/>
                    <a:p>
                      <a:pPr algn="ctr" fontAlgn="b"/>
                      <a:r>
                        <a:rPr lang="es-PE" sz="1600" u="none" strike="noStrike">
                          <a:effectLst/>
                        </a:rPr>
                        <a:t>4</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8</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8</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3</a:t>
                      </a:r>
                      <a:endParaRPr lang="es-PE" sz="1600" b="0" i="0" u="none" strike="noStrike">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2736970736"/>
                  </a:ext>
                </a:extLst>
              </a:tr>
              <a:tr h="247818">
                <a:tc>
                  <a:txBody>
                    <a:bodyPr/>
                    <a:lstStyle/>
                    <a:p>
                      <a:pPr algn="ctr" fontAlgn="b"/>
                      <a:r>
                        <a:rPr lang="es-PE" sz="1600" u="none" strike="noStrike">
                          <a:effectLst/>
                        </a:rPr>
                        <a:t>4.5</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9</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9</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4</a:t>
                      </a:r>
                      <a:endParaRPr lang="es-PE" sz="1600" b="0" i="0" u="none" strike="noStrike">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2612354585"/>
                  </a:ext>
                </a:extLst>
              </a:tr>
              <a:tr h="247818">
                <a:tc>
                  <a:txBody>
                    <a:bodyPr/>
                    <a:lstStyle/>
                    <a:p>
                      <a:pPr algn="ctr" fontAlgn="b"/>
                      <a:r>
                        <a:rPr lang="es-PE" sz="1600" u="none" strike="noStrike">
                          <a:effectLst/>
                        </a:rPr>
                        <a:t>5</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10</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10</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4</a:t>
                      </a:r>
                      <a:endParaRPr lang="es-PE" sz="1600" b="0" i="0" u="none" strike="noStrike" dirty="0">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1170147430"/>
                  </a:ext>
                </a:extLst>
              </a:tr>
              <a:tr h="247818">
                <a:tc>
                  <a:txBody>
                    <a:bodyPr/>
                    <a:lstStyle/>
                    <a:p>
                      <a:pPr algn="ctr" fontAlgn="b"/>
                      <a:r>
                        <a:rPr lang="es-PE" sz="1600" u="none" strike="noStrike">
                          <a:effectLst/>
                        </a:rPr>
                        <a:t>5.5</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11</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11</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4</a:t>
                      </a:r>
                      <a:endParaRPr lang="es-PE" sz="1600" b="0" i="0" u="none" strike="noStrike" dirty="0">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1117963661"/>
                  </a:ext>
                </a:extLst>
              </a:tr>
              <a:tr h="247818">
                <a:tc>
                  <a:txBody>
                    <a:bodyPr/>
                    <a:lstStyle/>
                    <a:p>
                      <a:pPr algn="ctr" fontAlgn="b"/>
                      <a:r>
                        <a:rPr lang="es-PE" sz="1600" u="none" strike="noStrike">
                          <a:effectLst/>
                        </a:rPr>
                        <a:t>6</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12</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12</a:t>
                      </a:r>
                      <a:endParaRPr lang="es-PE" sz="1600" b="0" i="0" u="none" strike="noStrike" dirty="0">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5</a:t>
                      </a:r>
                      <a:endParaRPr lang="es-PE" sz="1600" b="0" i="0" u="none" strike="noStrike" dirty="0">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2980298957"/>
                  </a:ext>
                </a:extLst>
              </a:tr>
              <a:tr h="247818">
                <a:tc>
                  <a:txBody>
                    <a:bodyPr/>
                    <a:lstStyle/>
                    <a:p>
                      <a:pPr algn="ctr" fontAlgn="b"/>
                      <a:r>
                        <a:rPr lang="es-PE" sz="1600" u="none" strike="noStrike">
                          <a:effectLst/>
                        </a:rPr>
                        <a:t>6.5</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13</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13</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5</a:t>
                      </a:r>
                      <a:endParaRPr lang="es-PE" sz="1600" b="0" i="0" u="none" strike="noStrike" dirty="0">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2191074998"/>
                  </a:ext>
                </a:extLst>
              </a:tr>
              <a:tr h="247818">
                <a:tc>
                  <a:txBody>
                    <a:bodyPr/>
                    <a:lstStyle/>
                    <a:p>
                      <a:pPr algn="ctr" fontAlgn="b"/>
                      <a:r>
                        <a:rPr lang="es-PE" sz="1600" u="none" strike="noStrike">
                          <a:effectLst/>
                        </a:rPr>
                        <a:t>7</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14</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14</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6</a:t>
                      </a:r>
                      <a:endParaRPr lang="es-PE" sz="1600" b="0" i="0" u="none" strike="noStrike" dirty="0">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1080531281"/>
                  </a:ext>
                </a:extLst>
              </a:tr>
              <a:tr h="247818">
                <a:tc>
                  <a:txBody>
                    <a:bodyPr/>
                    <a:lstStyle/>
                    <a:p>
                      <a:pPr algn="ctr" fontAlgn="b"/>
                      <a:r>
                        <a:rPr lang="es-PE" sz="1600" u="none" strike="noStrike">
                          <a:effectLst/>
                        </a:rPr>
                        <a:t>7.5</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15</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15</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6</a:t>
                      </a:r>
                      <a:endParaRPr lang="es-PE" sz="1600" b="0" i="0" u="none" strike="noStrike" dirty="0">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811739185"/>
                  </a:ext>
                </a:extLst>
              </a:tr>
              <a:tr h="247818">
                <a:tc>
                  <a:txBody>
                    <a:bodyPr/>
                    <a:lstStyle/>
                    <a:p>
                      <a:pPr algn="ctr" fontAlgn="b"/>
                      <a:r>
                        <a:rPr lang="es-PE" sz="1600" u="none" strike="noStrike">
                          <a:effectLst/>
                        </a:rPr>
                        <a:t>8</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16</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16</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6</a:t>
                      </a:r>
                      <a:endParaRPr lang="es-PE" sz="1600" b="0" i="0" u="none" strike="noStrike" dirty="0">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2243696266"/>
                  </a:ext>
                </a:extLst>
              </a:tr>
              <a:tr h="247818">
                <a:tc>
                  <a:txBody>
                    <a:bodyPr/>
                    <a:lstStyle/>
                    <a:p>
                      <a:pPr algn="ctr" fontAlgn="b"/>
                      <a:r>
                        <a:rPr lang="es-PE" sz="1600" u="none" strike="noStrike">
                          <a:effectLst/>
                        </a:rPr>
                        <a:t>8.5</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17</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17</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7</a:t>
                      </a:r>
                      <a:endParaRPr lang="es-PE" sz="1600" b="0" i="0" u="none" strike="noStrike" dirty="0">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3670028076"/>
                  </a:ext>
                </a:extLst>
              </a:tr>
              <a:tr h="247818">
                <a:tc>
                  <a:txBody>
                    <a:bodyPr/>
                    <a:lstStyle/>
                    <a:p>
                      <a:pPr algn="ctr" fontAlgn="b"/>
                      <a:r>
                        <a:rPr lang="es-PE" sz="1600" u="none" strike="noStrike">
                          <a:effectLst/>
                        </a:rPr>
                        <a:t>9</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18</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18</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7</a:t>
                      </a:r>
                      <a:endParaRPr lang="es-PE" sz="1600" b="0" i="0" u="none" strike="noStrike" dirty="0">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229088748"/>
                  </a:ext>
                </a:extLst>
              </a:tr>
              <a:tr h="247818">
                <a:tc>
                  <a:txBody>
                    <a:bodyPr/>
                    <a:lstStyle/>
                    <a:p>
                      <a:pPr algn="ctr" fontAlgn="b"/>
                      <a:r>
                        <a:rPr lang="es-PE" sz="1600" u="none" strike="noStrike">
                          <a:effectLst/>
                        </a:rPr>
                        <a:t>9.5</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19</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19</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8</a:t>
                      </a:r>
                      <a:endParaRPr lang="es-PE" sz="1600" b="0" i="0" u="none" strike="noStrike" dirty="0">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939377280"/>
                  </a:ext>
                </a:extLst>
              </a:tr>
              <a:tr h="247818">
                <a:tc>
                  <a:txBody>
                    <a:bodyPr/>
                    <a:lstStyle/>
                    <a:p>
                      <a:pPr algn="ctr" fontAlgn="b"/>
                      <a:r>
                        <a:rPr lang="es-PE" sz="1600" u="none" strike="noStrike">
                          <a:effectLst/>
                        </a:rPr>
                        <a:t>10</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20</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a:effectLst/>
                        </a:rPr>
                        <a:t>20</a:t>
                      </a:r>
                      <a:endParaRPr lang="es-PE" sz="1600" b="0" i="0" u="none" strike="noStrike">
                        <a:solidFill>
                          <a:srgbClr val="000000"/>
                        </a:solidFill>
                        <a:effectLst/>
                        <a:latin typeface="Calibri" panose="020F0502020204030204" pitchFamily="34" charset="0"/>
                      </a:endParaRPr>
                    </a:p>
                  </a:txBody>
                  <a:tcPr marL="9090" marR="9090" marT="9090" marB="0" anchor="b"/>
                </a:tc>
                <a:tc>
                  <a:txBody>
                    <a:bodyPr/>
                    <a:lstStyle/>
                    <a:p>
                      <a:pPr algn="ctr" fontAlgn="b"/>
                      <a:r>
                        <a:rPr lang="es-PE" sz="1600" u="none" strike="noStrike" dirty="0">
                          <a:effectLst/>
                        </a:rPr>
                        <a:t>8</a:t>
                      </a:r>
                      <a:endParaRPr lang="es-PE" sz="1600" b="0" i="0" u="none" strike="noStrike" dirty="0">
                        <a:solidFill>
                          <a:srgbClr val="000000"/>
                        </a:solidFill>
                        <a:effectLst/>
                        <a:latin typeface="Calibri" panose="020F0502020204030204" pitchFamily="34" charset="0"/>
                      </a:endParaRPr>
                    </a:p>
                  </a:txBody>
                  <a:tcPr marL="9090" marR="9090" marT="9090" marB="0" anchor="b"/>
                </a:tc>
                <a:extLst>
                  <a:ext uri="{0D108BD9-81ED-4DB2-BD59-A6C34878D82A}">
                    <a16:rowId xmlns="" xmlns:a16="http://schemas.microsoft.com/office/drawing/2014/main" val="3919207492"/>
                  </a:ext>
                </a:extLst>
              </a:tr>
            </a:tbl>
          </a:graphicData>
        </a:graphic>
      </p:graphicFrame>
    </p:spTree>
    <p:extLst>
      <p:ext uri="{BB962C8B-B14F-4D97-AF65-F5344CB8AC3E}">
        <p14:creationId xmlns:p14="http://schemas.microsoft.com/office/powerpoint/2010/main" val="182087627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1" name="Conector recto 110"/>
          <p:cNvCxnSpPr/>
          <p:nvPr/>
        </p:nvCxnSpPr>
        <p:spPr>
          <a:xfrm>
            <a:off x="7624058" y="971993"/>
            <a:ext cx="0" cy="5221184"/>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2" name="Rectángulo redondeado 111"/>
          <p:cNvSpPr/>
          <p:nvPr/>
        </p:nvSpPr>
        <p:spPr>
          <a:xfrm>
            <a:off x="40853" y="1269480"/>
            <a:ext cx="1282294" cy="3083741"/>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1050" dirty="0">
                <a:solidFill>
                  <a:schemeClr val="tx1"/>
                </a:solidFill>
              </a:rPr>
              <a:t>El personal de la salud que brinda atención integral a la niña y niño menor de 3 años indica y/o entrega los micronutrientes o hierro según el presente flujograma; asimismo al momento de la entrega debe brindar consejería a la madre o cuidador.</a:t>
            </a:r>
            <a:endParaRPr lang="es-ES" sz="1050" dirty="0">
              <a:solidFill>
                <a:schemeClr val="tx1"/>
              </a:solidFill>
            </a:endParaRPr>
          </a:p>
        </p:txBody>
      </p:sp>
      <p:sp>
        <p:nvSpPr>
          <p:cNvPr id="113" name="Rectángulo redondeado 112"/>
          <p:cNvSpPr/>
          <p:nvPr/>
        </p:nvSpPr>
        <p:spPr>
          <a:xfrm>
            <a:off x="78241" y="4449266"/>
            <a:ext cx="1239662" cy="1646451"/>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1050" dirty="0">
                <a:solidFill>
                  <a:schemeClr val="tx1"/>
                </a:solidFill>
              </a:rPr>
              <a:t>El dosaje de hemoglobina </a:t>
            </a:r>
            <a:r>
              <a:rPr lang="x-none" sz="1050" b="1" dirty="0">
                <a:solidFill>
                  <a:schemeClr val="tx1"/>
                </a:solidFill>
              </a:rPr>
              <a:t>NO</a:t>
            </a:r>
            <a:r>
              <a:rPr lang="x-none" sz="1050" dirty="0">
                <a:solidFill>
                  <a:schemeClr val="tx1"/>
                </a:solidFill>
              </a:rPr>
              <a:t> es requisito para iniciar la suplementación con micronutrientes o hierro.</a:t>
            </a:r>
            <a:endParaRPr lang="es-ES" sz="1050" dirty="0">
              <a:solidFill>
                <a:schemeClr val="tx1"/>
              </a:solidFill>
            </a:endParaRPr>
          </a:p>
        </p:txBody>
      </p:sp>
      <p:sp>
        <p:nvSpPr>
          <p:cNvPr id="114" name="Rectángulo redondeado 113"/>
          <p:cNvSpPr/>
          <p:nvPr/>
        </p:nvSpPr>
        <p:spPr>
          <a:xfrm>
            <a:off x="7757832" y="1269480"/>
            <a:ext cx="1341742" cy="4826237"/>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1100" dirty="0">
                <a:solidFill>
                  <a:schemeClr val="tx1"/>
                </a:solidFill>
              </a:rPr>
              <a:t>El personal de la salud que realiza la atención de la niña o niño es responsable del monitoreo de la suplementación </a:t>
            </a:r>
            <a:r>
              <a:rPr lang="x-none" sz="1100" dirty="0" err="1">
                <a:solidFill>
                  <a:schemeClr val="tx1"/>
                </a:solidFill>
              </a:rPr>
              <a:t>intra</a:t>
            </a:r>
            <a:r>
              <a:rPr lang="x-none" sz="1100" dirty="0">
                <a:solidFill>
                  <a:schemeClr val="tx1"/>
                </a:solidFill>
              </a:rPr>
              <a:t> y extramural</a:t>
            </a:r>
            <a:endParaRPr lang="es-ES" sz="1100" dirty="0">
              <a:solidFill>
                <a:schemeClr val="tx1"/>
              </a:solidFill>
            </a:endParaRPr>
          </a:p>
        </p:txBody>
      </p:sp>
      <p:cxnSp>
        <p:nvCxnSpPr>
          <p:cNvPr id="40" name="Conector recto 39"/>
          <p:cNvCxnSpPr/>
          <p:nvPr/>
        </p:nvCxnSpPr>
        <p:spPr>
          <a:xfrm>
            <a:off x="1424051" y="1040191"/>
            <a:ext cx="0" cy="5221184"/>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grpSp>
        <p:nvGrpSpPr>
          <p:cNvPr id="35" name="Grupo 34"/>
          <p:cNvGrpSpPr/>
          <p:nvPr/>
        </p:nvGrpSpPr>
        <p:grpSpPr>
          <a:xfrm>
            <a:off x="1500020" y="848752"/>
            <a:ext cx="6064136" cy="5344124"/>
            <a:chOff x="2000027" y="848752"/>
            <a:chExt cx="8085514" cy="5344124"/>
          </a:xfrm>
        </p:grpSpPr>
        <p:sp>
          <p:nvSpPr>
            <p:cNvPr id="4" name="Rectángulo redondeado 3"/>
            <p:cNvSpPr/>
            <p:nvPr/>
          </p:nvSpPr>
          <p:spPr>
            <a:xfrm>
              <a:off x="4422991" y="848752"/>
              <a:ext cx="2194271" cy="841454"/>
            </a:xfrm>
            <a:prstGeom prst="roundRect">
              <a:avLst/>
            </a:prstGeom>
            <a:solidFill>
              <a:srgbClr val="FFFFC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1000" b="1" dirty="0">
                  <a:solidFill>
                    <a:schemeClr val="tx1"/>
                  </a:solidFill>
                </a:rPr>
                <a:t>NIÑAS Y NIÑOS MENORES DE 36 </a:t>
              </a:r>
              <a:r>
                <a:rPr lang="x-none" sz="1000" b="1" dirty="0" smtClean="0">
                  <a:solidFill>
                    <a:schemeClr val="tx1"/>
                  </a:solidFill>
                </a:rPr>
                <a:t>MESES</a:t>
              </a:r>
              <a:endParaRPr lang="es-PE" sz="1000" b="1" dirty="0" smtClean="0">
                <a:solidFill>
                  <a:schemeClr val="tx1"/>
                </a:solidFill>
              </a:endParaRPr>
            </a:p>
            <a:p>
              <a:pPr algn="ctr"/>
              <a:r>
                <a:rPr lang="es-PE" sz="1000" b="1" dirty="0" smtClean="0">
                  <a:solidFill>
                    <a:srgbClr val="FF0000"/>
                  </a:solidFill>
                </a:rPr>
                <a:t>SIN ANEMIA</a:t>
              </a:r>
              <a:endParaRPr lang="es-ES" sz="1000" b="1" dirty="0">
                <a:solidFill>
                  <a:srgbClr val="FF0000"/>
                </a:solidFill>
              </a:endParaRPr>
            </a:p>
          </p:txBody>
        </p:sp>
        <p:sp>
          <p:nvSpPr>
            <p:cNvPr id="5" name="Rectángulo redondeado 4"/>
            <p:cNvSpPr/>
            <p:nvPr/>
          </p:nvSpPr>
          <p:spPr>
            <a:xfrm>
              <a:off x="2635562" y="2255215"/>
              <a:ext cx="1793658" cy="713484"/>
            </a:xfrm>
            <a:prstGeom prst="roundRect">
              <a:avLst/>
            </a:prstGeom>
            <a:solidFill>
              <a:schemeClr val="accent6">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b="1" dirty="0">
                  <a:solidFill>
                    <a:schemeClr val="tx1"/>
                  </a:solidFill>
                </a:rPr>
                <a:t>Niñas y niños con bajo peso al nacer y/o prematuros</a:t>
              </a:r>
              <a:endParaRPr lang="es-ES" sz="900" b="1" dirty="0">
                <a:solidFill>
                  <a:schemeClr val="tx1"/>
                </a:solidFill>
              </a:endParaRPr>
            </a:p>
          </p:txBody>
        </p:sp>
        <p:sp>
          <p:nvSpPr>
            <p:cNvPr id="6" name="Rectángulo redondeado 5"/>
            <p:cNvSpPr/>
            <p:nvPr/>
          </p:nvSpPr>
          <p:spPr>
            <a:xfrm>
              <a:off x="6790958" y="2255215"/>
              <a:ext cx="1793658" cy="71348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b="1" dirty="0">
                  <a:solidFill>
                    <a:schemeClr val="tx1"/>
                  </a:solidFill>
                </a:rPr>
                <a:t>Niñas y niños nacidos a término, con adecuado peso al nacer</a:t>
              </a:r>
              <a:endParaRPr lang="es-ES" sz="900" b="1" dirty="0">
                <a:solidFill>
                  <a:schemeClr val="tx1"/>
                </a:solidFill>
              </a:endParaRPr>
            </a:p>
          </p:txBody>
        </p:sp>
        <p:sp>
          <p:nvSpPr>
            <p:cNvPr id="7" name="Rectángulo redondeado 6"/>
            <p:cNvSpPr/>
            <p:nvPr/>
          </p:nvSpPr>
          <p:spPr>
            <a:xfrm>
              <a:off x="2000027" y="3367653"/>
              <a:ext cx="1361177" cy="713484"/>
            </a:xfrm>
            <a:prstGeom prst="roundRect">
              <a:avLst/>
            </a:prstGeom>
            <a:solidFill>
              <a:schemeClr val="accent6">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dirty="0">
                  <a:solidFill>
                    <a:schemeClr val="tx1"/>
                  </a:solidFill>
                </a:rPr>
                <a:t>De 30 días a 5 meses 29 días</a:t>
              </a:r>
              <a:endParaRPr lang="es-ES" sz="900" dirty="0">
                <a:solidFill>
                  <a:schemeClr val="tx1"/>
                </a:solidFill>
              </a:endParaRPr>
            </a:p>
          </p:txBody>
        </p:sp>
        <p:sp>
          <p:nvSpPr>
            <p:cNvPr id="8" name="Rectángulo redondeado 7"/>
            <p:cNvSpPr/>
            <p:nvPr/>
          </p:nvSpPr>
          <p:spPr>
            <a:xfrm>
              <a:off x="3695924" y="3367653"/>
              <a:ext cx="1361177" cy="713484"/>
            </a:xfrm>
            <a:prstGeom prst="roundRect">
              <a:avLst/>
            </a:prstGeom>
            <a:solidFill>
              <a:schemeClr val="accent6">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dirty="0">
                  <a:solidFill>
                    <a:schemeClr val="tx1"/>
                  </a:solidFill>
                </a:rPr>
                <a:t>De 6 a 35 meses</a:t>
              </a:r>
              <a:endParaRPr lang="es-ES" sz="900" dirty="0">
                <a:solidFill>
                  <a:schemeClr val="tx1"/>
                </a:solidFill>
              </a:endParaRPr>
            </a:p>
          </p:txBody>
        </p:sp>
        <p:sp>
          <p:nvSpPr>
            <p:cNvPr id="9" name="Rectángulo redondeado 8"/>
            <p:cNvSpPr/>
            <p:nvPr/>
          </p:nvSpPr>
          <p:spPr>
            <a:xfrm>
              <a:off x="6130122" y="3380019"/>
              <a:ext cx="1361177" cy="71348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dirty="0">
                  <a:solidFill>
                    <a:schemeClr val="tx1"/>
                  </a:solidFill>
                </a:rPr>
                <a:t>De 4 a 5 meses 29 días</a:t>
              </a:r>
              <a:endParaRPr lang="es-ES" sz="900" dirty="0">
                <a:solidFill>
                  <a:schemeClr val="tx1"/>
                </a:solidFill>
              </a:endParaRPr>
            </a:p>
          </p:txBody>
        </p:sp>
        <p:sp>
          <p:nvSpPr>
            <p:cNvPr id="10" name="Rectángulo redondeado 9"/>
            <p:cNvSpPr/>
            <p:nvPr/>
          </p:nvSpPr>
          <p:spPr>
            <a:xfrm>
              <a:off x="7904027" y="3382951"/>
              <a:ext cx="1361177" cy="71348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dirty="0">
                  <a:solidFill>
                    <a:schemeClr val="tx1"/>
                  </a:solidFill>
                </a:rPr>
                <a:t>De 6 a 35 meses</a:t>
              </a:r>
              <a:endParaRPr lang="es-ES" sz="900" dirty="0">
                <a:solidFill>
                  <a:schemeClr val="tx1"/>
                </a:solidFill>
              </a:endParaRPr>
            </a:p>
          </p:txBody>
        </p:sp>
        <p:sp>
          <p:nvSpPr>
            <p:cNvPr id="12" name="Rectángulo redondeado 11"/>
            <p:cNvSpPr/>
            <p:nvPr/>
          </p:nvSpPr>
          <p:spPr>
            <a:xfrm>
              <a:off x="2000027" y="5464094"/>
              <a:ext cx="1404833" cy="713484"/>
            </a:xfrm>
            <a:prstGeom prst="roundRect">
              <a:avLst/>
            </a:prstGeom>
            <a:solidFill>
              <a:schemeClr val="accent6">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dirty="0">
                  <a:solidFill>
                    <a:schemeClr val="tx1"/>
                  </a:solidFill>
                </a:rPr>
                <a:t>Dosis: 2 mg/Fe elemental/Kg/día</a:t>
              </a:r>
              <a:endParaRPr lang="es-ES" sz="900" dirty="0">
                <a:solidFill>
                  <a:schemeClr val="tx1"/>
                </a:solidFill>
              </a:endParaRPr>
            </a:p>
          </p:txBody>
        </p:sp>
        <p:sp>
          <p:nvSpPr>
            <p:cNvPr id="13" name="Rectángulo redondeado 12"/>
            <p:cNvSpPr/>
            <p:nvPr/>
          </p:nvSpPr>
          <p:spPr>
            <a:xfrm>
              <a:off x="3693150" y="5464093"/>
              <a:ext cx="1361177" cy="713484"/>
            </a:xfrm>
            <a:prstGeom prst="roundRect">
              <a:avLst/>
            </a:prstGeom>
            <a:solidFill>
              <a:schemeClr val="accent6">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dirty="0">
                  <a:solidFill>
                    <a:schemeClr val="tx1"/>
                  </a:solidFill>
                </a:rPr>
                <a:t>Dosis: 1 sobre diario (hasta completar 360 sobres)</a:t>
              </a:r>
              <a:endParaRPr lang="es-ES" sz="900" dirty="0">
                <a:solidFill>
                  <a:schemeClr val="tx1"/>
                </a:solidFill>
              </a:endParaRPr>
            </a:p>
          </p:txBody>
        </p:sp>
        <p:sp>
          <p:nvSpPr>
            <p:cNvPr id="14" name="Rectángulo redondeado 13"/>
            <p:cNvSpPr/>
            <p:nvPr/>
          </p:nvSpPr>
          <p:spPr>
            <a:xfrm>
              <a:off x="5590331" y="5479392"/>
              <a:ext cx="1404315" cy="71348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dirty="0">
                  <a:solidFill>
                    <a:schemeClr val="tx1"/>
                  </a:solidFill>
                </a:rPr>
                <a:t>Dosis: 2 mg/Fe elemental/Kg/día</a:t>
              </a:r>
              <a:endParaRPr lang="es-ES" sz="900" dirty="0">
                <a:solidFill>
                  <a:schemeClr val="tx1"/>
                </a:solidFill>
              </a:endParaRPr>
            </a:p>
          </p:txBody>
        </p:sp>
        <p:sp>
          <p:nvSpPr>
            <p:cNvPr id="15" name="Rectángulo redondeado 14"/>
            <p:cNvSpPr/>
            <p:nvPr/>
          </p:nvSpPr>
          <p:spPr>
            <a:xfrm>
              <a:off x="7142649" y="5479392"/>
              <a:ext cx="1361177" cy="71348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dirty="0">
                  <a:solidFill>
                    <a:schemeClr val="tx1"/>
                  </a:solidFill>
                </a:rPr>
                <a:t>Dosis: 1 sobre diario (hasta completar 360 sobres)</a:t>
              </a:r>
              <a:endParaRPr lang="es-ES" sz="900" dirty="0">
                <a:solidFill>
                  <a:schemeClr val="tx1"/>
                </a:solidFill>
              </a:endParaRPr>
            </a:p>
          </p:txBody>
        </p:sp>
        <p:sp>
          <p:nvSpPr>
            <p:cNvPr id="16" name="Rectángulo redondeado 15"/>
            <p:cNvSpPr/>
            <p:nvPr/>
          </p:nvSpPr>
          <p:spPr>
            <a:xfrm>
              <a:off x="8651827" y="5479392"/>
              <a:ext cx="1385283" cy="713484"/>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dirty="0">
                  <a:solidFill>
                    <a:schemeClr val="tx1"/>
                  </a:solidFill>
                </a:rPr>
                <a:t>Dosis: 2 mg/Fe elemental/kg/día</a:t>
              </a:r>
              <a:endParaRPr lang="es-ES" sz="900" dirty="0">
                <a:solidFill>
                  <a:schemeClr val="tx1"/>
                </a:solidFill>
              </a:endParaRPr>
            </a:p>
          </p:txBody>
        </p:sp>
        <p:sp>
          <p:nvSpPr>
            <p:cNvPr id="19" name="Rectángulo redondeado 18"/>
            <p:cNvSpPr/>
            <p:nvPr/>
          </p:nvSpPr>
          <p:spPr>
            <a:xfrm>
              <a:off x="2000027" y="4527470"/>
              <a:ext cx="1361177" cy="495324"/>
            </a:xfrm>
            <a:prstGeom prst="roundRect">
              <a:avLst/>
            </a:prstGeom>
            <a:solidFill>
              <a:srgbClr val="FF5050"/>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800" dirty="0">
                  <a:solidFill>
                    <a:schemeClr val="tx1"/>
                  </a:solidFill>
                </a:rPr>
                <a:t>Gotas de Sulfato Ferroso o Hierro </a:t>
              </a:r>
              <a:r>
                <a:rPr lang="x-none" sz="800" dirty="0" err="1">
                  <a:solidFill>
                    <a:schemeClr val="tx1"/>
                  </a:solidFill>
                </a:rPr>
                <a:t>Polimaltosado</a:t>
              </a:r>
              <a:endParaRPr lang="es-ES" sz="800" dirty="0">
                <a:solidFill>
                  <a:schemeClr val="tx1"/>
                </a:solidFill>
              </a:endParaRPr>
            </a:p>
          </p:txBody>
        </p:sp>
        <p:sp>
          <p:nvSpPr>
            <p:cNvPr id="20" name="Rectángulo redondeado 19"/>
            <p:cNvSpPr/>
            <p:nvPr/>
          </p:nvSpPr>
          <p:spPr>
            <a:xfrm>
              <a:off x="3695924" y="4527470"/>
              <a:ext cx="1361177" cy="316686"/>
            </a:xfrm>
            <a:prstGeom prst="roundRect">
              <a:avLst/>
            </a:prstGeom>
            <a:solidFill>
              <a:srgbClr val="FF5050"/>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800" dirty="0">
                  <a:solidFill>
                    <a:schemeClr val="tx1"/>
                  </a:solidFill>
                </a:rPr>
                <a:t>Micronutriente en polvo</a:t>
              </a:r>
              <a:endParaRPr lang="es-ES" sz="800" dirty="0">
                <a:solidFill>
                  <a:schemeClr val="tx1"/>
                </a:solidFill>
              </a:endParaRPr>
            </a:p>
          </p:txBody>
        </p:sp>
        <p:sp>
          <p:nvSpPr>
            <p:cNvPr id="21" name="Rectángulo redondeado 20"/>
            <p:cNvSpPr/>
            <p:nvPr/>
          </p:nvSpPr>
          <p:spPr>
            <a:xfrm>
              <a:off x="5641483" y="4542768"/>
              <a:ext cx="1361177" cy="495324"/>
            </a:xfrm>
            <a:prstGeom prst="roundRect">
              <a:avLst/>
            </a:prstGeom>
            <a:solidFill>
              <a:srgbClr val="FF5050"/>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800" dirty="0">
                  <a:solidFill>
                    <a:schemeClr val="tx1"/>
                  </a:solidFill>
                </a:rPr>
                <a:t>Gotas de Sulfato Ferroso o Hierro </a:t>
              </a:r>
              <a:r>
                <a:rPr lang="x-none" sz="800" dirty="0" err="1">
                  <a:solidFill>
                    <a:schemeClr val="tx1"/>
                  </a:solidFill>
                </a:rPr>
                <a:t>Polimaltosado</a:t>
              </a:r>
              <a:endParaRPr lang="es-ES" sz="800" dirty="0">
                <a:solidFill>
                  <a:schemeClr val="tx1"/>
                </a:solidFill>
              </a:endParaRPr>
            </a:p>
          </p:txBody>
        </p:sp>
        <p:sp>
          <p:nvSpPr>
            <p:cNvPr id="22" name="Rectángulo redondeado 21"/>
            <p:cNvSpPr/>
            <p:nvPr/>
          </p:nvSpPr>
          <p:spPr>
            <a:xfrm>
              <a:off x="7132016" y="4553401"/>
              <a:ext cx="1361177" cy="316686"/>
            </a:xfrm>
            <a:prstGeom prst="roundRect">
              <a:avLst/>
            </a:prstGeom>
            <a:solidFill>
              <a:srgbClr val="FF5050"/>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900" dirty="0">
                  <a:solidFill>
                    <a:schemeClr val="tx1"/>
                  </a:solidFill>
                </a:rPr>
                <a:t>Micronutriente en polvo</a:t>
              </a:r>
              <a:endParaRPr lang="es-ES" sz="900" dirty="0">
                <a:solidFill>
                  <a:schemeClr val="tx1"/>
                </a:solidFill>
              </a:endParaRPr>
            </a:p>
          </p:txBody>
        </p:sp>
        <p:sp>
          <p:nvSpPr>
            <p:cNvPr id="23" name="Rectángulo redondeado 22"/>
            <p:cNvSpPr/>
            <p:nvPr/>
          </p:nvSpPr>
          <p:spPr>
            <a:xfrm>
              <a:off x="8587326" y="4490110"/>
              <a:ext cx="1498215" cy="535443"/>
            </a:xfrm>
            <a:prstGeom prst="roundRect">
              <a:avLst/>
            </a:prstGeom>
            <a:solidFill>
              <a:srgbClr val="FF5050"/>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800" dirty="0">
                  <a:solidFill>
                    <a:schemeClr val="tx1"/>
                  </a:solidFill>
                </a:rPr>
                <a:t>Jarabe de Sulfato Ferroso </a:t>
              </a:r>
              <a:r>
                <a:rPr lang="x-none" sz="800" dirty="0" err="1">
                  <a:solidFill>
                    <a:schemeClr val="tx1"/>
                  </a:solidFill>
                </a:rPr>
                <a:t>ó</a:t>
              </a:r>
              <a:r>
                <a:rPr lang="x-none" sz="800" dirty="0">
                  <a:solidFill>
                    <a:schemeClr val="tx1"/>
                  </a:solidFill>
                </a:rPr>
                <a:t> Complejo </a:t>
              </a:r>
              <a:r>
                <a:rPr lang="x-none" sz="800" dirty="0" err="1">
                  <a:solidFill>
                    <a:schemeClr val="tx1"/>
                  </a:solidFill>
                </a:rPr>
                <a:t>Polimaltosado</a:t>
              </a:r>
              <a:r>
                <a:rPr lang="x-none" sz="800" dirty="0">
                  <a:solidFill>
                    <a:schemeClr val="tx1"/>
                  </a:solidFill>
                </a:rPr>
                <a:t> Férrico</a:t>
              </a:r>
              <a:endParaRPr lang="es-ES" sz="800" dirty="0">
                <a:solidFill>
                  <a:schemeClr val="tx1"/>
                </a:solidFill>
              </a:endParaRPr>
            </a:p>
          </p:txBody>
        </p:sp>
        <p:cxnSp>
          <p:nvCxnSpPr>
            <p:cNvPr id="25" name="Conector angular 24"/>
            <p:cNvCxnSpPr>
              <a:stCxn id="4" idx="2"/>
              <a:endCxn id="5" idx="0"/>
            </p:cNvCxnSpPr>
            <p:nvPr/>
          </p:nvCxnSpPr>
          <p:spPr>
            <a:xfrm rot="5400000">
              <a:off x="4243755" y="978842"/>
              <a:ext cx="565009" cy="1987736"/>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ector angular 26"/>
            <p:cNvCxnSpPr>
              <a:stCxn id="4" idx="2"/>
              <a:endCxn id="6" idx="0"/>
            </p:cNvCxnSpPr>
            <p:nvPr/>
          </p:nvCxnSpPr>
          <p:spPr>
            <a:xfrm rot="16200000" flipH="1">
              <a:off x="6321453" y="888880"/>
              <a:ext cx="565009" cy="2167660"/>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onector angular 30"/>
            <p:cNvCxnSpPr>
              <a:stCxn id="5" idx="2"/>
              <a:endCxn id="7" idx="0"/>
            </p:cNvCxnSpPr>
            <p:nvPr/>
          </p:nvCxnSpPr>
          <p:spPr>
            <a:xfrm rot="5400000">
              <a:off x="2907027" y="2742289"/>
              <a:ext cx="398954" cy="85177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Conector angular 33"/>
            <p:cNvCxnSpPr>
              <a:stCxn id="5" idx="2"/>
              <a:endCxn id="8" idx="0"/>
            </p:cNvCxnSpPr>
            <p:nvPr/>
          </p:nvCxnSpPr>
          <p:spPr>
            <a:xfrm rot="16200000" flipH="1">
              <a:off x="3754975" y="2746115"/>
              <a:ext cx="398954" cy="844122"/>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Conector angular 35"/>
            <p:cNvCxnSpPr>
              <a:stCxn id="6" idx="2"/>
              <a:endCxn id="9" idx="0"/>
            </p:cNvCxnSpPr>
            <p:nvPr/>
          </p:nvCxnSpPr>
          <p:spPr>
            <a:xfrm rot="5400000">
              <a:off x="7043589" y="2735821"/>
              <a:ext cx="411320" cy="877076"/>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Conector angular 37"/>
            <p:cNvCxnSpPr>
              <a:stCxn id="6" idx="2"/>
              <a:endCxn id="10" idx="0"/>
            </p:cNvCxnSpPr>
            <p:nvPr/>
          </p:nvCxnSpPr>
          <p:spPr>
            <a:xfrm rot="16200000" flipH="1">
              <a:off x="7929075" y="2727410"/>
              <a:ext cx="414252" cy="89682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Conector recto 41"/>
            <p:cNvCxnSpPr>
              <a:stCxn id="7" idx="2"/>
              <a:endCxn id="19" idx="0"/>
            </p:cNvCxnSpPr>
            <p:nvPr/>
          </p:nvCxnSpPr>
          <p:spPr>
            <a:xfrm>
              <a:off x="2680616" y="4081137"/>
              <a:ext cx="0" cy="446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Conector angular 56"/>
            <p:cNvCxnSpPr>
              <a:stCxn id="10" idx="2"/>
              <a:endCxn id="22" idx="0"/>
            </p:cNvCxnSpPr>
            <p:nvPr/>
          </p:nvCxnSpPr>
          <p:spPr>
            <a:xfrm rot="5400000">
              <a:off x="7970128" y="3938913"/>
              <a:ext cx="456966" cy="772011"/>
            </a:xfrm>
            <a:prstGeom prst="bentConnector3">
              <a:avLst>
                <a:gd name="adj1" fmla="val 50000"/>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Conector angular 58"/>
            <p:cNvCxnSpPr>
              <a:stCxn id="10" idx="2"/>
            </p:cNvCxnSpPr>
            <p:nvPr/>
          </p:nvCxnSpPr>
          <p:spPr>
            <a:xfrm rot="16200000" flipH="1">
              <a:off x="8756063" y="3924988"/>
              <a:ext cx="406214" cy="749107"/>
            </a:xfrm>
            <a:prstGeom prst="bentConnector3">
              <a:avLst>
                <a:gd name="adj1" fmla="val 56156"/>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Conector recto de flecha 63"/>
            <p:cNvCxnSpPr>
              <a:stCxn id="22" idx="2"/>
              <a:endCxn id="15" idx="0"/>
            </p:cNvCxnSpPr>
            <p:nvPr/>
          </p:nvCxnSpPr>
          <p:spPr>
            <a:xfrm>
              <a:off x="7812605" y="4870087"/>
              <a:ext cx="10633" cy="6093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Conector recto 76"/>
            <p:cNvCxnSpPr>
              <a:stCxn id="8" idx="2"/>
              <a:endCxn id="20" idx="0"/>
            </p:cNvCxnSpPr>
            <p:nvPr/>
          </p:nvCxnSpPr>
          <p:spPr>
            <a:xfrm>
              <a:off x="4376513" y="4081137"/>
              <a:ext cx="0" cy="4463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Conector recto de flecha 78"/>
            <p:cNvCxnSpPr>
              <a:stCxn id="20" idx="2"/>
              <a:endCxn id="13" idx="0"/>
            </p:cNvCxnSpPr>
            <p:nvPr/>
          </p:nvCxnSpPr>
          <p:spPr>
            <a:xfrm flipH="1">
              <a:off x="4373738" y="4844156"/>
              <a:ext cx="2775" cy="61993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ector angular 23"/>
            <p:cNvCxnSpPr>
              <a:stCxn id="9" idx="2"/>
              <a:endCxn id="21" idx="0"/>
            </p:cNvCxnSpPr>
            <p:nvPr/>
          </p:nvCxnSpPr>
          <p:spPr>
            <a:xfrm rot="5400000">
              <a:off x="6341759" y="4073816"/>
              <a:ext cx="449265" cy="488639"/>
            </a:xfrm>
            <a:prstGeom prst="bentConnector3">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Conector recto de flecha 29"/>
            <p:cNvCxnSpPr>
              <a:stCxn id="21" idx="2"/>
            </p:cNvCxnSpPr>
            <p:nvPr/>
          </p:nvCxnSpPr>
          <p:spPr>
            <a:xfrm>
              <a:off x="6322071" y="5038092"/>
              <a:ext cx="1" cy="44129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Conector recto de flecha 47"/>
            <p:cNvCxnSpPr>
              <a:stCxn id="19" idx="2"/>
            </p:cNvCxnSpPr>
            <p:nvPr/>
          </p:nvCxnSpPr>
          <p:spPr>
            <a:xfrm flipH="1">
              <a:off x="2680615" y="5022794"/>
              <a:ext cx="1" cy="44129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Conector recto de flecha 62"/>
            <p:cNvCxnSpPr/>
            <p:nvPr/>
          </p:nvCxnSpPr>
          <p:spPr>
            <a:xfrm>
              <a:off x="9333724" y="5038092"/>
              <a:ext cx="0" cy="44129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74" name="Rectángulo 73"/>
          <p:cNvSpPr/>
          <p:nvPr/>
        </p:nvSpPr>
        <p:spPr>
          <a:xfrm>
            <a:off x="1" y="6412402"/>
            <a:ext cx="5765840" cy="2856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x-none" sz="1100" b="1" dirty="0">
                <a:solidFill>
                  <a:schemeClr val="tx1"/>
                </a:solidFill>
              </a:rPr>
              <a:t>FUENTE: </a:t>
            </a:r>
            <a:r>
              <a:rPr lang="x-none" sz="1100" dirty="0">
                <a:solidFill>
                  <a:schemeClr val="tx1"/>
                </a:solidFill>
              </a:rPr>
              <a:t>Directiva Sanitaria N° 068-MINSA/DGSP.V.01.</a:t>
            </a:r>
            <a:r>
              <a:rPr lang="es-PE" sz="1100" dirty="0">
                <a:solidFill>
                  <a:schemeClr val="tx1"/>
                </a:solidFill>
              </a:rPr>
              <a:t> Tabla 1.</a:t>
            </a:r>
            <a:r>
              <a:rPr lang="x-none" sz="1100" dirty="0">
                <a:solidFill>
                  <a:schemeClr val="tx1"/>
                </a:solidFill>
              </a:rPr>
              <a:t> </a:t>
            </a:r>
            <a:endParaRPr lang="es-ES" sz="1100" dirty="0">
              <a:solidFill>
                <a:schemeClr val="tx1"/>
              </a:solidFill>
            </a:endParaRPr>
          </a:p>
        </p:txBody>
      </p:sp>
      <p:sp>
        <p:nvSpPr>
          <p:cNvPr id="81" name="Rectángulo 80"/>
          <p:cNvSpPr/>
          <p:nvPr/>
        </p:nvSpPr>
        <p:spPr>
          <a:xfrm>
            <a:off x="135017" y="243378"/>
            <a:ext cx="8856582" cy="517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600" b="1" u="sng" dirty="0">
                <a:solidFill>
                  <a:schemeClr val="tx1"/>
                </a:solidFill>
                <a:latin typeface="Aparajita" pitchFamily="34" charset="0"/>
                <a:cs typeface="Aparajita" pitchFamily="34" charset="0"/>
              </a:rPr>
              <a:t>FLUJOGRAMA</a:t>
            </a:r>
          </a:p>
          <a:p>
            <a:pPr algn="ctr"/>
            <a:r>
              <a:rPr lang="x-none" sz="1600" b="1" dirty="0">
                <a:solidFill>
                  <a:schemeClr val="tx1"/>
                </a:solidFill>
                <a:latin typeface="Aparajita" pitchFamily="34" charset="0"/>
                <a:cs typeface="Aparajita" pitchFamily="34" charset="0"/>
              </a:rPr>
              <a:t>SUPLEMENTACIÓN CON MICRONUTRIENTES Y HIERRO EN NIÑAS Y NIÑOS MENORES DE 36 MESES</a:t>
            </a:r>
            <a:endParaRPr lang="es-ES" sz="1600" b="1" dirty="0">
              <a:solidFill>
                <a:schemeClr val="tx1"/>
              </a:solidFill>
              <a:latin typeface="Aparajita" pitchFamily="34" charset="0"/>
              <a:cs typeface="Aparajita" pitchFamily="34" charset="0"/>
            </a:endParaRPr>
          </a:p>
        </p:txBody>
      </p:sp>
    </p:spTree>
    <p:extLst>
      <p:ext uri="{BB962C8B-B14F-4D97-AF65-F5344CB8AC3E}">
        <p14:creationId xmlns:p14="http://schemas.microsoft.com/office/powerpoint/2010/main" val="353038456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áfico 1"/>
          <p:cNvGraphicFramePr>
            <a:graphicFrameLocks/>
          </p:cNvGraphicFramePr>
          <p:nvPr>
            <p:extLst>
              <p:ext uri="{D42A27DB-BD31-4B8C-83A1-F6EECF244321}">
                <p14:modId xmlns:p14="http://schemas.microsoft.com/office/powerpoint/2010/main" val="3302449564"/>
              </p:ext>
            </p:extLst>
          </p:nvPr>
        </p:nvGraphicFramePr>
        <p:xfrm>
          <a:off x="228600" y="990600"/>
          <a:ext cx="8124825" cy="5053013"/>
        </p:xfrm>
        <a:graphic>
          <a:graphicData uri="http://schemas.openxmlformats.org/drawingml/2006/chart">
            <c:chart xmlns:c="http://schemas.openxmlformats.org/drawingml/2006/chart" xmlns:r="http://schemas.openxmlformats.org/officeDocument/2006/relationships" r:id="rId2"/>
          </a:graphicData>
        </a:graphic>
      </p:graphicFrame>
      <p:sp>
        <p:nvSpPr>
          <p:cNvPr id="3" name="CuadroTexto 2"/>
          <p:cNvSpPr txBox="1"/>
          <p:nvPr/>
        </p:nvSpPr>
        <p:spPr>
          <a:xfrm>
            <a:off x="785812" y="304800"/>
            <a:ext cx="8053388" cy="646331"/>
          </a:xfrm>
          <a:prstGeom prst="rect">
            <a:avLst/>
          </a:prstGeom>
          <a:noFill/>
        </p:spPr>
        <p:txBody>
          <a:bodyPr wrap="square" rtlCol="0">
            <a:spAutoFit/>
          </a:bodyPr>
          <a:lstStyle/>
          <a:p>
            <a:pPr algn="ctr"/>
            <a:r>
              <a:rPr lang="es-PE" b="1" dirty="0"/>
              <a:t>PROPORCIÓN DE NIÑAS Y NIÑOS MENORES DE 36 MESES DE EDAD QUE RECIBIERON SUPLEMENTO DE HIERRO, SEGÚN DEPARTAMENTO, 2015</a:t>
            </a:r>
          </a:p>
        </p:txBody>
      </p:sp>
      <p:sp>
        <p:nvSpPr>
          <p:cNvPr id="4" name="Flecha: hacia abajo 3"/>
          <p:cNvSpPr/>
          <p:nvPr/>
        </p:nvSpPr>
        <p:spPr>
          <a:xfrm>
            <a:off x="4495800" y="1524000"/>
            <a:ext cx="356044" cy="530138"/>
          </a:xfrm>
          <a:prstGeom prst="downArrow">
            <a:avLst/>
          </a:prstGeom>
          <a:solidFill>
            <a:srgbClr val="FF33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120423532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3 Gráfico"/>
          <p:cNvGraphicFramePr>
            <a:graphicFrameLocks noChangeAspect="1"/>
          </p:cNvGraphicFramePr>
          <p:nvPr>
            <p:extLst/>
          </p:nvPr>
        </p:nvGraphicFramePr>
        <p:xfrm>
          <a:off x="-16598" y="1524000"/>
          <a:ext cx="8455774" cy="4406185"/>
        </p:xfrm>
        <a:graphic>
          <a:graphicData uri="http://schemas.openxmlformats.org/drawingml/2006/chart">
            <c:chart xmlns:c="http://schemas.openxmlformats.org/drawingml/2006/chart" xmlns:r="http://schemas.openxmlformats.org/officeDocument/2006/relationships" r:id="rId2"/>
          </a:graphicData>
        </a:graphic>
      </p:graphicFrame>
      <p:sp>
        <p:nvSpPr>
          <p:cNvPr id="3" name="CuadroTexto 2"/>
          <p:cNvSpPr txBox="1"/>
          <p:nvPr/>
        </p:nvSpPr>
        <p:spPr>
          <a:xfrm>
            <a:off x="76200" y="304800"/>
            <a:ext cx="8686800" cy="923330"/>
          </a:xfrm>
          <a:prstGeom prst="rect">
            <a:avLst/>
          </a:prstGeom>
          <a:noFill/>
        </p:spPr>
        <p:txBody>
          <a:bodyPr wrap="square" rtlCol="0">
            <a:spAutoFit/>
          </a:bodyPr>
          <a:lstStyle/>
          <a:p>
            <a:pPr algn="ctr"/>
            <a:r>
              <a:rPr lang="es-PE" b="1" dirty="0"/>
              <a:t>PROPORCIÓN DE NIÑAS Y NIÑOS MENORES DE 36 MESES DE EDAD QUE RECIBIERON SUPLEMENTO DE HIERRO A NIVEL NACIONAL Y SEGÚN AREA DE RESIDENCIA, 2007-2015</a:t>
            </a:r>
          </a:p>
        </p:txBody>
      </p:sp>
    </p:spTree>
    <p:extLst>
      <p:ext uri="{BB962C8B-B14F-4D97-AF65-F5344CB8AC3E}">
        <p14:creationId xmlns:p14="http://schemas.microsoft.com/office/powerpoint/2010/main" val="220739995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Elipse 140"/>
          <p:cNvSpPr/>
          <p:nvPr/>
        </p:nvSpPr>
        <p:spPr>
          <a:xfrm>
            <a:off x="5402262" y="1188784"/>
            <a:ext cx="1935163" cy="647562"/>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140" name="Elipse 139"/>
          <p:cNvSpPr/>
          <p:nvPr/>
        </p:nvSpPr>
        <p:spPr>
          <a:xfrm>
            <a:off x="1078023" y="1206633"/>
            <a:ext cx="1935163" cy="647562"/>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71" name="Cuadro de texto 38"/>
          <p:cNvSpPr txBox="1">
            <a:spLocks noChangeArrowheads="1"/>
          </p:cNvSpPr>
          <p:nvPr/>
        </p:nvSpPr>
        <p:spPr bwMode="auto">
          <a:xfrm>
            <a:off x="1078023" y="555550"/>
            <a:ext cx="1928813" cy="438150"/>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PE" sz="10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Niños y Adolescentes sin factores de riesgo</a:t>
            </a:r>
            <a:endParaRPr kumimoji="0" lang="es-ES"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72" name="Conector recto de flecha 35"/>
          <p:cNvSpPr>
            <a:spLocks noChangeShapeType="1"/>
          </p:cNvSpPr>
          <p:nvPr/>
        </p:nvSpPr>
        <p:spPr bwMode="auto">
          <a:xfrm>
            <a:off x="663575" y="2215539"/>
            <a:ext cx="9525" cy="27622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74" name="Conector recto de flecha 29"/>
          <p:cNvSpPr>
            <a:spLocks noChangeShapeType="1"/>
          </p:cNvSpPr>
          <p:nvPr/>
        </p:nvSpPr>
        <p:spPr bwMode="auto">
          <a:xfrm>
            <a:off x="7024120" y="1700212"/>
            <a:ext cx="1152472" cy="234959"/>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75" name="Conector recto de flecha 30"/>
          <p:cNvSpPr>
            <a:spLocks noChangeShapeType="1"/>
          </p:cNvSpPr>
          <p:nvPr/>
        </p:nvSpPr>
        <p:spPr bwMode="auto">
          <a:xfrm>
            <a:off x="5379762" y="4438965"/>
            <a:ext cx="728243" cy="45719"/>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76" name="Conector recto de flecha 25"/>
          <p:cNvSpPr>
            <a:spLocks noChangeShapeType="1"/>
          </p:cNvSpPr>
          <p:nvPr/>
        </p:nvSpPr>
        <p:spPr bwMode="auto">
          <a:xfrm flipH="1">
            <a:off x="2582408" y="4415741"/>
            <a:ext cx="619745" cy="45719"/>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78" name="Conector recto de flecha 20"/>
          <p:cNvSpPr>
            <a:spLocks noChangeShapeType="1"/>
          </p:cNvSpPr>
          <p:nvPr/>
        </p:nvSpPr>
        <p:spPr bwMode="auto">
          <a:xfrm>
            <a:off x="2096794" y="4693320"/>
            <a:ext cx="45719" cy="14822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79" name="Cuadro de texto 37"/>
          <p:cNvSpPr txBox="1">
            <a:spLocks noChangeArrowheads="1"/>
          </p:cNvSpPr>
          <p:nvPr/>
        </p:nvSpPr>
        <p:spPr bwMode="auto">
          <a:xfrm>
            <a:off x="5402262" y="511558"/>
            <a:ext cx="1928813" cy="438150"/>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PE" sz="10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Niños y Adolescentes con factores de riesgo</a:t>
            </a:r>
            <a:endParaRPr kumimoji="0" lang="es-ES" altLang="es-PE" sz="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80" name="Conector recto de flecha 36"/>
          <p:cNvSpPr>
            <a:spLocks noChangeShapeType="1"/>
          </p:cNvSpPr>
          <p:nvPr/>
        </p:nvSpPr>
        <p:spPr bwMode="auto">
          <a:xfrm>
            <a:off x="8293303" y="2241123"/>
            <a:ext cx="9525" cy="27622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83" name="Cuadro de texto 3"/>
          <p:cNvSpPr txBox="1">
            <a:spLocks noChangeArrowheads="1"/>
          </p:cNvSpPr>
          <p:nvPr/>
        </p:nvSpPr>
        <p:spPr bwMode="auto">
          <a:xfrm>
            <a:off x="3210546" y="4170361"/>
            <a:ext cx="2193814" cy="657225"/>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1000" b="0" i="0" u="none" strike="noStrike" cap="none" normalizeH="0" baseline="0" dirty="0" smtClean="0">
                <a:ln>
                  <a:noFill/>
                </a:ln>
                <a:solidFill>
                  <a:schemeClr val="tx1"/>
                </a:solidFill>
                <a:effectLst/>
                <a:ea typeface="Times New Roman" panose="02020603050405020304" pitchFamily="18" charset="0"/>
              </a:rPr>
              <a:t>Tamizaje de hemoglobina ¿Se incrementó entre 0.5- 1.0 g/</a:t>
            </a:r>
            <a:r>
              <a:rPr kumimoji="0" lang="es-PE" altLang="es-PE" sz="1000" b="0" i="0" u="none" strike="noStrike" cap="none" normalizeH="0" baseline="0" dirty="0" err="1" smtClean="0">
                <a:ln>
                  <a:noFill/>
                </a:ln>
                <a:solidFill>
                  <a:schemeClr val="tx1"/>
                </a:solidFill>
                <a:effectLst/>
                <a:ea typeface="Times New Roman" panose="02020603050405020304" pitchFamily="18" charset="0"/>
              </a:rPr>
              <a:t>dL</a:t>
            </a:r>
            <a:r>
              <a:rPr kumimoji="0" lang="es-PE" altLang="es-PE" sz="1000" b="0" i="0" u="none" strike="noStrike" cap="none" normalizeH="0" baseline="0" dirty="0" smtClean="0">
                <a:ln>
                  <a:noFill/>
                </a:ln>
                <a:solidFill>
                  <a:schemeClr val="tx1"/>
                </a:solidFill>
                <a:effectLst/>
                <a:ea typeface="Times New Roman" panose="02020603050405020304" pitchFamily="18" charset="0"/>
              </a:rPr>
              <a:t> de hemoglobina o más en un mes de tratamiento?</a:t>
            </a:r>
            <a:endParaRPr kumimoji="0" lang="es-PE"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85" name="Cuadro de texto 18"/>
          <p:cNvSpPr txBox="1">
            <a:spLocks noChangeArrowheads="1"/>
          </p:cNvSpPr>
          <p:nvPr/>
        </p:nvSpPr>
        <p:spPr bwMode="auto">
          <a:xfrm>
            <a:off x="7930356" y="2536398"/>
            <a:ext cx="857250" cy="59848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PE" sz="1000" b="0" i="0" u="none" strike="noStrike" cap="none" normalizeH="0" baseline="0" smtClean="0">
                <a:ln>
                  <a:noFill/>
                </a:ln>
                <a:solidFill>
                  <a:schemeClr val="tx1"/>
                </a:solidFill>
                <a:effectLst/>
                <a:latin typeface="Arial" panose="020B0604020202020204" pitchFamily="34" charset="0"/>
                <a:ea typeface="Times New Roman" panose="02020603050405020304" pitchFamily="18" charset="0"/>
              </a:rPr>
              <a:t>Medidas generales y preventivas</a:t>
            </a:r>
            <a:endParaRPr kumimoji="0" lang="es-ES" altLang="es-PE" sz="6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PE" sz="1800" b="0" i="0" u="none" strike="noStrike" cap="none" normalizeH="0" baseline="0" smtClean="0">
              <a:ln>
                <a:noFill/>
              </a:ln>
              <a:solidFill>
                <a:schemeClr val="tx1"/>
              </a:solidFill>
              <a:effectLst/>
              <a:latin typeface="Arial" panose="020B0604020202020204" pitchFamily="34" charset="0"/>
            </a:endParaRPr>
          </a:p>
        </p:txBody>
      </p:sp>
      <p:sp>
        <p:nvSpPr>
          <p:cNvPr id="86" name="Cuadro de texto 17"/>
          <p:cNvSpPr txBox="1">
            <a:spLocks noChangeArrowheads="1"/>
          </p:cNvSpPr>
          <p:nvPr/>
        </p:nvSpPr>
        <p:spPr bwMode="auto">
          <a:xfrm>
            <a:off x="234950" y="2488228"/>
            <a:ext cx="876300" cy="59848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PE" sz="1000" b="0" i="0" u="none" strike="noStrike" cap="none" normalizeH="0" baseline="0" smtClean="0">
                <a:ln>
                  <a:noFill/>
                </a:ln>
                <a:solidFill>
                  <a:schemeClr val="tx1"/>
                </a:solidFill>
                <a:effectLst/>
                <a:latin typeface="Arial" panose="020B0604020202020204" pitchFamily="34" charset="0"/>
                <a:ea typeface="Times New Roman" panose="02020603050405020304" pitchFamily="18" charset="0"/>
              </a:rPr>
              <a:t>Medidas generales y preventivas</a:t>
            </a:r>
            <a:endParaRPr kumimoji="0" lang="es-ES" altLang="es-PE" sz="6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PE" sz="1800" b="0" i="0" u="none" strike="noStrike" cap="none" normalizeH="0" baseline="0" smtClean="0">
              <a:ln>
                <a:noFill/>
              </a:ln>
              <a:solidFill>
                <a:schemeClr val="tx1"/>
              </a:solidFill>
              <a:effectLst/>
              <a:latin typeface="Arial" panose="020B0604020202020204" pitchFamily="34" charset="0"/>
            </a:endParaRPr>
          </a:p>
        </p:txBody>
      </p:sp>
      <p:sp>
        <p:nvSpPr>
          <p:cNvPr id="88" name="Conector recto de flecha 32"/>
          <p:cNvSpPr>
            <a:spLocks noChangeShapeType="1"/>
          </p:cNvSpPr>
          <p:nvPr/>
        </p:nvSpPr>
        <p:spPr bwMode="auto">
          <a:xfrm flipH="1">
            <a:off x="2362200" y="2032001"/>
            <a:ext cx="1928813" cy="43656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91" name="Cuadro de texto 1"/>
          <p:cNvSpPr txBox="1">
            <a:spLocks noChangeArrowheads="1"/>
          </p:cNvSpPr>
          <p:nvPr/>
        </p:nvSpPr>
        <p:spPr bwMode="auto">
          <a:xfrm>
            <a:off x="3652838" y="5524929"/>
            <a:ext cx="1276350" cy="371475"/>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1000" b="0" i="0" u="none" strike="noStrike" cap="none" normalizeH="0" baseline="0" smtClean="0">
                <a:ln>
                  <a:noFill/>
                </a:ln>
                <a:solidFill>
                  <a:schemeClr val="tx1"/>
                </a:solidFill>
                <a:effectLst/>
                <a:latin typeface="Arial" panose="020B0604020202020204" pitchFamily="34" charset="0"/>
                <a:ea typeface="Times New Roman" panose="02020603050405020304" pitchFamily="18" charset="0"/>
              </a:rPr>
              <a:t>Referir a Pediatra y/o Hematólogo</a:t>
            </a:r>
            <a:endParaRPr kumimoji="0" lang="es-PE" altLang="es-PE" sz="1800" b="0" i="0" u="none" strike="noStrike" cap="none" normalizeH="0" baseline="0" smtClean="0">
              <a:ln>
                <a:noFill/>
              </a:ln>
              <a:solidFill>
                <a:schemeClr val="tx1"/>
              </a:solidFill>
              <a:effectLst/>
              <a:latin typeface="Arial" panose="020B0604020202020204" pitchFamily="34" charset="0"/>
            </a:endParaRPr>
          </a:p>
        </p:txBody>
      </p:sp>
      <p:sp>
        <p:nvSpPr>
          <p:cNvPr id="92" name="Conector recto de flecha 4"/>
          <p:cNvSpPr>
            <a:spLocks noChangeShapeType="1"/>
          </p:cNvSpPr>
          <p:nvPr/>
        </p:nvSpPr>
        <p:spPr bwMode="auto">
          <a:xfrm>
            <a:off x="4174490" y="3886200"/>
            <a:ext cx="45719" cy="31107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93" name="Conector recto de flecha 2"/>
          <p:cNvSpPr>
            <a:spLocks noChangeShapeType="1"/>
          </p:cNvSpPr>
          <p:nvPr/>
        </p:nvSpPr>
        <p:spPr bwMode="auto">
          <a:xfrm flipH="1">
            <a:off x="4385091" y="5296734"/>
            <a:ext cx="45719" cy="22113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96" name="Cuadro de texto 16"/>
          <p:cNvSpPr txBox="1">
            <a:spLocks noChangeArrowheads="1"/>
          </p:cNvSpPr>
          <p:nvPr/>
        </p:nvSpPr>
        <p:spPr bwMode="auto">
          <a:xfrm>
            <a:off x="1303671" y="2478088"/>
            <a:ext cx="1969802" cy="1484311"/>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PE" altLang="es-PE" sz="1000" b="1" i="0" u="sng"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Prematuros y/o con bajo peso al</a:t>
            </a:r>
            <a:r>
              <a:rPr kumimoji="0" lang="es-PE" altLang="es-PE" sz="1000" b="0" i="0" u="sng"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kumimoji="0" lang="es-PE" altLang="es-PE" sz="1000" b="1" i="0" u="sng"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nacer</a:t>
            </a:r>
          </a:p>
          <a:p>
            <a:pPr lvl="0" defTabSz="914400" eaLnBrk="0" fontAlgn="base" hangingPunct="0">
              <a:spcBef>
                <a:spcPct val="0"/>
              </a:spcBef>
              <a:spcAft>
                <a:spcPct val="0"/>
              </a:spcAft>
            </a:pPr>
            <a:r>
              <a:rPr lang="es-ES" altLang="es-PE" sz="1000" dirty="0">
                <a:latin typeface="Arial" panose="020B0604020202020204" pitchFamily="34" charset="0"/>
                <a:ea typeface="Times New Roman" panose="02020603050405020304" pitchFamily="18" charset="0"/>
              </a:rPr>
              <a:t>Medidas generales y preventiva </a:t>
            </a:r>
            <a:endParaRPr lang="es-ES" altLang="es-PE" sz="1000" dirty="0">
              <a:latin typeface="Arial" panose="020B0604020202020204" pitchFamily="34" charset="0"/>
            </a:endParaRPr>
          </a:p>
          <a:p>
            <a:pPr lvl="0" defTabSz="914400" eaLnBrk="0" fontAlgn="base" hangingPunct="0">
              <a:spcBef>
                <a:spcPct val="0"/>
              </a:spcBef>
              <a:spcAft>
                <a:spcPct val="0"/>
              </a:spcAft>
            </a:pPr>
            <a:r>
              <a:rPr lang="es-ES" altLang="es-PE" sz="1000" dirty="0">
                <a:latin typeface="Arial" panose="020B0604020202020204" pitchFamily="34" charset="0"/>
                <a:ea typeface="Times New Roman" panose="02020603050405020304" pitchFamily="18" charset="0"/>
              </a:rPr>
              <a:t>        +</a:t>
            </a:r>
            <a:endParaRPr lang="es-ES" altLang="es-PE" sz="1000" dirty="0">
              <a:latin typeface="Arial" panose="020B0604020202020204" pitchFamily="34" charset="0"/>
            </a:endParaRPr>
          </a:p>
          <a:p>
            <a:pPr lvl="0" defTabSz="914400" eaLnBrk="0" fontAlgn="base" hangingPunct="0">
              <a:spcBef>
                <a:spcPct val="0"/>
              </a:spcBef>
              <a:spcAft>
                <a:spcPct val="0"/>
              </a:spcAft>
            </a:pPr>
            <a:r>
              <a:rPr lang="es-ES" altLang="es-PE" sz="1000" dirty="0">
                <a:latin typeface="Arial" panose="020B0604020202020204" pitchFamily="34" charset="0"/>
                <a:ea typeface="Times New Roman" panose="02020603050405020304" pitchFamily="18" charset="0"/>
              </a:rPr>
              <a:t>4-6mg/kg/día de </a:t>
            </a:r>
            <a:r>
              <a:rPr lang="es-ES" altLang="es-PE" sz="1000" dirty="0" smtClean="0">
                <a:latin typeface="Arial" panose="020B0604020202020204" pitchFamily="34" charset="0"/>
                <a:ea typeface="Times New Roman" panose="02020603050405020304" pitchFamily="18" charset="0"/>
              </a:rPr>
              <a:t>SF/P </a:t>
            </a:r>
          </a:p>
          <a:p>
            <a:pPr lvl="0" defTabSz="914400" eaLnBrk="0" fontAlgn="base" hangingPunct="0">
              <a:spcBef>
                <a:spcPct val="0"/>
              </a:spcBef>
              <a:spcAft>
                <a:spcPct val="0"/>
              </a:spcAft>
            </a:pPr>
            <a:r>
              <a:rPr lang="es-ES" altLang="es-PE" sz="1000" dirty="0" smtClean="0">
                <a:latin typeface="Arial" panose="020B0604020202020204" pitchFamily="34" charset="0"/>
                <a:ea typeface="Times New Roman" panose="02020603050405020304" pitchFamily="18" charset="0"/>
              </a:rPr>
              <a:t>Por </a:t>
            </a:r>
            <a:r>
              <a:rPr lang="es-ES" altLang="es-PE" sz="1000" dirty="0">
                <a:latin typeface="Arial" panose="020B0604020202020204" pitchFamily="34" charset="0"/>
                <a:ea typeface="Times New Roman" panose="02020603050405020304" pitchFamily="18" charset="0"/>
              </a:rPr>
              <a:t>6 meses continuos</a:t>
            </a:r>
            <a:endParaRPr lang="es-ES" altLang="es-PE" sz="1000" dirty="0">
              <a:latin typeface="Arial" panose="020B0604020202020204" pitchFamily="34" charset="0"/>
            </a:endParaRPr>
          </a:p>
          <a:p>
            <a:pPr lvl="0" defTabSz="914400" eaLnBrk="0" fontAlgn="base" hangingPunct="0">
              <a:spcBef>
                <a:spcPct val="0"/>
              </a:spcBef>
              <a:spcAft>
                <a:spcPct val="0"/>
              </a:spcAft>
            </a:pPr>
            <a:r>
              <a:rPr lang="es-ES" altLang="es-PE" sz="1000" dirty="0" err="1">
                <a:latin typeface="Arial" panose="020B0604020202020204" pitchFamily="34" charset="0"/>
                <a:ea typeface="Times New Roman" panose="02020603050405020304" pitchFamily="18" charset="0"/>
              </a:rPr>
              <a:t>Hb</a:t>
            </a:r>
            <a:r>
              <a:rPr lang="es-ES" altLang="es-PE" sz="1000" dirty="0">
                <a:latin typeface="Arial" panose="020B0604020202020204" pitchFamily="34" charset="0"/>
                <a:ea typeface="Times New Roman" panose="02020603050405020304" pitchFamily="18" charset="0"/>
              </a:rPr>
              <a:t> control: 1, 2, 6,12 y 18 meses de iniciado el </a:t>
            </a:r>
            <a:r>
              <a:rPr lang="es-ES" altLang="es-PE" sz="1000" dirty="0" err="1">
                <a:latin typeface="Arial" panose="020B0604020202020204" pitchFamily="34" charset="0"/>
                <a:ea typeface="Times New Roman" panose="02020603050405020304" pitchFamily="18" charset="0"/>
              </a:rPr>
              <a:t>tto</a:t>
            </a:r>
            <a:endParaRPr lang="es-ES" altLang="es-PE" sz="10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000" b="0" i="0" u="none" strike="noStrike" cap="none" normalizeH="0" baseline="0" dirty="0" smtClean="0">
              <a:ln>
                <a:noFill/>
              </a:ln>
              <a:solidFill>
                <a:schemeClr val="tx1"/>
              </a:solidFill>
              <a:effectLst/>
              <a:latin typeface="Arial" panose="020B0604020202020204" pitchFamily="34" charset="0"/>
            </a:endParaRPr>
          </a:p>
        </p:txBody>
      </p:sp>
      <p:sp>
        <p:nvSpPr>
          <p:cNvPr id="97" name="Cuadro de texto 14"/>
          <p:cNvSpPr txBox="1">
            <a:spLocks noChangeArrowheads="1"/>
          </p:cNvSpPr>
          <p:nvPr/>
        </p:nvSpPr>
        <p:spPr bwMode="auto">
          <a:xfrm>
            <a:off x="3352800" y="2476501"/>
            <a:ext cx="2064582" cy="1471138"/>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PE" altLang="es-PE" sz="1000" b="1" i="0" u="sng"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A término y/o con buen peso al nacer y de 6 m a 12 años</a:t>
            </a:r>
          </a:p>
          <a:p>
            <a:pPr lvl="0" defTabSz="914400" eaLnBrk="0" fontAlgn="base" hangingPunct="0">
              <a:spcBef>
                <a:spcPct val="0"/>
              </a:spcBef>
              <a:spcAft>
                <a:spcPct val="0"/>
              </a:spcAft>
            </a:pPr>
            <a:r>
              <a:rPr lang="es-ES" altLang="es-PE" sz="1000" dirty="0">
                <a:latin typeface="Arial" panose="020B0604020202020204" pitchFamily="34" charset="0"/>
                <a:ea typeface="Times New Roman" panose="02020603050405020304" pitchFamily="18" charset="0"/>
              </a:rPr>
              <a:t>Medidas generales y preventivas      </a:t>
            </a:r>
            <a:endParaRPr lang="es-ES" altLang="es-PE" sz="1000" dirty="0">
              <a:latin typeface="Arial" panose="020B0604020202020204" pitchFamily="34" charset="0"/>
            </a:endParaRPr>
          </a:p>
          <a:p>
            <a:pPr lvl="0" defTabSz="914400" eaLnBrk="0" fontAlgn="base" hangingPunct="0">
              <a:spcBef>
                <a:spcPct val="0"/>
              </a:spcBef>
              <a:spcAft>
                <a:spcPct val="0"/>
              </a:spcAft>
            </a:pPr>
            <a:r>
              <a:rPr lang="es-ES" altLang="es-PE" sz="1000" dirty="0">
                <a:latin typeface="Arial" panose="020B0604020202020204" pitchFamily="34" charset="0"/>
                <a:ea typeface="Times New Roman" panose="02020603050405020304" pitchFamily="18" charset="0"/>
              </a:rPr>
              <a:t>       +</a:t>
            </a:r>
            <a:endParaRPr lang="es-ES" altLang="es-PE" sz="1000" dirty="0">
              <a:latin typeface="Arial" panose="020B0604020202020204" pitchFamily="34" charset="0"/>
            </a:endParaRPr>
          </a:p>
          <a:p>
            <a:pPr lvl="0" defTabSz="914400" eaLnBrk="0" fontAlgn="base" hangingPunct="0">
              <a:spcBef>
                <a:spcPct val="0"/>
              </a:spcBef>
              <a:spcAft>
                <a:spcPct val="0"/>
              </a:spcAft>
            </a:pPr>
            <a:r>
              <a:rPr lang="es-ES" altLang="es-PE" sz="1000" dirty="0">
                <a:latin typeface="Arial" panose="020B0604020202020204" pitchFamily="34" charset="0"/>
                <a:ea typeface="Times New Roman" panose="02020603050405020304" pitchFamily="18" charset="0"/>
              </a:rPr>
              <a:t>3mg/kg/día SF/P</a:t>
            </a:r>
            <a:endParaRPr lang="es-ES" altLang="es-PE" sz="1000" dirty="0">
              <a:latin typeface="Arial" panose="020B0604020202020204" pitchFamily="34" charset="0"/>
            </a:endParaRPr>
          </a:p>
          <a:p>
            <a:pPr lvl="0" defTabSz="914400" eaLnBrk="0" fontAlgn="base" hangingPunct="0">
              <a:spcBef>
                <a:spcPct val="0"/>
              </a:spcBef>
              <a:spcAft>
                <a:spcPct val="0"/>
              </a:spcAft>
            </a:pPr>
            <a:r>
              <a:rPr lang="es-ES" altLang="es-PE" sz="1000" dirty="0">
                <a:latin typeface="Arial" panose="020B0604020202020204" pitchFamily="34" charset="0"/>
                <a:ea typeface="Times New Roman" panose="02020603050405020304" pitchFamily="18" charset="0"/>
              </a:rPr>
              <a:t>Por 6 meses continuos</a:t>
            </a:r>
            <a:endParaRPr lang="es-ES" altLang="es-PE" sz="1000" dirty="0">
              <a:latin typeface="Arial" panose="020B0604020202020204" pitchFamily="34" charset="0"/>
            </a:endParaRPr>
          </a:p>
          <a:p>
            <a:pPr lvl="0" defTabSz="914400" eaLnBrk="0" fontAlgn="base" hangingPunct="0">
              <a:spcBef>
                <a:spcPct val="0"/>
              </a:spcBef>
              <a:spcAft>
                <a:spcPct val="0"/>
              </a:spcAft>
            </a:pPr>
            <a:r>
              <a:rPr lang="es-ES" altLang="es-PE" sz="1000" dirty="0" err="1">
                <a:latin typeface="Arial" panose="020B0604020202020204" pitchFamily="34" charset="0"/>
                <a:ea typeface="Times New Roman" panose="02020603050405020304" pitchFamily="18" charset="0"/>
              </a:rPr>
              <a:t>Hb</a:t>
            </a:r>
            <a:r>
              <a:rPr lang="es-ES" altLang="es-PE" sz="1000" dirty="0">
                <a:latin typeface="Arial" panose="020B0604020202020204" pitchFamily="34" charset="0"/>
                <a:ea typeface="Times New Roman" panose="02020603050405020304" pitchFamily="18" charset="0"/>
              </a:rPr>
              <a:t> control: 1, 3 y 6 meses de iniciado el </a:t>
            </a:r>
            <a:r>
              <a:rPr lang="es-ES" altLang="es-PE" sz="1000" dirty="0" err="1">
                <a:latin typeface="Arial" panose="020B0604020202020204" pitchFamily="34" charset="0"/>
                <a:ea typeface="Times New Roman" panose="02020603050405020304" pitchFamily="18" charset="0"/>
              </a:rPr>
              <a:t>tto</a:t>
            </a:r>
            <a:endParaRPr lang="es-ES" altLang="es-PE" sz="1000" dirty="0">
              <a:latin typeface="Arial" panose="020B0604020202020204" pitchFamily="34" charset="0"/>
            </a:endParaRPr>
          </a:p>
          <a:p>
            <a:pPr lvl="0" defTabSz="914400" eaLnBrk="0" fontAlgn="base" hangingPunct="0">
              <a:spcBef>
                <a:spcPct val="0"/>
              </a:spcBef>
              <a:spcAft>
                <a:spcPct val="0"/>
              </a:spcAft>
            </a:pPr>
            <a:endParaRPr lang="es-ES" altLang="es-PE" sz="10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0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000" b="0" i="0" u="none" strike="noStrike" cap="none" normalizeH="0" baseline="0" dirty="0" smtClean="0">
              <a:ln>
                <a:noFill/>
              </a:ln>
              <a:solidFill>
                <a:schemeClr val="tx1"/>
              </a:solidFill>
              <a:effectLst/>
              <a:latin typeface="Arial" panose="020B0604020202020204" pitchFamily="34" charset="0"/>
            </a:endParaRPr>
          </a:p>
        </p:txBody>
      </p:sp>
      <p:sp>
        <p:nvSpPr>
          <p:cNvPr id="98" name="Cuadro de texto 15"/>
          <p:cNvSpPr txBox="1">
            <a:spLocks noChangeArrowheads="1"/>
          </p:cNvSpPr>
          <p:nvPr/>
        </p:nvSpPr>
        <p:spPr bwMode="auto">
          <a:xfrm>
            <a:off x="5493582" y="2484437"/>
            <a:ext cx="2355018" cy="147796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PE" altLang="es-PE" sz="1000" b="1" i="0" u="sng"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Adolescentes: 13 a 17 años</a:t>
            </a:r>
          </a:p>
          <a:p>
            <a:pPr lvl="0" defTabSz="914400" eaLnBrk="0" fontAlgn="base" hangingPunct="0">
              <a:spcBef>
                <a:spcPct val="0"/>
              </a:spcBef>
              <a:spcAft>
                <a:spcPct val="0"/>
              </a:spcAft>
            </a:pPr>
            <a:r>
              <a:rPr lang="es-ES" altLang="es-PE" sz="1000" dirty="0">
                <a:latin typeface="Arial" panose="020B0604020202020204" pitchFamily="34" charset="0"/>
                <a:ea typeface="Times New Roman" panose="02020603050405020304" pitchFamily="18" charset="0"/>
              </a:rPr>
              <a:t>Medidas generales y preventivas     </a:t>
            </a:r>
            <a:endParaRPr lang="es-ES" altLang="es-PE" sz="1000" dirty="0">
              <a:latin typeface="Arial" panose="020B0604020202020204" pitchFamily="34" charset="0"/>
            </a:endParaRPr>
          </a:p>
          <a:p>
            <a:pPr lvl="0" defTabSz="914400" eaLnBrk="0" fontAlgn="base" hangingPunct="0">
              <a:spcBef>
                <a:spcPct val="0"/>
              </a:spcBef>
              <a:spcAft>
                <a:spcPct val="0"/>
              </a:spcAft>
            </a:pPr>
            <a:r>
              <a:rPr lang="es-ES" altLang="es-PE" sz="1000" dirty="0">
                <a:latin typeface="Arial" panose="020B0604020202020204" pitchFamily="34" charset="0"/>
                <a:ea typeface="Times New Roman" panose="02020603050405020304" pitchFamily="18" charset="0"/>
              </a:rPr>
              <a:t>       +</a:t>
            </a:r>
            <a:endParaRPr lang="es-ES" altLang="es-PE" sz="1000" dirty="0">
              <a:latin typeface="Arial" panose="020B0604020202020204" pitchFamily="34" charset="0"/>
            </a:endParaRPr>
          </a:p>
          <a:p>
            <a:pPr lvl="0" defTabSz="914400" eaLnBrk="0" fontAlgn="base" hangingPunct="0">
              <a:spcBef>
                <a:spcPct val="0"/>
              </a:spcBef>
              <a:spcAft>
                <a:spcPct val="0"/>
              </a:spcAft>
            </a:pPr>
            <a:r>
              <a:rPr lang="es-ES" altLang="es-PE" sz="1000" b="1" dirty="0">
                <a:latin typeface="Arial" panose="020B0604020202020204" pitchFamily="34" charset="0"/>
                <a:ea typeface="Times New Roman" panose="02020603050405020304" pitchFamily="18" charset="0"/>
              </a:rPr>
              <a:t>Tabletas de SF/P:</a:t>
            </a:r>
            <a:r>
              <a:rPr lang="es-ES" altLang="es-PE" sz="1000" dirty="0">
                <a:latin typeface="Arial" panose="020B0604020202020204" pitchFamily="34" charset="0"/>
                <a:ea typeface="Times New Roman" panose="02020603050405020304" pitchFamily="18" charset="0"/>
              </a:rPr>
              <a:t> </a:t>
            </a:r>
            <a:r>
              <a:rPr lang="es-PE" altLang="es-PE" sz="1000" dirty="0">
                <a:latin typeface="Arial" panose="020B0604020202020204" pitchFamily="34" charset="0"/>
                <a:ea typeface="Times New Roman" panose="02020603050405020304" pitchFamily="18" charset="0"/>
              </a:rPr>
              <a:t>1 </a:t>
            </a:r>
            <a:r>
              <a:rPr lang="es-PE" altLang="es-PE" sz="1000" dirty="0" err="1">
                <a:latin typeface="Arial" panose="020B0604020202020204" pitchFamily="34" charset="0"/>
                <a:ea typeface="Times New Roman" panose="02020603050405020304" pitchFamily="18" charset="0"/>
              </a:rPr>
              <a:t>ó</a:t>
            </a:r>
            <a:r>
              <a:rPr lang="es-PE" altLang="es-PE" sz="1000" dirty="0">
                <a:latin typeface="Arial" panose="020B0604020202020204" pitchFamily="34" charset="0"/>
                <a:ea typeface="Times New Roman" panose="02020603050405020304" pitchFamily="18" charset="0"/>
              </a:rPr>
              <a:t> 2 </a:t>
            </a:r>
            <a:r>
              <a:rPr lang="es-PE" altLang="es-PE" sz="1000" dirty="0" smtClean="0">
                <a:latin typeface="Arial" panose="020B0604020202020204" pitchFamily="34" charset="0"/>
                <a:ea typeface="Times New Roman" panose="02020603050405020304" pitchFamily="18" charset="0"/>
              </a:rPr>
              <a:t>tabletas por día </a:t>
            </a:r>
            <a:r>
              <a:rPr lang="es-PE" altLang="es-PE" sz="1000" dirty="0">
                <a:latin typeface="Arial" panose="020B0604020202020204" pitchFamily="34" charset="0"/>
                <a:ea typeface="Times New Roman" panose="02020603050405020304" pitchFamily="18" charset="0"/>
              </a:rPr>
              <a:t>de acuerdo a la concentración del medicamento utilizado</a:t>
            </a:r>
            <a:endParaRPr lang="es-PE" altLang="es-PE" sz="1000" dirty="0">
              <a:latin typeface="Arial" panose="020B0604020202020204" pitchFamily="34" charset="0"/>
            </a:endParaRPr>
          </a:p>
          <a:p>
            <a:pPr lvl="0" defTabSz="914400" eaLnBrk="0" fontAlgn="base" hangingPunct="0">
              <a:spcBef>
                <a:spcPct val="0"/>
              </a:spcBef>
              <a:spcAft>
                <a:spcPct val="0"/>
              </a:spcAft>
            </a:pPr>
            <a:r>
              <a:rPr lang="es-ES" altLang="es-PE" sz="1000" dirty="0">
                <a:latin typeface="Arial" panose="020B0604020202020204" pitchFamily="34" charset="0"/>
                <a:ea typeface="Times New Roman" panose="02020603050405020304" pitchFamily="18" charset="0"/>
              </a:rPr>
              <a:t>Por 6 meses continuos</a:t>
            </a:r>
            <a:endParaRPr lang="es-ES" altLang="es-PE" sz="1000" dirty="0">
              <a:latin typeface="Arial" panose="020B0604020202020204" pitchFamily="34" charset="0"/>
            </a:endParaRPr>
          </a:p>
          <a:p>
            <a:pPr lvl="0" defTabSz="914400" eaLnBrk="0" fontAlgn="base" hangingPunct="0">
              <a:spcBef>
                <a:spcPct val="0"/>
              </a:spcBef>
              <a:spcAft>
                <a:spcPct val="0"/>
              </a:spcAft>
            </a:pPr>
            <a:r>
              <a:rPr lang="es-ES" altLang="es-PE" sz="1000" dirty="0" err="1">
                <a:latin typeface="Arial" panose="020B0604020202020204" pitchFamily="34" charset="0"/>
                <a:ea typeface="Times New Roman" panose="02020603050405020304" pitchFamily="18" charset="0"/>
              </a:rPr>
              <a:t>Hb</a:t>
            </a:r>
            <a:r>
              <a:rPr lang="es-ES" altLang="es-PE" sz="1000" dirty="0">
                <a:latin typeface="Arial" panose="020B0604020202020204" pitchFamily="34" charset="0"/>
                <a:ea typeface="Times New Roman" panose="02020603050405020304" pitchFamily="18" charset="0"/>
              </a:rPr>
              <a:t> control: 1, 3 y 6 meses de</a:t>
            </a:r>
            <a:r>
              <a:rPr lang="es-ES" altLang="es-PE" sz="1000" dirty="0">
                <a:latin typeface="Arial" panose="020B0604020202020204" pitchFamily="34" charset="0"/>
                <a:ea typeface="Times New Roman" panose="02020603050405020304" pitchFamily="18" charset="0"/>
                <a:cs typeface="Arial" panose="020B0604020202020204" pitchFamily="34" charset="0"/>
              </a:rPr>
              <a:t> </a:t>
            </a:r>
            <a:r>
              <a:rPr lang="es-ES" altLang="es-PE" sz="1000" dirty="0">
                <a:ea typeface="Times New Roman" panose="02020603050405020304" pitchFamily="18" charset="0"/>
              </a:rPr>
              <a:t>iniciado el </a:t>
            </a:r>
            <a:r>
              <a:rPr lang="es-ES" altLang="es-PE" sz="1000" dirty="0" err="1">
                <a:ea typeface="Times New Roman" panose="02020603050405020304" pitchFamily="18" charset="0"/>
              </a:rPr>
              <a:t>tto</a:t>
            </a:r>
            <a:endParaRPr lang="es-ES" altLang="es-PE" sz="10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000" b="0" i="0" u="none" strike="noStrike" cap="none" normalizeH="0" baseline="0" dirty="0" smtClean="0">
              <a:ln>
                <a:noFill/>
              </a:ln>
              <a:solidFill>
                <a:schemeClr val="tx1"/>
              </a:solidFill>
              <a:effectLst/>
              <a:latin typeface="Arial" panose="020B0604020202020204" pitchFamily="34" charset="0"/>
            </a:endParaRPr>
          </a:p>
        </p:txBody>
      </p:sp>
      <p:sp>
        <p:nvSpPr>
          <p:cNvPr id="99" name="Conector recto de flecha 6"/>
          <p:cNvSpPr>
            <a:spLocks noChangeShapeType="1"/>
          </p:cNvSpPr>
          <p:nvPr/>
        </p:nvSpPr>
        <p:spPr bwMode="auto">
          <a:xfrm flipH="1">
            <a:off x="4269352" y="1472040"/>
            <a:ext cx="1126559" cy="227323"/>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00" name="Conector recto de flecha 7"/>
          <p:cNvSpPr>
            <a:spLocks noChangeShapeType="1"/>
          </p:cNvSpPr>
          <p:nvPr/>
        </p:nvSpPr>
        <p:spPr bwMode="auto">
          <a:xfrm>
            <a:off x="3006836" y="1499026"/>
            <a:ext cx="1262517" cy="217803"/>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01" name="Conector recto de flecha 12"/>
          <p:cNvSpPr>
            <a:spLocks noChangeShapeType="1"/>
          </p:cNvSpPr>
          <p:nvPr/>
        </p:nvSpPr>
        <p:spPr bwMode="auto">
          <a:xfrm flipH="1">
            <a:off x="6518110" y="4725594"/>
            <a:ext cx="45719" cy="19618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02" name="Conector recto de flecha 13"/>
          <p:cNvSpPr>
            <a:spLocks noChangeShapeType="1"/>
          </p:cNvSpPr>
          <p:nvPr/>
        </p:nvSpPr>
        <p:spPr bwMode="auto">
          <a:xfrm>
            <a:off x="2045991" y="984259"/>
            <a:ext cx="9525" cy="27622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03" name="Conector recto de flecha 11"/>
          <p:cNvSpPr>
            <a:spLocks noChangeShapeType="1"/>
          </p:cNvSpPr>
          <p:nvPr/>
        </p:nvSpPr>
        <p:spPr bwMode="auto">
          <a:xfrm>
            <a:off x="6328914" y="958983"/>
            <a:ext cx="0" cy="24765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04" name="AutoShape 139"/>
          <p:cNvSpPr>
            <a:spLocks noChangeShapeType="1"/>
          </p:cNvSpPr>
          <p:nvPr/>
        </p:nvSpPr>
        <p:spPr bwMode="auto">
          <a:xfrm flipH="1">
            <a:off x="4301964" y="3935889"/>
            <a:ext cx="2133759" cy="238507"/>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05" name="AutoShape 138"/>
          <p:cNvSpPr>
            <a:spLocks noChangeShapeType="1"/>
          </p:cNvSpPr>
          <p:nvPr/>
        </p:nvSpPr>
        <p:spPr bwMode="auto">
          <a:xfrm flipH="1">
            <a:off x="673100" y="1751487"/>
            <a:ext cx="731696" cy="191782"/>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06" name="AutoShape 137"/>
          <p:cNvSpPr>
            <a:spLocks noChangeShapeType="1"/>
          </p:cNvSpPr>
          <p:nvPr/>
        </p:nvSpPr>
        <p:spPr bwMode="auto">
          <a:xfrm>
            <a:off x="2364581" y="3958111"/>
            <a:ext cx="1728153" cy="186517"/>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10" name="47 Conector"/>
          <p:cNvSpPr>
            <a:spLocks noChangeArrowheads="1"/>
          </p:cNvSpPr>
          <p:nvPr/>
        </p:nvSpPr>
        <p:spPr bwMode="auto">
          <a:xfrm>
            <a:off x="1774753" y="4226401"/>
            <a:ext cx="790575" cy="438150"/>
          </a:xfrm>
          <a:prstGeom prst="flowChartConnector">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PE" sz="1000" b="0" i="0" u="none" strike="noStrike" cap="none" normalizeH="0" baseline="0" smtClean="0">
                <a:ln>
                  <a:noFill/>
                </a:ln>
                <a:solidFill>
                  <a:srgbClr val="000000"/>
                </a:solidFill>
                <a:effectLst/>
                <a:latin typeface="Arial" panose="020B0604020202020204" pitchFamily="34" charset="0"/>
                <a:ea typeface="Times New Roman" panose="02020603050405020304" pitchFamily="18" charset="0"/>
              </a:rPr>
              <a:t>SI </a:t>
            </a:r>
            <a:endParaRPr kumimoji="0" lang="es-ES" altLang="es-PE" sz="1800" b="0" i="0" u="none" strike="noStrike" cap="none" normalizeH="0" baseline="0" smtClean="0">
              <a:ln>
                <a:noFill/>
              </a:ln>
              <a:solidFill>
                <a:schemeClr val="tx1"/>
              </a:solidFill>
              <a:effectLst/>
              <a:latin typeface="Arial" panose="020B0604020202020204" pitchFamily="34" charset="0"/>
            </a:endParaRPr>
          </a:p>
        </p:txBody>
      </p:sp>
      <p:sp>
        <p:nvSpPr>
          <p:cNvPr id="113" name="50 Conector"/>
          <p:cNvSpPr>
            <a:spLocks noChangeArrowheads="1"/>
          </p:cNvSpPr>
          <p:nvPr/>
        </p:nvSpPr>
        <p:spPr bwMode="auto">
          <a:xfrm>
            <a:off x="6163929" y="4268395"/>
            <a:ext cx="790575" cy="438150"/>
          </a:xfrm>
          <a:prstGeom prst="flowChartConnector">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PE" sz="1000" b="0" i="0" u="none" strike="noStrike" cap="none" normalizeH="0" baseline="0" smtClean="0">
                <a:ln>
                  <a:noFill/>
                </a:ln>
                <a:solidFill>
                  <a:srgbClr val="000000"/>
                </a:solidFill>
                <a:effectLst/>
                <a:latin typeface="Arial" panose="020B0604020202020204" pitchFamily="34" charset="0"/>
                <a:ea typeface="Times New Roman" panose="02020603050405020304" pitchFamily="18" charset="0"/>
              </a:rPr>
              <a:t>NO </a:t>
            </a:r>
            <a:endParaRPr kumimoji="0" lang="es-ES" altLang="es-PE" sz="1800" b="0" i="0" u="none" strike="noStrike" cap="none" normalizeH="0" baseline="0" smtClean="0">
              <a:ln>
                <a:noFill/>
              </a:ln>
              <a:solidFill>
                <a:schemeClr val="tx1"/>
              </a:solidFill>
              <a:effectLst/>
              <a:latin typeface="Arial" panose="020B0604020202020204" pitchFamily="34" charset="0"/>
            </a:endParaRPr>
          </a:p>
        </p:txBody>
      </p:sp>
      <p:sp>
        <p:nvSpPr>
          <p:cNvPr id="115" name="Text Box 110"/>
          <p:cNvSpPr txBox="1">
            <a:spLocks noChangeArrowheads="1"/>
          </p:cNvSpPr>
          <p:nvPr/>
        </p:nvSpPr>
        <p:spPr bwMode="auto">
          <a:xfrm>
            <a:off x="1078023" y="4846631"/>
            <a:ext cx="2042311" cy="514350"/>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PE" altLang="es-PE" sz="1000" b="0" i="0" u="none" strike="noStrike" cap="none" normalizeH="0" baseline="0" smtClean="0">
                <a:ln>
                  <a:noFill/>
                </a:ln>
                <a:solidFill>
                  <a:schemeClr val="tx1"/>
                </a:solidFill>
                <a:effectLst/>
                <a:latin typeface="Arial" panose="020B0604020202020204" pitchFamily="34" charset="0"/>
                <a:ea typeface="Times New Roman" panose="02020603050405020304" pitchFamily="18" charset="0"/>
              </a:rPr>
              <a:t>Continuar con el mismo tratamiento hasta normalizar los valores de Hb</a:t>
            </a:r>
            <a:endParaRPr kumimoji="0" lang="es-PE" altLang="es-PE" sz="1800" b="0" i="0" u="none" strike="noStrike" cap="none" normalizeH="0" baseline="0" smtClean="0">
              <a:ln>
                <a:noFill/>
              </a:ln>
              <a:solidFill>
                <a:schemeClr val="tx1"/>
              </a:solidFill>
              <a:effectLst/>
              <a:latin typeface="Arial" panose="020B0604020202020204" pitchFamily="34" charset="0"/>
            </a:endParaRPr>
          </a:p>
        </p:txBody>
      </p:sp>
      <p:sp>
        <p:nvSpPr>
          <p:cNvPr id="117" name="Text Box 108"/>
          <p:cNvSpPr txBox="1">
            <a:spLocks noChangeArrowheads="1"/>
          </p:cNvSpPr>
          <p:nvPr/>
        </p:nvSpPr>
        <p:spPr bwMode="auto">
          <a:xfrm>
            <a:off x="5584569" y="4920326"/>
            <a:ext cx="1851107" cy="39578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PE" altLang="es-PE" sz="1000" b="0" i="0" u="none" strike="noStrike" cap="none" normalizeH="0" baseline="0" smtClean="0">
                <a:ln>
                  <a:noFill/>
                </a:ln>
                <a:solidFill>
                  <a:schemeClr val="tx1"/>
                </a:solidFill>
                <a:effectLst/>
                <a:latin typeface="Arial" panose="020B0604020202020204" pitchFamily="34" charset="0"/>
                <a:ea typeface="Times New Roman" panose="02020603050405020304" pitchFamily="18" charset="0"/>
              </a:rPr>
              <a:t>¿Existe una buena adherencia al tratamiento?</a:t>
            </a:r>
            <a:endParaRPr kumimoji="0" lang="es-PE" altLang="es-PE" sz="1800" b="0" i="0" u="none" strike="noStrike" cap="none" normalizeH="0" baseline="0" smtClean="0">
              <a:ln>
                <a:noFill/>
              </a:ln>
              <a:solidFill>
                <a:schemeClr val="tx1"/>
              </a:solidFill>
              <a:effectLst/>
              <a:latin typeface="Arial" panose="020B0604020202020204" pitchFamily="34" charset="0"/>
            </a:endParaRPr>
          </a:p>
        </p:txBody>
      </p:sp>
      <p:sp>
        <p:nvSpPr>
          <p:cNvPr id="123" name="Text Box 102"/>
          <p:cNvSpPr txBox="1">
            <a:spLocks noChangeArrowheads="1"/>
          </p:cNvSpPr>
          <p:nvPr/>
        </p:nvSpPr>
        <p:spPr bwMode="auto">
          <a:xfrm>
            <a:off x="6339160" y="5468864"/>
            <a:ext cx="2782902" cy="442190"/>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10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Investigar los motivos de la mala adherencia ¿Se reportan efectos adversos al tratamiento?</a:t>
            </a:r>
            <a:endParaRPr kumimoji="0" lang="es-PE" altLang="es-PE" sz="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130" name="AutoShape 96"/>
          <p:cNvSpPr>
            <a:spLocks noChangeShapeType="1"/>
          </p:cNvSpPr>
          <p:nvPr/>
        </p:nvSpPr>
        <p:spPr bwMode="auto">
          <a:xfrm>
            <a:off x="4269353" y="2039508"/>
            <a:ext cx="0" cy="26670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32" name="Rectangle 155"/>
          <p:cNvSpPr>
            <a:spLocks noChangeArrowheads="1"/>
          </p:cNvSpPr>
          <p:nvPr/>
        </p:nvSpPr>
        <p:spPr bwMode="auto">
          <a:xfrm>
            <a:off x="1447800" y="25908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269790" rIns="91440" bIns="899829" numCol="1" anchor="ctr" anchorCtr="0" compatLnSpc="1">
            <a:prstTxWarp prst="textNoShape">
              <a:avLst/>
            </a:prstTxWarp>
            <a:spAutoFit/>
          </a:bodyPr>
          <a:lstStyle/>
          <a:p>
            <a:endParaRPr lang="es-PE"/>
          </a:p>
        </p:txBody>
      </p:sp>
      <p:sp>
        <p:nvSpPr>
          <p:cNvPr id="133" name="Rectangle 158"/>
          <p:cNvSpPr>
            <a:spLocks noChangeArrowheads="1"/>
          </p:cNvSpPr>
          <p:nvPr/>
        </p:nvSpPr>
        <p:spPr bwMode="auto">
          <a:xfrm>
            <a:off x="1447800" y="30480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PE"/>
          </a:p>
        </p:txBody>
      </p:sp>
      <p:sp>
        <p:nvSpPr>
          <p:cNvPr id="134" name="Rectangle 164"/>
          <p:cNvSpPr>
            <a:spLocks noChangeArrowheads="1"/>
          </p:cNvSpPr>
          <p:nvPr/>
        </p:nvSpPr>
        <p:spPr bwMode="auto">
          <a:xfrm>
            <a:off x="1447800" y="3505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6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1800" b="0" i="0" u="none" strike="noStrike" cap="none" normalizeH="0" baseline="0" smtClean="0">
                <a:ln>
                  <a:noFill/>
                </a:ln>
                <a:solidFill>
                  <a:schemeClr val="tx1"/>
                </a:solidFill>
                <a:effectLst/>
                <a:latin typeface="Arial" panose="020B0604020202020204" pitchFamily="34" charset="0"/>
              </a:rPr>
              <a:t/>
            </a:r>
            <a:br>
              <a:rPr kumimoji="0" lang="es-PE" altLang="es-PE" sz="1800" b="0" i="0" u="none" strike="noStrike" cap="none" normalizeH="0" baseline="0" smtClean="0">
                <a:ln>
                  <a:noFill/>
                </a:ln>
                <a:solidFill>
                  <a:schemeClr val="tx1"/>
                </a:solidFill>
                <a:effectLst/>
                <a:latin typeface="Arial" panose="020B0604020202020204" pitchFamily="34" charset="0"/>
              </a:rPr>
            </a:br>
            <a:endParaRPr kumimoji="0" lang="es-PE" altLang="es-P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smtClean="0">
              <a:ln>
                <a:noFill/>
              </a:ln>
              <a:solidFill>
                <a:schemeClr val="tx1"/>
              </a:solidFill>
              <a:effectLst/>
              <a:latin typeface="Arial" panose="020B0604020202020204" pitchFamily="34" charset="0"/>
            </a:endParaRPr>
          </a:p>
        </p:txBody>
      </p:sp>
      <p:sp>
        <p:nvSpPr>
          <p:cNvPr id="135" name="Rectangle 184"/>
          <p:cNvSpPr>
            <a:spLocks noChangeArrowheads="1"/>
          </p:cNvSpPr>
          <p:nvPr/>
        </p:nvSpPr>
        <p:spPr bwMode="auto">
          <a:xfrm>
            <a:off x="1447800" y="39624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6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1800" b="0" i="0" u="none" strike="noStrike" cap="none" normalizeH="0" baseline="0" smtClean="0">
                <a:ln>
                  <a:noFill/>
                </a:ln>
                <a:solidFill>
                  <a:schemeClr val="tx1"/>
                </a:solidFill>
                <a:effectLst/>
                <a:latin typeface="Arial" panose="020B0604020202020204" pitchFamily="34" charset="0"/>
              </a:rPr>
              <a:t/>
            </a:r>
            <a:br>
              <a:rPr kumimoji="0" lang="es-PE" altLang="es-PE" sz="1800" b="0" i="0" u="none" strike="noStrike" cap="none" normalizeH="0" baseline="0" smtClean="0">
                <a:ln>
                  <a:noFill/>
                </a:ln>
                <a:solidFill>
                  <a:schemeClr val="tx1"/>
                </a:solidFill>
                <a:effectLst/>
                <a:latin typeface="Arial" panose="020B0604020202020204" pitchFamily="34" charset="0"/>
              </a:rPr>
            </a:br>
            <a:endParaRPr kumimoji="0" lang="es-PE" altLang="es-P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smtClean="0">
              <a:ln>
                <a:noFill/>
              </a:ln>
              <a:solidFill>
                <a:schemeClr val="tx1"/>
              </a:solidFill>
              <a:effectLst/>
              <a:latin typeface="Arial" panose="020B0604020202020204" pitchFamily="34" charset="0"/>
            </a:endParaRPr>
          </a:p>
        </p:txBody>
      </p:sp>
      <p:sp>
        <p:nvSpPr>
          <p:cNvPr id="136" name="Rectangle 185"/>
          <p:cNvSpPr>
            <a:spLocks noChangeArrowheads="1"/>
          </p:cNvSpPr>
          <p:nvPr/>
        </p:nvSpPr>
        <p:spPr bwMode="auto">
          <a:xfrm>
            <a:off x="1447800" y="412638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smtClean="0">
              <a:ln>
                <a:noFill/>
              </a:ln>
              <a:solidFill>
                <a:schemeClr val="tx1"/>
              </a:solidFill>
              <a:effectLst/>
              <a:latin typeface="Arial" panose="020B0604020202020204" pitchFamily="34" charset="0"/>
            </a:endParaRPr>
          </a:p>
        </p:txBody>
      </p:sp>
      <p:sp>
        <p:nvSpPr>
          <p:cNvPr id="137" name="Rectangle 186"/>
          <p:cNvSpPr>
            <a:spLocks noChangeArrowheads="1"/>
          </p:cNvSpPr>
          <p:nvPr/>
        </p:nvSpPr>
        <p:spPr bwMode="auto">
          <a:xfrm>
            <a:off x="1447800" y="4126387"/>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000" b="0" i="0" u="none" strike="noStrike" cap="none" normalizeH="0" baseline="0" smtClean="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1000" b="0" i="0" u="none" strike="noStrike" cap="none" normalizeH="0" baseline="0" smtClean="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
            </a:r>
            <a:br>
              <a:rPr kumimoji="0" lang="es-PE" altLang="es-PE" sz="1000" b="0" i="0" u="none" strike="noStrike" cap="none" normalizeH="0" baseline="0" smtClean="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br>
            <a:endParaRPr kumimoji="0" lang="es-PE" altLang="es-PE" sz="1800" b="0" i="0" u="none" strike="noStrike" cap="none" normalizeH="0" baseline="0" smtClean="0">
              <a:ln>
                <a:noFill/>
              </a:ln>
              <a:solidFill>
                <a:schemeClr val="tx1"/>
              </a:solidFill>
              <a:effectLst/>
              <a:latin typeface="Arial" panose="020B0604020202020204" pitchFamily="34" charset="0"/>
            </a:endParaRPr>
          </a:p>
        </p:txBody>
      </p:sp>
      <p:sp>
        <p:nvSpPr>
          <p:cNvPr id="138" name="Rectángulo 137"/>
          <p:cNvSpPr/>
          <p:nvPr/>
        </p:nvSpPr>
        <p:spPr>
          <a:xfrm>
            <a:off x="5402262" y="1184630"/>
            <a:ext cx="1928813" cy="707886"/>
          </a:xfrm>
          <a:prstGeom prst="rect">
            <a:avLst/>
          </a:prstGeom>
        </p:spPr>
        <p:txBody>
          <a:bodyPr wrap="square">
            <a:spAutoFit/>
          </a:bodyPr>
          <a:lstStyle/>
          <a:p>
            <a:pPr lvl="0" algn="ctr" defTabSz="914400" eaLnBrk="0" fontAlgn="base" hangingPunct="0">
              <a:spcBef>
                <a:spcPct val="0"/>
              </a:spcBef>
              <a:spcAft>
                <a:spcPct val="0"/>
              </a:spcAft>
            </a:pPr>
            <a:r>
              <a:rPr lang="es-ES" altLang="es-PE" sz="1000" b="1" dirty="0">
                <a:latin typeface="Arial" panose="020B0604020202020204" pitchFamily="34" charset="0"/>
                <a:ea typeface="Times New Roman" panose="02020603050405020304" pitchFamily="18" charset="0"/>
              </a:rPr>
              <a:t>Determinación de </a:t>
            </a:r>
            <a:r>
              <a:rPr lang="es-ES" altLang="es-PE" sz="1000" b="1" dirty="0" err="1">
                <a:latin typeface="Arial" panose="020B0604020202020204" pitchFamily="34" charset="0"/>
                <a:ea typeface="Times New Roman" panose="02020603050405020304" pitchFamily="18" charset="0"/>
              </a:rPr>
              <a:t>Hb</a:t>
            </a:r>
            <a:r>
              <a:rPr lang="es-ES" altLang="es-PE" sz="1000" b="1" dirty="0">
                <a:latin typeface="Arial" panose="020B0604020202020204" pitchFamily="34" charset="0"/>
                <a:ea typeface="Times New Roman" panose="02020603050405020304" pitchFamily="18" charset="0"/>
              </a:rPr>
              <a:t>, Examen parasitológico en heces seriado, Gota gruesa y Otros.</a:t>
            </a:r>
            <a:endParaRPr lang="es-ES" altLang="es-PE" sz="200" dirty="0">
              <a:latin typeface="Arial" panose="020B0604020202020204" pitchFamily="34" charset="0"/>
            </a:endParaRPr>
          </a:p>
        </p:txBody>
      </p:sp>
      <p:sp>
        <p:nvSpPr>
          <p:cNvPr id="139" name="Rectángulo 138"/>
          <p:cNvSpPr/>
          <p:nvPr/>
        </p:nvSpPr>
        <p:spPr>
          <a:xfrm>
            <a:off x="1303670" y="1389073"/>
            <a:ext cx="1463862" cy="246221"/>
          </a:xfrm>
          <a:prstGeom prst="rect">
            <a:avLst/>
          </a:prstGeom>
        </p:spPr>
        <p:txBody>
          <a:bodyPr wrap="none">
            <a:spAutoFit/>
          </a:bodyPr>
          <a:lstStyle/>
          <a:p>
            <a:pPr lvl="0" algn="ctr" defTabSz="914400" eaLnBrk="0" fontAlgn="base" hangingPunct="0">
              <a:spcBef>
                <a:spcPct val="0"/>
              </a:spcBef>
              <a:spcAft>
                <a:spcPct val="0"/>
              </a:spcAft>
            </a:pPr>
            <a:r>
              <a:rPr lang="es-ES" altLang="es-PE" sz="1000" b="1" dirty="0">
                <a:latin typeface="Arial" panose="020B0604020202020204" pitchFamily="34" charset="0"/>
                <a:ea typeface="Times New Roman" panose="02020603050405020304" pitchFamily="18" charset="0"/>
              </a:rPr>
              <a:t>Determinación de </a:t>
            </a:r>
            <a:r>
              <a:rPr lang="es-ES" altLang="es-PE" sz="1000" b="1" dirty="0" err="1">
                <a:latin typeface="Arial" panose="020B0604020202020204" pitchFamily="34" charset="0"/>
                <a:ea typeface="Times New Roman" panose="02020603050405020304" pitchFamily="18" charset="0"/>
              </a:rPr>
              <a:t>Hb</a:t>
            </a:r>
            <a:endParaRPr lang="es-ES" altLang="es-PE" sz="200" dirty="0">
              <a:latin typeface="Arial" panose="020B0604020202020204" pitchFamily="34" charset="0"/>
            </a:endParaRPr>
          </a:p>
        </p:txBody>
      </p:sp>
      <p:sp>
        <p:nvSpPr>
          <p:cNvPr id="142" name="Cuadro de texto 38"/>
          <p:cNvSpPr txBox="1">
            <a:spLocks noChangeArrowheads="1"/>
          </p:cNvSpPr>
          <p:nvPr/>
        </p:nvSpPr>
        <p:spPr bwMode="auto">
          <a:xfrm>
            <a:off x="153987" y="1976021"/>
            <a:ext cx="1050925" cy="278230"/>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s-ES" altLang="es-PE" sz="1000" b="1" dirty="0" smtClean="0">
                <a:latin typeface="Arial" panose="020B0604020202020204" pitchFamily="34" charset="0"/>
                <a:ea typeface="Times New Roman" panose="02020603050405020304" pitchFamily="18" charset="0"/>
              </a:rPr>
              <a:t>S</a:t>
            </a:r>
            <a:r>
              <a:rPr kumimoji="0" lang="es-ES" altLang="es-PE" sz="10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in Anemia </a:t>
            </a:r>
            <a:endParaRPr kumimoji="0" lang="es-ES"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143" name="Cuadro de texto 38"/>
          <p:cNvSpPr txBox="1">
            <a:spLocks noChangeArrowheads="1"/>
          </p:cNvSpPr>
          <p:nvPr/>
        </p:nvSpPr>
        <p:spPr bwMode="auto">
          <a:xfrm>
            <a:off x="7766057" y="1947871"/>
            <a:ext cx="1050925" cy="278230"/>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s-ES" altLang="es-PE" sz="1000" b="1" dirty="0" smtClean="0">
                <a:latin typeface="Arial" panose="020B0604020202020204" pitchFamily="34" charset="0"/>
                <a:ea typeface="Times New Roman" panose="02020603050405020304" pitchFamily="18" charset="0"/>
              </a:rPr>
              <a:t>S</a:t>
            </a:r>
            <a:r>
              <a:rPr kumimoji="0" lang="es-ES" altLang="es-PE" sz="10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in Anemia </a:t>
            </a:r>
            <a:endParaRPr kumimoji="0" lang="es-ES"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145" name="Cuadro de texto 38"/>
          <p:cNvSpPr txBox="1">
            <a:spLocks noChangeArrowheads="1"/>
          </p:cNvSpPr>
          <p:nvPr/>
        </p:nvSpPr>
        <p:spPr bwMode="auto">
          <a:xfrm>
            <a:off x="3781991" y="1727939"/>
            <a:ext cx="1050925" cy="278230"/>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s-ES" altLang="es-PE" sz="1000" b="1" dirty="0" smtClean="0">
                <a:latin typeface="Arial" panose="020B0604020202020204" pitchFamily="34" charset="0"/>
                <a:ea typeface="Times New Roman" panose="02020603050405020304" pitchFamily="18" charset="0"/>
              </a:rPr>
              <a:t>Con</a:t>
            </a:r>
            <a:r>
              <a:rPr kumimoji="0" lang="es-ES" altLang="es-PE" sz="10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 Anemia </a:t>
            </a:r>
            <a:endParaRPr kumimoji="0" lang="es-ES"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146" name="Conector recto de flecha 32"/>
          <p:cNvSpPr>
            <a:spLocks noChangeShapeType="1"/>
          </p:cNvSpPr>
          <p:nvPr/>
        </p:nvSpPr>
        <p:spPr bwMode="auto">
          <a:xfrm>
            <a:off x="4269353" y="2039508"/>
            <a:ext cx="2185421" cy="417944"/>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58" name="Cuadro de texto 1"/>
          <p:cNvSpPr txBox="1">
            <a:spLocks noChangeArrowheads="1"/>
          </p:cNvSpPr>
          <p:nvPr/>
        </p:nvSpPr>
        <p:spPr bwMode="auto">
          <a:xfrm>
            <a:off x="7454845" y="6511001"/>
            <a:ext cx="1570038" cy="238125"/>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10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Mejorar la consejería </a:t>
            </a:r>
            <a:endParaRPr kumimoji="0" lang="es-PE"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159" name="288 Conector"/>
          <p:cNvSpPr>
            <a:spLocks noChangeArrowheads="1"/>
          </p:cNvSpPr>
          <p:nvPr/>
        </p:nvSpPr>
        <p:spPr bwMode="auto">
          <a:xfrm>
            <a:off x="4115627" y="4978731"/>
            <a:ext cx="688975" cy="333375"/>
          </a:xfrm>
          <a:prstGeom prst="flowChartConnector">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PE" sz="1000" b="0" i="0" u="none" strike="noStrike" cap="none" normalizeH="0" baseline="0" smtClean="0">
                <a:ln>
                  <a:noFill/>
                </a:ln>
                <a:solidFill>
                  <a:srgbClr val="000000"/>
                </a:solidFill>
                <a:effectLst/>
                <a:latin typeface="Arial" panose="020B0604020202020204" pitchFamily="34" charset="0"/>
                <a:ea typeface="Times New Roman" panose="02020603050405020304" pitchFamily="18" charset="0"/>
              </a:rPr>
              <a:t>SI </a:t>
            </a:r>
            <a:endParaRPr kumimoji="0" lang="es-ES" altLang="es-PE" sz="1800" b="0" i="0" u="none" strike="noStrike" cap="none" normalizeH="0" baseline="0" smtClean="0">
              <a:ln>
                <a:noFill/>
              </a:ln>
              <a:solidFill>
                <a:schemeClr val="tx1"/>
              </a:solidFill>
              <a:effectLst/>
              <a:latin typeface="Arial" panose="020B0604020202020204" pitchFamily="34" charset="0"/>
            </a:endParaRPr>
          </a:p>
        </p:txBody>
      </p:sp>
      <p:sp>
        <p:nvSpPr>
          <p:cNvPr id="160" name="290 Conector"/>
          <p:cNvSpPr>
            <a:spLocks noChangeArrowheads="1"/>
          </p:cNvSpPr>
          <p:nvPr/>
        </p:nvSpPr>
        <p:spPr bwMode="auto">
          <a:xfrm>
            <a:off x="7889821" y="4866256"/>
            <a:ext cx="700087" cy="342900"/>
          </a:xfrm>
          <a:prstGeom prst="flowChartConnector">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PE" sz="1000" b="0" i="0" u="none" strike="noStrike" cap="none" normalizeH="0" baseline="0" dirty="0" smtClean="0">
                <a:ln>
                  <a:noFill/>
                </a:ln>
                <a:solidFill>
                  <a:srgbClr val="000000"/>
                </a:solidFill>
                <a:effectLst/>
                <a:latin typeface="Arial" panose="020B0604020202020204" pitchFamily="34" charset="0"/>
                <a:ea typeface="Times New Roman" panose="02020603050405020304" pitchFamily="18" charset="0"/>
              </a:rPr>
              <a:t>NO </a:t>
            </a:r>
            <a:endParaRPr kumimoji="0" lang="es-ES"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161" name="Text Box 198"/>
          <p:cNvSpPr txBox="1">
            <a:spLocks noChangeArrowheads="1"/>
          </p:cNvSpPr>
          <p:nvPr/>
        </p:nvSpPr>
        <p:spPr bwMode="auto">
          <a:xfrm>
            <a:off x="4832631" y="6429103"/>
            <a:ext cx="1952625" cy="389715"/>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10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Cambiar esquema de tratamiento</a:t>
            </a:r>
            <a:endParaRPr kumimoji="0" lang="es-PE"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162" name="Conector recto de flecha 2"/>
          <p:cNvSpPr>
            <a:spLocks noChangeShapeType="1"/>
          </p:cNvSpPr>
          <p:nvPr/>
        </p:nvSpPr>
        <p:spPr bwMode="auto">
          <a:xfrm flipH="1">
            <a:off x="6019800" y="6295753"/>
            <a:ext cx="88205" cy="133349"/>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64" name="Rectangle 204"/>
          <p:cNvSpPr>
            <a:spLocks noChangeArrowheads="1"/>
          </p:cNvSpPr>
          <p:nvPr/>
        </p:nvSpPr>
        <p:spPr bwMode="auto">
          <a:xfrm>
            <a:off x="-2223" y="537752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PE"/>
          </a:p>
        </p:txBody>
      </p:sp>
      <p:sp>
        <p:nvSpPr>
          <p:cNvPr id="165" name="Rectangle 207"/>
          <p:cNvSpPr>
            <a:spLocks noChangeArrowheads="1"/>
          </p:cNvSpPr>
          <p:nvPr/>
        </p:nvSpPr>
        <p:spPr bwMode="auto">
          <a:xfrm>
            <a:off x="-2223" y="583472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6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1800" b="0" i="0" u="none" strike="noStrike" cap="none" normalizeH="0" baseline="0" smtClean="0">
                <a:ln>
                  <a:noFill/>
                </a:ln>
                <a:solidFill>
                  <a:schemeClr val="tx1"/>
                </a:solidFill>
                <a:effectLst/>
                <a:latin typeface="Arial" panose="020B0604020202020204" pitchFamily="34" charset="0"/>
              </a:rPr>
              <a:t/>
            </a:r>
            <a:br>
              <a:rPr kumimoji="0" lang="es-PE" altLang="es-PE" sz="1800" b="0" i="0" u="none" strike="noStrike" cap="none" normalizeH="0" baseline="0" smtClean="0">
                <a:ln>
                  <a:noFill/>
                </a:ln>
                <a:solidFill>
                  <a:schemeClr val="tx1"/>
                </a:solidFill>
                <a:effectLst/>
                <a:latin typeface="Arial" panose="020B0604020202020204" pitchFamily="34" charset="0"/>
              </a:rPr>
            </a:br>
            <a:endParaRPr kumimoji="0" lang="es-PE" altLang="es-P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smtClean="0">
              <a:ln>
                <a:noFill/>
              </a:ln>
              <a:solidFill>
                <a:schemeClr val="tx1"/>
              </a:solidFill>
              <a:effectLst/>
              <a:latin typeface="Arial" panose="020B0604020202020204" pitchFamily="34" charset="0"/>
            </a:endParaRPr>
          </a:p>
        </p:txBody>
      </p:sp>
      <p:sp>
        <p:nvSpPr>
          <p:cNvPr id="166" name="Rectangle 208"/>
          <p:cNvSpPr>
            <a:spLocks noChangeArrowheads="1"/>
          </p:cNvSpPr>
          <p:nvPr/>
        </p:nvSpPr>
        <p:spPr bwMode="auto">
          <a:xfrm>
            <a:off x="-2223" y="629192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PE" altLang="es-PE" sz="1800" b="0" i="0" u="none" strike="noStrike" cap="none" normalizeH="0" baseline="0" smtClean="0">
              <a:ln>
                <a:noFill/>
              </a:ln>
              <a:solidFill>
                <a:schemeClr val="tx1"/>
              </a:solidFill>
              <a:effectLst/>
              <a:latin typeface="Arial" panose="020B0604020202020204" pitchFamily="34" charset="0"/>
            </a:endParaRPr>
          </a:p>
        </p:txBody>
      </p:sp>
      <p:sp>
        <p:nvSpPr>
          <p:cNvPr id="167" name="Cuadro de texto 38"/>
          <p:cNvSpPr txBox="1">
            <a:spLocks noChangeArrowheads="1"/>
          </p:cNvSpPr>
          <p:nvPr/>
        </p:nvSpPr>
        <p:spPr bwMode="auto">
          <a:xfrm>
            <a:off x="5849012" y="6048231"/>
            <a:ext cx="586711" cy="278230"/>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s-ES" altLang="es-PE" sz="1000" b="1" dirty="0" smtClean="0">
                <a:latin typeface="Arial" panose="020B0604020202020204" pitchFamily="34" charset="0"/>
                <a:ea typeface="Times New Roman" panose="02020603050405020304" pitchFamily="18" charset="0"/>
              </a:rPr>
              <a:t>Si</a:t>
            </a:r>
            <a:endParaRPr kumimoji="0" lang="es-ES"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168" name="Cuadro de texto 38"/>
          <p:cNvSpPr txBox="1">
            <a:spLocks noChangeArrowheads="1"/>
          </p:cNvSpPr>
          <p:nvPr/>
        </p:nvSpPr>
        <p:spPr bwMode="auto">
          <a:xfrm>
            <a:off x="8361329" y="6032160"/>
            <a:ext cx="586711" cy="278230"/>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s-ES" altLang="es-PE" sz="1000" b="1" dirty="0" smtClean="0">
                <a:latin typeface="Arial" panose="020B0604020202020204" pitchFamily="34" charset="0"/>
                <a:ea typeface="Times New Roman" panose="02020603050405020304" pitchFamily="18" charset="0"/>
              </a:rPr>
              <a:t>No</a:t>
            </a:r>
            <a:endParaRPr kumimoji="0" lang="es-ES" altLang="es-PE" sz="1800" b="0" i="0" u="none" strike="noStrike" cap="none" normalizeH="0" baseline="0" dirty="0" smtClean="0">
              <a:ln>
                <a:noFill/>
              </a:ln>
              <a:solidFill>
                <a:schemeClr val="tx1"/>
              </a:solidFill>
              <a:effectLst/>
              <a:latin typeface="Arial" panose="020B0604020202020204" pitchFamily="34" charset="0"/>
            </a:endParaRPr>
          </a:p>
        </p:txBody>
      </p:sp>
      <p:sp>
        <p:nvSpPr>
          <p:cNvPr id="169" name="Conector recto de flecha 25"/>
          <p:cNvSpPr>
            <a:spLocks noChangeShapeType="1"/>
          </p:cNvSpPr>
          <p:nvPr/>
        </p:nvSpPr>
        <p:spPr bwMode="auto">
          <a:xfrm flipH="1">
            <a:off x="4912959" y="5064492"/>
            <a:ext cx="619745" cy="45719"/>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70" name="Conector recto de flecha 30"/>
          <p:cNvSpPr>
            <a:spLocks noChangeShapeType="1"/>
          </p:cNvSpPr>
          <p:nvPr/>
        </p:nvSpPr>
        <p:spPr bwMode="auto">
          <a:xfrm flipV="1">
            <a:off x="7435676" y="5062837"/>
            <a:ext cx="454145" cy="45719"/>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71" name="AutoShape 96"/>
          <p:cNvSpPr>
            <a:spLocks noChangeShapeType="1"/>
          </p:cNvSpPr>
          <p:nvPr/>
        </p:nvSpPr>
        <p:spPr bwMode="auto">
          <a:xfrm flipH="1">
            <a:off x="7930356" y="5209156"/>
            <a:ext cx="268005" cy="259707"/>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72" name="AutoShape 96"/>
          <p:cNvSpPr>
            <a:spLocks noChangeShapeType="1"/>
          </p:cNvSpPr>
          <p:nvPr/>
        </p:nvSpPr>
        <p:spPr bwMode="auto">
          <a:xfrm flipH="1">
            <a:off x="6518109" y="5926064"/>
            <a:ext cx="1101889" cy="244756"/>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73" name="Conector recto de flecha 2"/>
          <p:cNvSpPr>
            <a:spLocks noChangeShapeType="1"/>
          </p:cNvSpPr>
          <p:nvPr/>
        </p:nvSpPr>
        <p:spPr bwMode="auto">
          <a:xfrm>
            <a:off x="7629571" y="5928108"/>
            <a:ext cx="731758" cy="22664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74" name="Conector recto de flecha 2"/>
          <p:cNvSpPr>
            <a:spLocks noChangeShapeType="1"/>
          </p:cNvSpPr>
          <p:nvPr/>
        </p:nvSpPr>
        <p:spPr bwMode="auto">
          <a:xfrm flipH="1">
            <a:off x="8589908" y="6330777"/>
            <a:ext cx="88205" cy="133349"/>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s-PE"/>
          </a:p>
        </p:txBody>
      </p:sp>
      <p:sp>
        <p:nvSpPr>
          <p:cNvPr id="175" name="Rectángulo 174"/>
          <p:cNvSpPr/>
          <p:nvPr/>
        </p:nvSpPr>
        <p:spPr>
          <a:xfrm>
            <a:off x="-90616" y="140099"/>
            <a:ext cx="8785159" cy="517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PE" sz="1600" b="1" u="sng" dirty="0" smtClean="0">
                <a:solidFill>
                  <a:schemeClr val="tx1"/>
                </a:solidFill>
                <a:latin typeface="Aparajita" pitchFamily="34" charset="0"/>
                <a:cs typeface="Aparajita" pitchFamily="34" charset="0"/>
              </a:rPr>
              <a:t>: FLUJOGRAMA</a:t>
            </a:r>
            <a:endParaRPr lang="es-PE" sz="1600" b="1" u="sng" dirty="0">
              <a:solidFill>
                <a:schemeClr val="tx1"/>
              </a:solidFill>
              <a:latin typeface="Aparajita" pitchFamily="34" charset="0"/>
              <a:cs typeface="Aparajita" pitchFamily="34" charset="0"/>
            </a:endParaRPr>
          </a:p>
          <a:p>
            <a:pPr algn="ctr"/>
            <a:r>
              <a:rPr lang="es-PE" sz="1600" b="1" dirty="0" smtClean="0">
                <a:solidFill>
                  <a:schemeClr val="tx1"/>
                </a:solidFill>
                <a:latin typeface="Aparajita" pitchFamily="34" charset="0"/>
                <a:cs typeface="Aparajita" pitchFamily="34" charset="0"/>
              </a:rPr>
              <a:t>TRATAMIENTO  DE LA ANEMIA POR DEFICIENCIA DE HIERRO </a:t>
            </a:r>
            <a:r>
              <a:rPr lang="x-none" sz="1600" b="1" dirty="0" smtClean="0">
                <a:solidFill>
                  <a:schemeClr val="tx1"/>
                </a:solidFill>
                <a:latin typeface="Aparajita" pitchFamily="34" charset="0"/>
                <a:cs typeface="Aparajita" pitchFamily="34" charset="0"/>
              </a:rPr>
              <a:t>EN NIÑAS</a:t>
            </a:r>
            <a:r>
              <a:rPr lang="es-PE" sz="1600" b="1" dirty="0" smtClean="0">
                <a:solidFill>
                  <a:schemeClr val="tx1"/>
                </a:solidFill>
                <a:latin typeface="Aparajita" pitchFamily="34" charset="0"/>
                <a:cs typeface="Aparajita" pitchFamily="34" charset="0"/>
              </a:rPr>
              <a:t>,</a:t>
            </a:r>
            <a:r>
              <a:rPr lang="x-none" sz="1600" b="1" dirty="0" smtClean="0">
                <a:solidFill>
                  <a:schemeClr val="tx1"/>
                </a:solidFill>
                <a:latin typeface="Aparajita" pitchFamily="34" charset="0"/>
                <a:cs typeface="Aparajita" pitchFamily="34" charset="0"/>
              </a:rPr>
              <a:t> </a:t>
            </a:r>
            <a:r>
              <a:rPr lang="x-none" sz="1600" b="1" dirty="0">
                <a:solidFill>
                  <a:schemeClr val="tx1"/>
                </a:solidFill>
                <a:latin typeface="Aparajita" pitchFamily="34" charset="0"/>
                <a:cs typeface="Aparajita" pitchFamily="34" charset="0"/>
              </a:rPr>
              <a:t>NIÑOS </a:t>
            </a:r>
            <a:r>
              <a:rPr lang="es-PE" sz="1600" b="1" dirty="0" smtClean="0">
                <a:solidFill>
                  <a:schemeClr val="tx1"/>
                </a:solidFill>
                <a:latin typeface="Aparajita" pitchFamily="34" charset="0"/>
                <a:cs typeface="Aparajita" pitchFamily="34" charset="0"/>
              </a:rPr>
              <a:t>Y ADOLESCENTES </a:t>
            </a:r>
            <a:r>
              <a:rPr lang="es-PE" sz="1600" b="1" u="sng" dirty="0" smtClean="0">
                <a:solidFill>
                  <a:srgbClr val="FF0000"/>
                </a:solidFill>
                <a:latin typeface="Aparajita" pitchFamily="34" charset="0"/>
                <a:cs typeface="Aparajita" pitchFamily="34" charset="0"/>
              </a:rPr>
              <a:t>PROPUESTA</a:t>
            </a:r>
            <a:endParaRPr lang="es-ES" sz="1600" b="1" dirty="0">
              <a:solidFill>
                <a:schemeClr val="tx1"/>
              </a:solidFill>
              <a:latin typeface="Aparajita" pitchFamily="34" charset="0"/>
              <a:cs typeface="Aparajita" pitchFamily="34" charset="0"/>
            </a:endParaRPr>
          </a:p>
        </p:txBody>
      </p:sp>
    </p:spTree>
    <p:extLst>
      <p:ext uri="{BB962C8B-B14F-4D97-AF65-F5344CB8AC3E}">
        <p14:creationId xmlns:p14="http://schemas.microsoft.com/office/powerpoint/2010/main" val="354736310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68275" y="152400"/>
            <a:ext cx="8747125" cy="1403350"/>
          </a:xfrm>
        </p:spPr>
        <p:txBody>
          <a:bodyPr>
            <a:noAutofit/>
          </a:bodyPr>
          <a:lstStyle/>
          <a:p>
            <a:pPr eaLnBrk="1" fontAlgn="auto" hangingPunct="1">
              <a:spcAft>
                <a:spcPts val="0"/>
              </a:spcAft>
              <a:defRPr/>
            </a:pPr>
            <a:r>
              <a:rPr lang="es-PE" sz="2200" b="1" dirty="0">
                <a:solidFill>
                  <a:schemeClr val="tx1"/>
                </a:solidFill>
              </a:rPr>
              <a:t>¿CUÁLES SON LAS INTERVENCIONES COSTO-EFECTIVAS QUE SE DESARROLLAN DESDE LOS SERVICIOS DE SALUD PARA DISMINUIR LA DEFICIENCIA DE HIERRO Y PREVENIR LA ANEMIA</a:t>
            </a:r>
            <a:r>
              <a:rPr lang="es-PE" sz="2200" b="1" dirty="0" smtClean="0">
                <a:solidFill>
                  <a:schemeClr val="tx1"/>
                </a:solidFill>
              </a:rPr>
              <a:t>?</a:t>
            </a:r>
            <a:endParaRPr lang="es-PE" sz="2200" dirty="0">
              <a:solidFill>
                <a:schemeClr val="tx1"/>
              </a:solidFill>
            </a:endParaRPr>
          </a:p>
        </p:txBody>
      </p:sp>
      <p:sp>
        <p:nvSpPr>
          <p:cNvPr id="35843" name="22 CuadroTexto"/>
          <p:cNvSpPr txBox="1">
            <a:spLocks noChangeArrowheads="1"/>
          </p:cNvSpPr>
          <p:nvPr/>
        </p:nvSpPr>
        <p:spPr bwMode="auto">
          <a:xfrm>
            <a:off x="6705600" y="2768600"/>
            <a:ext cx="118903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s-PE" altLang="es-PE" sz="1000" b="1">
                <a:solidFill>
                  <a:srgbClr val="0070C0"/>
                </a:solidFill>
              </a:rPr>
              <a:t>.</a:t>
            </a:r>
          </a:p>
        </p:txBody>
      </p:sp>
      <p:graphicFrame>
        <p:nvGraphicFramePr>
          <p:cNvPr id="3" name="Diagrama 2"/>
          <p:cNvGraphicFramePr/>
          <p:nvPr/>
        </p:nvGraphicFramePr>
        <p:xfrm>
          <a:off x="0" y="1820378"/>
          <a:ext cx="7315200" cy="43518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5845" name="Picture 2" descr="http://clientesapc.com/blog/wp-content/uploads/2014/04/3.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962650" y="5029200"/>
            <a:ext cx="3195638" cy="182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46" name="Marcador de número de diapositiva 5"/>
          <p:cNvSpPr>
            <a:spLocks noGrp="1"/>
          </p:cNvSpPr>
          <p:nvPr>
            <p:ph type="sldNum" sz="quarter" idx="12"/>
          </p:nvPr>
        </p:nvSpPr>
        <p:spPr bwMode="auto">
          <a:xfrm>
            <a:off x="6415088" y="5738813"/>
            <a:ext cx="512762" cy="2730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E8AE19ED-DE27-4CE6-B9C8-B75A996C3D62}" type="slidenum">
              <a:rPr lang="en-US" altLang="es-PE">
                <a:solidFill>
                  <a:srgbClr val="FFFFFF"/>
                </a:solidFill>
              </a:rPr>
              <a:pPr/>
              <a:t>39</a:t>
            </a:fld>
            <a:endParaRPr lang="en-US" altLang="es-PE">
              <a:solidFill>
                <a:srgbClr val="FFFFFF"/>
              </a:solidFill>
            </a:endParaRPr>
          </a:p>
        </p:txBody>
      </p:sp>
      <p:sp>
        <p:nvSpPr>
          <p:cNvPr id="30" name="1 Flecha derecha"/>
          <p:cNvSpPr/>
          <p:nvPr/>
        </p:nvSpPr>
        <p:spPr>
          <a:xfrm>
            <a:off x="85725" y="4849813"/>
            <a:ext cx="7700963" cy="430212"/>
          </a:xfrm>
          <a:prstGeom prst="rightArrow">
            <a:avLst/>
          </a:prstGeom>
          <a:solidFill>
            <a:schemeClr val="accent2">
              <a:lumMod val="60000"/>
              <a:lumOff val="4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s-PE"/>
          </a:p>
        </p:txBody>
      </p:sp>
      <p:sp>
        <p:nvSpPr>
          <p:cNvPr id="31" name="8 CuadroTexto"/>
          <p:cNvSpPr txBox="1">
            <a:spLocks noChangeArrowheads="1"/>
          </p:cNvSpPr>
          <p:nvPr/>
        </p:nvSpPr>
        <p:spPr bwMode="auto">
          <a:xfrm>
            <a:off x="85725" y="4933950"/>
            <a:ext cx="1344613" cy="276225"/>
          </a:xfrm>
          <a:prstGeom prst="rect">
            <a:avLst/>
          </a:prstGeom>
          <a:noFill/>
          <a:ln>
            <a:noFill/>
          </a:ln>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itchFamily="18" charset="0"/>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itchFamily="18" charset="0"/>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itchFamily="18" charset="0"/>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itchFamily="18" charset="0"/>
              </a:defRPr>
            </a:lvl4pPr>
            <a:lvl5pPr marL="2057400" indent="-228600">
              <a:spcBef>
                <a:spcPts val="375"/>
              </a:spcBef>
              <a:buClr>
                <a:srgbClr val="A28E6A"/>
              </a:buClr>
              <a:buChar char="o"/>
              <a:defRPr sz="2000">
                <a:solidFill>
                  <a:schemeClr val="tx1"/>
                </a:solidFill>
                <a:latin typeface="Perpetua" pitchFamily="18"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pitchFamily="18"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pitchFamily="18"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pitchFamily="18"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pitchFamily="18" charset="0"/>
              </a:defRPr>
            </a:lvl9pPr>
          </a:lstStyle>
          <a:p>
            <a:pPr algn="ctr" eaLnBrk="1" hangingPunct="1">
              <a:spcBef>
                <a:spcPct val="0"/>
              </a:spcBef>
              <a:buClrTx/>
              <a:buSzTx/>
              <a:buFontTx/>
              <a:buNone/>
              <a:defRPr/>
            </a:pPr>
            <a:r>
              <a:rPr lang="es-PE" altLang="es-PE" sz="1200" dirty="0">
                <a:solidFill>
                  <a:schemeClr val="accent3">
                    <a:lumMod val="50000"/>
                  </a:schemeClr>
                </a:solidFill>
                <a:latin typeface="Arial" panose="020B0604020202020204" pitchFamily="34" charset="0"/>
              </a:rPr>
              <a:t>Embarazo</a:t>
            </a:r>
          </a:p>
        </p:txBody>
      </p:sp>
      <p:sp>
        <p:nvSpPr>
          <p:cNvPr id="32" name="9 CuadroTexto"/>
          <p:cNvSpPr txBox="1">
            <a:spLocks noChangeArrowheads="1"/>
          </p:cNvSpPr>
          <p:nvPr/>
        </p:nvSpPr>
        <p:spPr bwMode="auto">
          <a:xfrm>
            <a:off x="2076450" y="4933950"/>
            <a:ext cx="865188" cy="276225"/>
          </a:xfrm>
          <a:prstGeom prst="rect">
            <a:avLst/>
          </a:prstGeom>
          <a:noFill/>
          <a:ln>
            <a:noFill/>
          </a:ln>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itchFamily="18" charset="0"/>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itchFamily="18" charset="0"/>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itchFamily="18" charset="0"/>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itchFamily="18" charset="0"/>
              </a:defRPr>
            </a:lvl4pPr>
            <a:lvl5pPr marL="2057400" indent="-228600">
              <a:spcBef>
                <a:spcPts val="375"/>
              </a:spcBef>
              <a:buClr>
                <a:srgbClr val="A28E6A"/>
              </a:buClr>
              <a:buChar char="o"/>
              <a:defRPr sz="2000">
                <a:solidFill>
                  <a:schemeClr val="tx1"/>
                </a:solidFill>
                <a:latin typeface="Perpetua" pitchFamily="18"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pitchFamily="18"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pitchFamily="18"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pitchFamily="18"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pitchFamily="18" charset="0"/>
              </a:defRPr>
            </a:lvl9pPr>
          </a:lstStyle>
          <a:p>
            <a:pPr algn="ctr" eaLnBrk="1" hangingPunct="1">
              <a:spcBef>
                <a:spcPct val="0"/>
              </a:spcBef>
              <a:buClrTx/>
              <a:buSzTx/>
              <a:buFontTx/>
              <a:buNone/>
              <a:defRPr/>
            </a:pPr>
            <a:r>
              <a:rPr lang="es-PE" altLang="es-PE" sz="1200" dirty="0">
                <a:solidFill>
                  <a:schemeClr val="accent3">
                    <a:lumMod val="50000"/>
                  </a:schemeClr>
                </a:solidFill>
                <a:latin typeface="Arial" panose="020B0604020202020204" pitchFamily="34" charset="0"/>
              </a:rPr>
              <a:t>Parto</a:t>
            </a:r>
          </a:p>
        </p:txBody>
      </p:sp>
      <p:sp>
        <p:nvSpPr>
          <p:cNvPr id="33" name="10 CuadroTexto"/>
          <p:cNvSpPr txBox="1">
            <a:spLocks noChangeArrowheads="1"/>
          </p:cNvSpPr>
          <p:nvPr/>
        </p:nvSpPr>
        <p:spPr bwMode="auto">
          <a:xfrm>
            <a:off x="4559300" y="4918075"/>
            <a:ext cx="863600" cy="277813"/>
          </a:xfrm>
          <a:prstGeom prst="rect">
            <a:avLst/>
          </a:prstGeom>
          <a:noFill/>
          <a:ln>
            <a:noFill/>
          </a:ln>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itchFamily="18" charset="0"/>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itchFamily="18" charset="0"/>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itchFamily="18" charset="0"/>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itchFamily="18" charset="0"/>
              </a:defRPr>
            </a:lvl4pPr>
            <a:lvl5pPr marL="2057400" indent="-228600">
              <a:spcBef>
                <a:spcPts val="375"/>
              </a:spcBef>
              <a:buClr>
                <a:srgbClr val="A28E6A"/>
              </a:buClr>
              <a:buChar char="o"/>
              <a:defRPr sz="2000">
                <a:solidFill>
                  <a:schemeClr val="tx1"/>
                </a:solidFill>
                <a:latin typeface="Perpetua" pitchFamily="18"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pitchFamily="18"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pitchFamily="18"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pitchFamily="18"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pitchFamily="18" charset="0"/>
              </a:defRPr>
            </a:lvl9pPr>
          </a:lstStyle>
          <a:p>
            <a:pPr algn="ctr" eaLnBrk="1" hangingPunct="1">
              <a:spcBef>
                <a:spcPct val="0"/>
              </a:spcBef>
              <a:buClrTx/>
              <a:buSzTx/>
              <a:buFontTx/>
              <a:buNone/>
              <a:defRPr/>
            </a:pPr>
            <a:r>
              <a:rPr lang="es-PE" altLang="es-PE" sz="1200" dirty="0">
                <a:solidFill>
                  <a:schemeClr val="accent3">
                    <a:lumMod val="50000"/>
                  </a:schemeClr>
                </a:solidFill>
                <a:latin typeface="Arial" panose="020B0604020202020204" pitchFamily="34" charset="0"/>
              </a:rPr>
              <a:t>6 meses</a:t>
            </a:r>
          </a:p>
        </p:txBody>
      </p:sp>
      <p:sp>
        <p:nvSpPr>
          <p:cNvPr id="34" name="16 CuadroTexto"/>
          <p:cNvSpPr txBox="1">
            <a:spLocks noChangeArrowheads="1"/>
          </p:cNvSpPr>
          <p:nvPr/>
        </p:nvSpPr>
        <p:spPr bwMode="auto">
          <a:xfrm>
            <a:off x="6378575" y="4927600"/>
            <a:ext cx="863600" cy="276225"/>
          </a:xfrm>
          <a:prstGeom prst="rect">
            <a:avLst/>
          </a:prstGeom>
          <a:noFill/>
          <a:ln>
            <a:noFill/>
          </a:ln>
          <a:extLst/>
        </p:spPr>
        <p:txBody>
          <a:bodyPr>
            <a:spAutoFit/>
          </a:bodyPr>
          <a:lstStyle>
            <a:lvl1pPr>
              <a:spcBef>
                <a:spcPts val="575"/>
              </a:spcBef>
              <a:buClr>
                <a:schemeClr val="accent1"/>
              </a:buClr>
              <a:buSzPct val="85000"/>
              <a:buFont typeface="Wingdings 2" panose="05020102010507070707" pitchFamily="18" charset="2"/>
              <a:buChar char=""/>
              <a:defRPr sz="2600">
                <a:solidFill>
                  <a:schemeClr val="tx1"/>
                </a:solidFill>
                <a:latin typeface="Perpetua" pitchFamily="18" charset="0"/>
              </a:defRPr>
            </a:lvl1pPr>
            <a:lvl2pPr marL="742950" indent="-285750">
              <a:spcBef>
                <a:spcPts val="375"/>
              </a:spcBef>
              <a:buClr>
                <a:schemeClr val="accent2"/>
              </a:buClr>
              <a:buSzPct val="85000"/>
              <a:buFont typeface="Wingdings 2" panose="05020102010507070707" pitchFamily="18" charset="2"/>
              <a:buChar char=""/>
              <a:defRPr sz="2400">
                <a:solidFill>
                  <a:schemeClr val="tx1"/>
                </a:solidFill>
                <a:latin typeface="Perpetua" pitchFamily="18" charset="0"/>
              </a:defRPr>
            </a:lvl2pPr>
            <a:lvl3pPr marL="1143000" indent="-228600">
              <a:spcBef>
                <a:spcPts val="375"/>
              </a:spcBef>
              <a:buClr>
                <a:srgbClr val="E6B1AB"/>
              </a:buClr>
              <a:buSzPct val="85000"/>
              <a:buFont typeface="Wingdings 2" panose="05020102010507070707" pitchFamily="18" charset="2"/>
              <a:buChar char=""/>
              <a:defRPr sz="2000">
                <a:solidFill>
                  <a:schemeClr val="tx1"/>
                </a:solidFill>
                <a:latin typeface="Perpetua" pitchFamily="18" charset="0"/>
              </a:defRPr>
            </a:lvl3pPr>
            <a:lvl4pPr marL="1600200" indent="-228600">
              <a:spcBef>
                <a:spcPts val="375"/>
              </a:spcBef>
              <a:buClr>
                <a:srgbClr val="A28E6A"/>
              </a:buClr>
              <a:buSzPct val="80000"/>
              <a:buFont typeface="Wingdings 2" panose="05020102010507070707" pitchFamily="18" charset="2"/>
              <a:buChar char=""/>
              <a:defRPr sz="2000">
                <a:solidFill>
                  <a:schemeClr val="tx1"/>
                </a:solidFill>
                <a:latin typeface="Perpetua" pitchFamily="18" charset="0"/>
              </a:defRPr>
            </a:lvl4pPr>
            <a:lvl5pPr marL="2057400" indent="-228600">
              <a:spcBef>
                <a:spcPts val="375"/>
              </a:spcBef>
              <a:buClr>
                <a:srgbClr val="A28E6A"/>
              </a:buClr>
              <a:buChar char="o"/>
              <a:defRPr sz="2000">
                <a:solidFill>
                  <a:schemeClr val="tx1"/>
                </a:solidFill>
                <a:latin typeface="Perpetua" pitchFamily="18"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pitchFamily="18"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pitchFamily="18"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pitchFamily="18"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pitchFamily="18" charset="0"/>
              </a:defRPr>
            </a:lvl9pPr>
          </a:lstStyle>
          <a:p>
            <a:pPr algn="ctr" eaLnBrk="1" hangingPunct="1">
              <a:spcBef>
                <a:spcPct val="0"/>
              </a:spcBef>
              <a:buClrTx/>
              <a:buSzTx/>
              <a:buFontTx/>
              <a:buNone/>
              <a:defRPr/>
            </a:pPr>
            <a:r>
              <a:rPr lang="es-PE" altLang="es-PE" sz="1200" dirty="0">
                <a:solidFill>
                  <a:schemeClr val="accent3">
                    <a:lumMod val="50000"/>
                  </a:schemeClr>
                </a:solidFill>
                <a:latin typeface="Arial" panose="020B0604020202020204" pitchFamily="34" charset="0"/>
              </a:rPr>
              <a:t>3 años</a:t>
            </a:r>
          </a:p>
        </p:txBody>
      </p:sp>
      <p:sp>
        <p:nvSpPr>
          <p:cNvPr id="35" name="23 Llamada de flecha hacia arriba"/>
          <p:cNvSpPr/>
          <p:nvPr/>
        </p:nvSpPr>
        <p:spPr>
          <a:xfrm>
            <a:off x="3009900" y="5383213"/>
            <a:ext cx="2119313" cy="709612"/>
          </a:xfrm>
          <a:prstGeom prst="upArrowCallout">
            <a:avLst>
              <a:gd name="adj1" fmla="val 12603"/>
              <a:gd name="adj2" fmla="val 113157"/>
              <a:gd name="adj3" fmla="val 23731"/>
              <a:gd name="adj4" fmla="val 64977"/>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s-PE" sz="1000" b="1" dirty="0">
                <a:solidFill>
                  <a:schemeClr val="accent5">
                    <a:lumMod val="20000"/>
                    <a:lumOff val="80000"/>
                  </a:schemeClr>
                </a:solidFill>
                <a:latin typeface="Arial" pitchFamily="34" charset="0"/>
                <a:cs typeface="Arial" pitchFamily="34" charset="0"/>
              </a:rPr>
              <a:t>Periodo de rápido crecimiento</a:t>
            </a:r>
          </a:p>
        </p:txBody>
      </p:sp>
      <p:sp>
        <p:nvSpPr>
          <p:cNvPr id="36" name="Rectángulo redondeado 35"/>
          <p:cNvSpPr/>
          <p:nvPr/>
        </p:nvSpPr>
        <p:spPr>
          <a:xfrm>
            <a:off x="7620000" y="2895601"/>
            <a:ext cx="1490663" cy="2012950"/>
          </a:xfrm>
          <a:prstGeom prst="roundRect">
            <a:avLst/>
          </a:prstGeom>
          <a:solidFill>
            <a:srgbClr val="C00000"/>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r>
              <a:rPr lang="es-PE" sz="1200" b="1" dirty="0">
                <a:solidFill>
                  <a:schemeClr val="bg1"/>
                </a:solidFill>
                <a:cs typeface="Arial" pitchFamily="34" charset="0"/>
              </a:rPr>
              <a:t>Niña/Niño:</a:t>
            </a:r>
          </a:p>
          <a:p>
            <a:pPr algn="ctr" eaLnBrk="1" hangingPunct="1">
              <a:defRPr/>
            </a:pPr>
            <a:endParaRPr lang="es-PE" sz="900" dirty="0">
              <a:solidFill>
                <a:schemeClr val="bg1"/>
              </a:solidFill>
              <a:cs typeface="Arial" pitchFamily="34" charset="0"/>
            </a:endParaRPr>
          </a:p>
          <a:p>
            <a:pPr marL="69056" indent="-69056" algn="just" eaLnBrk="1" hangingPunct="1">
              <a:buFont typeface="Arial" pitchFamily="34" charset="0"/>
              <a:buChar char="•"/>
              <a:defRPr/>
            </a:pPr>
            <a:r>
              <a:rPr lang="es-PE" sz="1200" dirty="0">
                <a:solidFill>
                  <a:schemeClr val="bg1"/>
                </a:solidFill>
                <a:cs typeface="Arial" pitchFamily="34" charset="0"/>
              </a:rPr>
              <a:t>Desarrollo cognitivo normal</a:t>
            </a:r>
          </a:p>
          <a:p>
            <a:pPr marL="69056" indent="-69056" algn="just" eaLnBrk="1" hangingPunct="1">
              <a:buFont typeface="Arial" pitchFamily="34" charset="0"/>
              <a:buChar char="•"/>
              <a:defRPr/>
            </a:pPr>
            <a:r>
              <a:rPr lang="es-PE" sz="1200" dirty="0">
                <a:solidFill>
                  <a:schemeClr val="bg1"/>
                </a:solidFill>
                <a:cs typeface="Arial" pitchFamily="34" charset="0"/>
              </a:rPr>
              <a:t>Capital humano preservado</a:t>
            </a:r>
          </a:p>
          <a:p>
            <a:pPr marL="69056" indent="-69056" algn="just" eaLnBrk="1" hangingPunct="1">
              <a:buFont typeface="Arial" pitchFamily="34" charset="0"/>
              <a:buChar char="•"/>
              <a:defRPr/>
            </a:pPr>
            <a:r>
              <a:rPr lang="es-PE" sz="1200" dirty="0">
                <a:solidFill>
                  <a:schemeClr val="bg1"/>
                </a:solidFill>
                <a:cs typeface="Arial" pitchFamily="34" charset="0"/>
              </a:rPr>
              <a:t>Desarrollo individual y social</a:t>
            </a:r>
          </a:p>
          <a:p>
            <a:pPr algn="just" eaLnBrk="1" hangingPunct="1">
              <a:defRPr/>
            </a:pPr>
            <a:endParaRPr lang="es-PE" sz="1200" dirty="0">
              <a:solidFill>
                <a:schemeClr val="bg1"/>
              </a:solidFill>
            </a:endParaRPr>
          </a:p>
        </p:txBody>
      </p:sp>
      <p:pic>
        <p:nvPicPr>
          <p:cNvPr id="35854" name="Imagen 3"/>
          <p:cNvPicPr>
            <a:picLocks noChangeAspect="1"/>
          </p:cNvPicPr>
          <p:nvPr/>
        </p:nvPicPr>
        <p:blipFill>
          <a:blip r:embed="rId8">
            <a:extLst>
              <a:ext uri="{28A0092B-C50C-407E-A947-70E740481C1C}">
                <a14:useLocalDpi xmlns:a14="http://schemas.microsoft.com/office/drawing/2010/main" val="0"/>
              </a:ext>
            </a:extLst>
          </a:blip>
          <a:srcRect t="19150"/>
          <a:stretch>
            <a:fillRect/>
          </a:stretch>
        </p:blipFill>
        <p:spPr bwMode="auto">
          <a:xfrm>
            <a:off x="41275" y="1881188"/>
            <a:ext cx="7426325" cy="1154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ángulo 4"/>
          <p:cNvSpPr/>
          <p:nvPr/>
        </p:nvSpPr>
        <p:spPr>
          <a:xfrm>
            <a:off x="-152400" y="6248400"/>
            <a:ext cx="6115050" cy="914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s-PE"/>
          </a:p>
        </p:txBody>
      </p:sp>
    </p:spTree>
    <p:extLst>
      <p:ext uri="{BB962C8B-B14F-4D97-AF65-F5344CB8AC3E}">
        <p14:creationId xmlns:p14="http://schemas.microsoft.com/office/powerpoint/2010/main" val="16126524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 Box 2"/>
          <p:cNvSpPr txBox="1">
            <a:spLocks noChangeArrowheads="1"/>
          </p:cNvSpPr>
          <p:nvPr/>
        </p:nvSpPr>
        <p:spPr bwMode="auto">
          <a:xfrm>
            <a:off x="0" y="285750"/>
            <a:ext cx="9144000"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spcBef>
                <a:spcPct val="50000"/>
              </a:spcBef>
              <a:buFontTx/>
              <a:buNone/>
            </a:pPr>
            <a:r>
              <a:rPr lang="es-ES_tradnl" altLang="es-PE" sz="2800" b="1">
                <a:latin typeface="Tahoma" panose="020B0604030504040204" pitchFamily="34" charset="0"/>
                <a:cs typeface="Tahoma" panose="020B0604030504040204" pitchFamily="34" charset="0"/>
              </a:rPr>
              <a:t>Crecimiento y formación del cerebro… </a:t>
            </a:r>
          </a:p>
        </p:txBody>
      </p:sp>
      <p:pic>
        <p:nvPicPr>
          <p:cNvPr id="133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1071563"/>
            <a:ext cx="6994525" cy="432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8" name="Text Box 4"/>
          <p:cNvSpPr txBox="1">
            <a:spLocks noChangeArrowheads="1"/>
          </p:cNvSpPr>
          <p:nvPr/>
        </p:nvSpPr>
        <p:spPr bwMode="auto">
          <a:xfrm>
            <a:off x="0" y="5500688"/>
            <a:ext cx="8763000" cy="1016000"/>
          </a:xfrm>
          <a:prstGeom prst="rect">
            <a:avLst/>
          </a:prstGeom>
          <a:solidFill>
            <a:schemeClr val="accent3">
              <a:lumMod val="20000"/>
              <a:lumOff val="80000"/>
            </a:schemeClr>
          </a:solidFill>
          <a:ln w="9525">
            <a:noFill/>
            <a:miter lim="800000"/>
            <a:headEnd/>
            <a:tailEnd/>
          </a:ln>
        </p:spPr>
        <p:txBody>
          <a:bodyPr>
            <a:spAutoFit/>
          </a:bodyPr>
          <a:lstStyle/>
          <a:p>
            <a:pPr algn="ctr">
              <a:spcBef>
                <a:spcPct val="50000"/>
              </a:spcBef>
              <a:defRPr/>
            </a:pPr>
            <a:r>
              <a:rPr lang="es-ES_tradnl" sz="2000" b="1" dirty="0">
                <a:solidFill>
                  <a:schemeClr val="tx2">
                    <a:lumMod val="10000"/>
                  </a:schemeClr>
                </a:solidFill>
                <a:latin typeface="Tahoma" pitchFamily="34" charset="0"/>
                <a:cs typeface="+mn-cs"/>
              </a:rPr>
              <a:t>Un poco más de la mitad de la formación del cerebro ocurre durante la gestación, alrededor del 90% al terminar el segundo año de vida y el resto entre los dos y los 3 años de edad. </a:t>
            </a:r>
            <a:endParaRPr lang="en-US" sz="2000" b="1" dirty="0">
              <a:solidFill>
                <a:schemeClr val="tx2">
                  <a:lumMod val="10000"/>
                </a:schemeClr>
              </a:solidFill>
              <a:latin typeface="Tahoma" pitchFamily="34" charset="0"/>
              <a:cs typeface="+mn-cs"/>
            </a:endParaRPr>
          </a:p>
        </p:txBody>
      </p:sp>
    </p:spTree>
    <p:extLst>
      <p:ext uri="{BB962C8B-B14F-4D97-AF65-F5344CB8AC3E}">
        <p14:creationId xmlns:p14="http://schemas.microsoft.com/office/powerpoint/2010/main" val="27603569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p:cNvGraphicFramePr>
            <a:graphicFrameLocks noGrp="1"/>
          </p:cNvGraphicFramePr>
          <p:nvPr>
            <p:extLst>
              <p:ext uri="{D42A27DB-BD31-4B8C-83A1-F6EECF244321}">
                <p14:modId xmlns:p14="http://schemas.microsoft.com/office/powerpoint/2010/main" val="3197362910"/>
              </p:ext>
            </p:extLst>
          </p:nvPr>
        </p:nvGraphicFramePr>
        <p:xfrm>
          <a:off x="381678" y="838200"/>
          <a:ext cx="8686121" cy="5659522"/>
        </p:xfrm>
        <a:graphic>
          <a:graphicData uri="http://schemas.openxmlformats.org/drawingml/2006/table">
            <a:tbl>
              <a:tblPr firstRow="1" firstCol="1" bandRow="1">
                <a:tableStyleId>{5C22544A-7EE6-4342-B048-85BDC9FD1C3A}</a:tableStyleId>
              </a:tblPr>
              <a:tblGrid>
                <a:gridCol w="1016650"/>
                <a:gridCol w="1027241"/>
                <a:gridCol w="1192780"/>
                <a:gridCol w="2054120"/>
                <a:gridCol w="1491896"/>
                <a:gridCol w="1903434"/>
              </a:tblGrid>
              <a:tr h="404008">
                <a:tc>
                  <a:txBody>
                    <a:bodyPr/>
                    <a:lstStyle/>
                    <a:p>
                      <a:pPr>
                        <a:lnSpc>
                          <a:spcPct val="115000"/>
                        </a:lnSpc>
                        <a:spcAft>
                          <a:spcPts val="0"/>
                        </a:spcAft>
                      </a:pPr>
                      <a:r>
                        <a:rPr lang="es-ES" sz="950" dirty="0">
                          <a:solidFill>
                            <a:schemeClr val="tx1"/>
                          </a:solidFill>
                          <a:effectLst/>
                        </a:rPr>
                        <a:t>Titulo</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Ámbito de intervención</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Grupo meta</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Objetivos</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Estrategia</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Componentes</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r h="1064523">
                <a:tc>
                  <a:txBody>
                    <a:bodyPr/>
                    <a:lstStyle/>
                    <a:p>
                      <a:pPr algn="just">
                        <a:spcAft>
                          <a:spcPts val="0"/>
                        </a:spcAft>
                      </a:pPr>
                      <a:r>
                        <a:rPr lang="es-ES" sz="950">
                          <a:solidFill>
                            <a:schemeClr val="tx1"/>
                          </a:solidFill>
                          <a:effectLst/>
                        </a:rPr>
                        <a:t>P3. Reducción de la desnutrición infantil con proteína purificada de pescado en polvo</a:t>
                      </a:r>
                      <a:endParaRPr lang="es-PE" sz="95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42076" marR="42076" marT="0" marB="0"/>
                </a:tc>
                <a:tc>
                  <a:txBody>
                    <a:bodyPr/>
                    <a:lstStyle/>
                    <a:p>
                      <a:pPr>
                        <a:lnSpc>
                          <a:spcPct val="115000"/>
                        </a:lnSpc>
                        <a:spcAft>
                          <a:spcPts val="0"/>
                        </a:spcAft>
                      </a:pPr>
                      <a:r>
                        <a:rPr lang="es-ES" sz="950">
                          <a:solidFill>
                            <a:schemeClr val="tx1"/>
                          </a:solidFill>
                          <a:effectLst/>
                        </a:rPr>
                        <a:t>Lima norte</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dirty="0">
                          <a:solidFill>
                            <a:schemeClr val="tx1"/>
                          </a:solidFill>
                          <a:effectLst/>
                        </a:rPr>
                        <a:t>Niños de 6 a 36 meses</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dirty="0">
                          <a:solidFill>
                            <a:schemeClr val="tx1"/>
                          </a:solidFill>
                          <a:effectLst/>
                        </a:rPr>
                        <a:t>Contribuir a mejorar el estado nutricional de niños de 6 a 36 meses de edad de zonas periurbanas de Lima, a través del consumo de proteína purificada de pescado (PPP) dentro de la dieta diaria, administrada por 6 </a:t>
                      </a:r>
                      <a:r>
                        <a:rPr lang="es-ES" sz="950" dirty="0" smtClean="0">
                          <a:solidFill>
                            <a:schemeClr val="tx1"/>
                          </a:solidFill>
                          <a:effectLst/>
                        </a:rPr>
                        <a:t>meses</a:t>
                      </a:r>
                    </a:p>
                    <a:p>
                      <a:pPr algn="just">
                        <a:lnSpc>
                          <a:spcPct val="115000"/>
                        </a:lnSpc>
                        <a:spcAft>
                          <a:spcPts val="0"/>
                        </a:spcAft>
                      </a:pP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spcAft>
                          <a:spcPts val="0"/>
                        </a:spcAft>
                      </a:pPr>
                      <a:r>
                        <a:rPr lang="es-ES" sz="950" dirty="0">
                          <a:solidFill>
                            <a:schemeClr val="tx1"/>
                          </a:solidFill>
                          <a:effectLst/>
                        </a:rPr>
                        <a:t>Suplementación alimentaria</a:t>
                      </a:r>
                      <a:endParaRPr lang="es-PE" sz="95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42076" marR="42076" marT="0" marB="0"/>
                </a:tc>
                <a:tc>
                  <a:txBody>
                    <a:bodyPr/>
                    <a:lstStyle/>
                    <a:p>
                      <a:pPr>
                        <a:lnSpc>
                          <a:spcPct val="115000"/>
                        </a:lnSpc>
                        <a:spcAft>
                          <a:spcPts val="0"/>
                        </a:spcAft>
                      </a:pPr>
                      <a:r>
                        <a:rPr lang="es-ES" sz="950">
                          <a:solidFill>
                            <a:schemeClr val="tx1"/>
                          </a:solidFill>
                          <a:effectLst/>
                        </a:rPr>
                        <a:t>Suplementación con proteína purificada de pescado</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r h="473121">
                <a:tc>
                  <a:txBody>
                    <a:bodyPr/>
                    <a:lstStyle/>
                    <a:p>
                      <a:pPr algn="just">
                        <a:spcAft>
                          <a:spcPts val="0"/>
                        </a:spcAft>
                      </a:pPr>
                      <a:r>
                        <a:rPr lang="es-ES" sz="950">
                          <a:solidFill>
                            <a:schemeClr val="tx1"/>
                          </a:solidFill>
                          <a:effectLst/>
                        </a:rPr>
                        <a:t>P4. El distrito de Turpo, luchando contra la desnutrición crónica</a:t>
                      </a:r>
                      <a:endParaRPr lang="es-PE" sz="95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42076" marR="42076" marT="0" marB="0"/>
                </a:tc>
                <a:tc>
                  <a:txBody>
                    <a:bodyPr/>
                    <a:lstStyle/>
                    <a:p>
                      <a:pPr>
                        <a:lnSpc>
                          <a:spcPct val="115000"/>
                        </a:lnSpc>
                        <a:spcAft>
                          <a:spcPts val="0"/>
                        </a:spcAft>
                      </a:pPr>
                      <a:r>
                        <a:rPr lang="es-ES" sz="950">
                          <a:solidFill>
                            <a:schemeClr val="tx1"/>
                          </a:solidFill>
                          <a:effectLst/>
                        </a:rPr>
                        <a:t>Distrito de Turpo-provincia de Andahuaylas-Apurimac</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a:solidFill>
                            <a:schemeClr val="tx1"/>
                          </a:solidFill>
                          <a:effectLst/>
                        </a:rPr>
                        <a:t>Niños menores de 3 años</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a:solidFill>
                            <a:schemeClr val="tx1"/>
                          </a:solidFill>
                          <a:effectLst/>
                        </a:rPr>
                        <a:t>Mejorar el estado nutricional de los niños menores de 3 años del distrito de Turpo</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spcAft>
                          <a:spcPts val="0"/>
                        </a:spcAft>
                      </a:pPr>
                      <a:r>
                        <a:rPr lang="es-ES" sz="950" dirty="0">
                          <a:solidFill>
                            <a:schemeClr val="tx1"/>
                          </a:solidFill>
                          <a:effectLst/>
                        </a:rPr>
                        <a:t>Sistemas de vigilancia  comunitaria del crecimiento y desarrollo</a:t>
                      </a:r>
                      <a:endParaRPr lang="es-PE" sz="95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42076" marR="42076" marT="0" marB="0"/>
                </a:tc>
                <a:tc>
                  <a:txBody>
                    <a:bodyPr/>
                    <a:lstStyle/>
                    <a:p>
                      <a:pPr>
                        <a:lnSpc>
                          <a:spcPct val="115000"/>
                        </a:lnSpc>
                        <a:spcAft>
                          <a:spcPts val="0"/>
                        </a:spcAft>
                      </a:pPr>
                      <a:r>
                        <a:rPr lang="es-ES" sz="950">
                          <a:solidFill>
                            <a:schemeClr val="tx1"/>
                          </a:solidFill>
                          <a:effectLst/>
                        </a:rPr>
                        <a:t>Crianza de cuyes</a:t>
                      </a:r>
                      <a:endParaRPr lang="es-PE" sz="950">
                        <a:solidFill>
                          <a:schemeClr val="tx1"/>
                        </a:solidFill>
                        <a:effectLst/>
                      </a:endParaRPr>
                    </a:p>
                    <a:p>
                      <a:pPr>
                        <a:lnSpc>
                          <a:spcPct val="115000"/>
                        </a:lnSpc>
                        <a:spcAft>
                          <a:spcPts val="0"/>
                        </a:spcAft>
                      </a:pPr>
                      <a:r>
                        <a:rPr lang="es-ES" sz="950">
                          <a:solidFill>
                            <a:schemeClr val="tx1"/>
                          </a:solidFill>
                          <a:effectLst/>
                        </a:rPr>
                        <a:t>Fondo de crédito</a:t>
                      </a:r>
                      <a:endParaRPr lang="es-PE" sz="950">
                        <a:solidFill>
                          <a:schemeClr val="tx1"/>
                        </a:solidFill>
                        <a:effectLst/>
                      </a:endParaRPr>
                    </a:p>
                    <a:p>
                      <a:pPr>
                        <a:lnSpc>
                          <a:spcPct val="115000"/>
                        </a:lnSpc>
                        <a:spcAft>
                          <a:spcPts val="0"/>
                        </a:spcAft>
                      </a:pPr>
                      <a:r>
                        <a:rPr lang="es-ES" sz="950">
                          <a:solidFill>
                            <a:schemeClr val="tx1"/>
                          </a:solidFill>
                          <a:effectLst/>
                        </a:rPr>
                        <a:t>Sistema operativo de vigilancia comunitaria del crecimiento y desarrollo</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r h="822820">
                <a:tc>
                  <a:txBody>
                    <a:bodyPr/>
                    <a:lstStyle/>
                    <a:p>
                      <a:pPr algn="just">
                        <a:spcAft>
                          <a:spcPts val="0"/>
                        </a:spcAft>
                      </a:pPr>
                      <a:r>
                        <a:rPr lang="es-ES" sz="950" dirty="0">
                          <a:solidFill>
                            <a:schemeClr val="tx1"/>
                          </a:solidFill>
                          <a:effectLst/>
                        </a:rPr>
                        <a:t>P5. Producción y agroindustria láctea ovina para la seguridad alimentaria y nutricional de niños microcuenca de </a:t>
                      </a:r>
                      <a:r>
                        <a:rPr lang="es-ES" sz="950" dirty="0" err="1" smtClean="0">
                          <a:solidFill>
                            <a:schemeClr val="tx1"/>
                          </a:solidFill>
                          <a:effectLst/>
                        </a:rPr>
                        <a:t>Huashapampa</a:t>
                      </a:r>
                      <a:endParaRPr lang="es-ES" sz="950" dirty="0" smtClean="0">
                        <a:solidFill>
                          <a:schemeClr val="tx1"/>
                        </a:solidFill>
                        <a:effectLst/>
                      </a:endParaRPr>
                    </a:p>
                    <a:p>
                      <a:pPr algn="just">
                        <a:spcAft>
                          <a:spcPts val="0"/>
                        </a:spcAft>
                      </a:pPr>
                      <a:endParaRPr lang="es-PE" sz="95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42076" marR="42076" marT="0" marB="0"/>
                </a:tc>
                <a:tc>
                  <a:txBody>
                    <a:bodyPr/>
                    <a:lstStyle/>
                    <a:p>
                      <a:pPr>
                        <a:lnSpc>
                          <a:spcPct val="115000"/>
                        </a:lnSpc>
                        <a:spcAft>
                          <a:spcPts val="0"/>
                        </a:spcAft>
                      </a:pPr>
                      <a:r>
                        <a:rPr lang="es-ES" sz="950">
                          <a:solidFill>
                            <a:schemeClr val="tx1"/>
                          </a:solidFill>
                          <a:effectLst/>
                        </a:rPr>
                        <a:t>Distritos de Pazos y Huaribamba, provincia de Tayacaja, Huancavelica</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a:solidFill>
                            <a:schemeClr val="tx1"/>
                          </a:solidFill>
                          <a:effectLst/>
                        </a:rPr>
                        <a:t>Niños menores de 5 años</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a:solidFill>
                            <a:schemeClr val="tx1"/>
                          </a:solidFill>
                          <a:effectLst/>
                        </a:rPr>
                        <a:t>Mejorar el estado nutricional de niñas y niños menores de 5 años de la microcuenca de Huashapampa</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spcAft>
                          <a:spcPts val="0"/>
                        </a:spcAft>
                      </a:pPr>
                      <a:r>
                        <a:rPr lang="es-ES" sz="950" dirty="0">
                          <a:solidFill>
                            <a:schemeClr val="tx1"/>
                          </a:solidFill>
                          <a:effectLst/>
                        </a:rPr>
                        <a:t>Producción láctea</a:t>
                      </a:r>
                      <a:endParaRPr lang="es-PE" sz="950" dirty="0">
                        <a:solidFill>
                          <a:schemeClr val="tx1"/>
                        </a:solidFill>
                        <a:effectLst/>
                      </a:endParaRPr>
                    </a:p>
                    <a:p>
                      <a:pPr>
                        <a:spcAft>
                          <a:spcPts val="0"/>
                        </a:spcAft>
                      </a:pPr>
                      <a:r>
                        <a:rPr lang="es-ES" sz="950" dirty="0">
                          <a:solidFill>
                            <a:schemeClr val="tx1"/>
                          </a:solidFill>
                          <a:effectLst/>
                        </a:rPr>
                        <a:t>Educación nutricional</a:t>
                      </a:r>
                      <a:endParaRPr lang="es-PE" sz="95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42076" marR="42076" marT="0" marB="0"/>
                </a:tc>
                <a:tc>
                  <a:txBody>
                    <a:bodyPr/>
                    <a:lstStyle/>
                    <a:p>
                      <a:pPr>
                        <a:lnSpc>
                          <a:spcPct val="115000"/>
                        </a:lnSpc>
                        <a:spcAft>
                          <a:spcPts val="0"/>
                        </a:spcAft>
                      </a:pPr>
                      <a:r>
                        <a:rPr lang="es-ES" sz="950" dirty="0">
                          <a:solidFill>
                            <a:schemeClr val="tx1"/>
                          </a:solidFill>
                          <a:effectLst/>
                        </a:rPr>
                        <a:t>Unidades de producción agropecuaria familiar</a:t>
                      </a:r>
                      <a:endParaRPr lang="es-PE" sz="950" dirty="0">
                        <a:solidFill>
                          <a:schemeClr val="tx1"/>
                        </a:solidFill>
                        <a:effectLst/>
                      </a:endParaRPr>
                    </a:p>
                    <a:p>
                      <a:pPr>
                        <a:lnSpc>
                          <a:spcPct val="115000"/>
                        </a:lnSpc>
                        <a:spcAft>
                          <a:spcPts val="0"/>
                        </a:spcAft>
                      </a:pPr>
                      <a:r>
                        <a:rPr lang="es-ES" sz="950" dirty="0">
                          <a:solidFill>
                            <a:schemeClr val="tx1"/>
                          </a:solidFill>
                          <a:effectLst/>
                        </a:rPr>
                        <a:t>Capacitación en nutrición infantil y salud materna infantil</a:t>
                      </a:r>
                      <a:endParaRPr lang="es-PE" sz="950" dirty="0">
                        <a:solidFill>
                          <a:schemeClr val="tx1"/>
                        </a:solidFill>
                        <a:effectLst/>
                      </a:endParaRPr>
                    </a:p>
                    <a:p>
                      <a:pPr>
                        <a:lnSpc>
                          <a:spcPct val="115000"/>
                        </a:lnSpc>
                        <a:spcAft>
                          <a:spcPts val="0"/>
                        </a:spcAft>
                      </a:pPr>
                      <a:r>
                        <a:rPr lang="es-ES" sz="950" dirty="0">
                          <a:solidFill>
                            <a:schemeClr val="tx1"/>
                          </a:solidFill>
                          <a:effectLst/>
                        </a:rPr>
                        <a:t>Articulación de las microempresas de derivados lácteos ovinos al mercado</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r h="827962">
                <a:tc>
                  <a:txBody>
                    <a:bodyPr/>
                    <a:lstStyle/>
                    <a:p>
                      <a:pPr>
                        <a:lnSpc>
                          <a:spcPct val="115000"/>
                        </a:lnSpc>
                        <a:spcAft>
                          <a:spcPts val="0"/>
                        </a:spcAft>
                      </a:pPr>
                      <a:r>
                        <a:rPr lang="es-ES" sz="950" dirty="0">
                          <a:solidFill>
                            <a:schemeClr val="tx1"/>
                          </a:solidFill>
                          <a:effectLst/>
                        </a:rPr>
                        <a:t>P7. Ventana de Oportunidad</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Distritos de Tambillo, </a:t>
                      </a:r>
                      <a:r>
                        <a:rPr lang="es-ES" sz="950" dirty="0" err="1">
                          <a:solidFill>
                            <a:schemeClr val="tx1"/>
                          </a:solidFill>
                          <a:effectLst/>
                        </a:rPr>
                        <a:t>Huanta</a:t>
                      </a:r>
                      <a:r>
                        <a:rPr lang="es-ES" sz="950" dirty="0">
                          <a:solidFill>
                            <a:schemeClr val="tx1"/>
                          </a:solidFill>
                          <a:effectLst/>
                        </a:rPr>
                        <a:t>, y </a:t>
                      </a:r>
                      <a:r>
                        <a:rPr lang="es-ES" sz="950" dirty="0" err="1">
                          <a:solidFill>
                            <a:schemeClr val="tx1"/>
                          </a:solidFill>
                          <a:effectLst/>
                        </a:rPr>
                        <a:t>Luricocha</a:t>
                      </a:r>
                      <a:r>
                        <a:rPr lang="es-ES" sz="950" dirty="0">
                          <a:solidFill>
                            <a:schemeClr val="tx1"/>
                          </a:solidFill>
                          <a:effectLst/>
                        </a:rPr>
                        <a:t>-Ayacucho</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dirty="0">
                          <a:solidFill>
                            <a:schemeClr val="tx1"/>
                          </a:solidFill>
                          <a:effectLst/>
                        </a:rPr>
                        <a:t>Niños menores de 2 años</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Incrementar las prácticas adecuadas de Alimentación y Nutrición Materna Infantil – ANMI.</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dirty="0">
                          <a:solidFill>
                            <a:schemeClr val="tx1"/>
                          </a:solidFill>
                          <a:effectLst/>
                        </a:rPr>
                        <a:t>Fortalecimiento de los gobiernos locales; Fortalecimiento de capacidades en el sistema de salud;  </a:t>
                      </a:r>
                      <a:endParaRPr lang="es-PE" sz="950" dirty="0">
                        <a:solidFill>
                          <a:schemeClr val="tx1"/>
                        </a:solidFill>
                        <a:effectLst/>
                      </a:endParaRPr>
                    </a:p>
                    <a:p>
                      <a:pPr algn="just">
                        <a:lnSpc>
                          <a:spcPct val="115000"/>
                        </a:lnSpc>
                        <a:spcAft>
                          <a:spcPts val="0"/>
                        </a:spcAft>
                      </a:pPr>
                      <a:r>
                        <a:rPr lang="es-ES" sz="950" dirty="0">
                          <a:solidFill>
                            <a:schemeClr val="tx1"/>
                          </a:solidFill>
                          <a:effectLst/>
                        </a:rPr>
                        <a:t>Empoderamiento de las comunidades para lograr adecuadas prácticas de ANMI.</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Incidencia política</a:t>
                      </a:r>
                      <a:endParaRPr lang="es-PE" sz="950" dirty="0">
                        <a:solidFill>
                          <a:schemeClr val="tx1"/>
                        </a:solidFill>
                        <a:effectLst/>
                      </a:endParaRPr>
                    </a:p>
                    <a:p>
                      <a:pPr>
                        <a:lnSpc>
                          <a:spcPct val="115000"/>
                        </a:lnSpc>
                        <a:spcAft>
                          <a:spcPts val="0"/>
                        </a:spcAft>
                      </a:pPr>
                      <a:r>
                        <a:rPr lang="es-ES" sz="950" dirty="0">
                          <a:solidFill>
                            <a:schemeClr val="tx1"/>
                          </a:solidFill>
                          <a:effectLst/>
                        </a:rPr>
                        <a:t>Vigilancia comunitaria nutricional</a:t>
                      </a:r>
                      <a:endParaRPr lang="es-PE" sz="950" dirty="0">
                        <a:solidFill>
                          <a:schemeClr val="tx1"/>
                        </a:solidFill>
                        <a:effectLst/>
                      </a:endParaRPr>
                    </a:p>
                    <a:p>
                      <a:pPr>
                        <a:lnSpc>
                          <a:spcPct val="115000"/>
                        </a:lnSpc>
                        <a:spcAft>
                          <a:spcPts val="0"/>
                        </a:spcAft>
                      </a:pPr>
                      <a:r>
                        <a:rPr lang="es-ES" sz="950" dirty="0">
                          <a:solidFill>
                            <a:schemeClr val="tx1"/>
                          </a:solidFill>
                          <a:effectLst/>
                        </a:rPr>
                        <a:t>Plan de cambio de comportamiento de alimentación y nutrición</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bl>
          </a:graphicData>
        </a:graphic>
      </p:graphicFrame>
      <p:sp>
        <p:nvSpPr>
          <p:cNvPr id="5" name="CuadroTexto 4"/>
          <p:cNvSpPr txBox="1"/>
          <p:nvPr/>
        </p:nvSpPr>
        <p:spPr>
          <a:xfrm>
            <a:off x="152400" y="152400"/>
            <a:ext cx="8839200" cy="584775"/>
          </a:xfrm>
          <a:prstGeom prst="rect">
            <a:avLst/>
          </a:prstGeom>
          <a:noFill/>
        </p:spPr>
        <p:txBody>
          <a:bodyPr wrap="square" rtlCol="0">
            <a:spAutoFit/>
          </a:bodyPr>
          <a:lstStyle/>
          <a:p>
            <a:pPr algn="ctr"/>
            <a:r>
              <a:rPr lang="es-PE" sz="1600" b="1" dirty="0" smtClean="0"/>
              <a:t>PROYECTOS PARA MEJORAR EL ESTADO NUTRICIONAL DE NIÑOS MENORES DE CINCO AÑOS </a:t>
            </a:r>
          </a:p>
          <a:p>
            <a:pPr algn="ctr"/>
            <a:r>
              <a:rPr lang="es-PE" sz="1600" b="1" dirty="0" smtClean="0"/>
              <a:t>PERÚ 2007 - 2013</a:t>
            </a:r>
            <a:endParaRPr lang="es-PE" sz="1600" b="1" dirty="0"/>
          </a:p>
        </p:txBody>
      </p:sp>
    </p:spTree>
    <p:extLst>
      <p:ext uri="{BB962C8B-B14F-4D97-AF65-F5344CB8AC3E}">
        <p14:creationId xmlns:p14="http://schemas.microsoft.com/office/powerpoint/2010/main" val="41058636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p:cNvGraphicFramePr>
            <a:graphicFrameLocks noGrp="1"/>
          </p:cNvGraphicFramePr>
          <p:nvPr>
            <p:extLst>
              <p:ext uri="{D42A27DB-BD31-4B8C-83A1-F6EECF244321}">
                <p14:modId xmlns:p14="http://schemas.microsoft.com/office/powerpoint/2010/main" val="56173388"/>
              </p:ext>
            </p:extLst>
          </p:nvPr>
        </p:nvGraphicFramePr>
        <p:xfrm>
          <a:off x="180703" y="1447800"/>
          <a:ext cx="8763001" cy="5237226"/>
        </p:xfrm>
        <a:graphic>
          <a:graphicData uri="http://schemas.openxmlformats.org/drawingml/2006/table">
            <a:tbl>
              <a:tblPr firstRow="1" firstCol="1" bandRow="1">
                <a:tableStyleId>{5C22544A-7EE6-4342-B048-85BDC9FD1C3A}</a:tableStyleId>
              </a:tblPr>
              <a:tblGrid>
                <a:gridCol w="762000"/>
                <a:gridCol w="1066800"/>
                <a:gridCol w="990600"/>
                <a:gridCol w="762000"/>
                <a:gridCol w="1295400"/>
                <a:gridCol w="1676400"/>
                <a:gridCol w="2209801"/>
              </a:tblGrid>
              <a:tr h="1301084">
                <a:tc>
                  <a:txBody>
                    <a:bodyPr/>
                    <a:lstStyle/>
                    <a:p>
                      <a:pPr algn="just">
                        <a:lnSpc>
                          <a:spcPct val="115000"/>
                        </a:lnSpc>
                        <a:spcAft>
                          <a:spcPts val="0"/>
                        </a:spcAft>
                      </a:pPr>
                      <a:r>
                        <a:rPr lang="es-ES" sz="1000" dirty="0">
                          <a:solidFill>
                            <a:schemeClr val="tx1"/>
                          </a:solidFill>
                          <a:effectLst/>
                        </a:rPr>
                        <a:t>P17. Familias Saludables</a:t>
                      </a:r>
                      <a:endParaRPr lang="es-PE"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1000">
                          <a:solidFill>
                            <a:schemeClr val="tx1"/>
                          </a:solidFill>
                          <a:effectLst/>
                        </a:rPr>
                        <a:t>21 comunidades ubicadas</a:t>
                      </a:r>
                      <a:endParaRPr lang="es-PE" sz="1000">
                        <a:solidFill>
                          <a:schemeClr val="tx1"/>
                        </a:solidFill>
                        <a:effectLst/>
                      </a:endParaRPr>
                    </a:p>
                    <a:p>
                      <a:pPr>
                        <a:lnSpc>
                          <a:spcPct val="115000"/>
                        </a:lnSpc>
                        <a:spcAft>
                          <a:spcPts val="0"/>
                        </a:spcAft>
                      </a:pPr>
                      <a:r>
                        <a:rPr lang="es-ES" sz="1000">
                          <a:solidFill>
                            <a:schemeClr val="tx1"/>
                          </a:solidFill>
                          <a:effectLst/>
                        </a:rPr>
                        <a:t>en las cuencas de los ríos Corrientes, Pastaza y Tigre del departamento de Loreto</a:t>
                      </a:r>
                      <a:endParaRPr lang="es-PE"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1000">
                          <a:solidFill>
                            <a:schemeClr val="tx1"/>
                          </a:solidFill>
                          <a:effectLst/>
                        </a:rPr>
                        <a:t>Niños menores de 5 años de las 36 comunidades indígenas achuar, quichuas y urarinas</a:t>
                      </a:r>
                      <a:endParaRPr lang="es-PE"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1000">
                          <a:solidFill>
                            <a:schemeClr val="tx1"/>
                          </a:solidFill>
                          <a:effectLst/>
                        </a:rPr>
                        <a:t>2006-2009</a:t>
                      </a:r>
                      <a:endParaRPr lang="es-PE"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1000">
                          <a:solidFill>
                            <a:schemeClr val="tx1"/>
                          </a:solidFill>
                          <a:effectLst/>
                        </a:rPr>
                        <a:t>Contribuir a mejorar la salud y nutrición de la población infantil de las comunidades indígenas de las cuencas de los ríos Pastaza, Tigre y Corrientes.</a:t>
                      </a:r>
                      <a:endParaRPr lang="es-PE"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1000">
                          <a:solidFill>
                            <a:schemeClr val="tx1"/>
                          </a:solidFill>
                          <a:effectLst/>
                        </a:rPr>
                        <a:t>Mejorar las prácticas familiares y comunitarias relacionadas con la salud, nutrición y el saneamiento básico.</a:t>
                      </a:r>
                      <a:endParaRPr lang="es-PE"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1000" dirty="0">
                          <a:solidFill>
                            <a:schemeClr val="tx1"/>
                          </a:solidFill>
                          <a:effectLst/>
                        </a:rPr>
                        <a:t>Vigilancia nutricional comunitaria</a:t>
                      </a:r>
                      <a:endParaRPr lang="es-PE" sz="1000" dirty="0">
                        <a:solidFill>
                          <a:schemeClr val="tx1"/>
                        </a:solidFill>
                        <a:effectLst/>
                      </a:endParaRPr>
                    </a:p>
                    <a:p>
                      <a:pPr algn="just">
                        <a:lnSpc>
                          <a:spcPct val="115000"/>
                        </a:lnSpc>
                        <a:spcAft>
                          <a:spcPts val="0"/>
                        </a:spcAft>
                      </a:pPr>
                      <a:r>
                        <a:rPr lang="es-ES" sz="1000" dirty="0">
                          <a:solidFill>
                            <a:schemeClr val="tx1"/>
                          </a:solidFill>
                          <a:effectLst/>
                        </a:rPr>
                        <a:t>Capacitación en prácticas saludables (Alimentación, higiene, uso del agua y eliminación de excretas)</a:t>
                      </a:r>
                      <a:endParaRPr lang="es-PE" sz="1000" dirty="0">
                        <a:solidFill>
                          <a:schemeClr val="tx1"/>
                        </a:solidFill>
                        <a:effectLst/>
                      </a:endParaRPr>
                    </a:p>
                    <a:p>
                      <a:pPr algn="just">
                        <a:lnSpc>
                          <a:spcPct val="115000"/>
                        </a:lnSpc>
                        <a:spcAft>
                          <a:spcPts val="0"/>
                        </a:spcAft>
                      </a:pPr>
                      <a:r>
                        <a:rPr lang="es-ES" sz="1000" dirty="0">
                          <a:solidFill>
                            <a:schemeClr val="tx1"/>
                          </a:solidFill>
                          <a:effectLst/>
                        </a:rPr>
                        <a:t>Construcción de baños ecológicos</a:t>
                      </a:r>
                      <a:endParaRPr lang="es-PE" sz="1000" dirty="0">
                        <a:solidFill>
                          <a:schemeClr val="tx1"/>
                        </a:solidFill>
                        <a:effectLst/>
                      </a:endParaRPr>
                    </a:p>
                    <a:p>
                      <a:pPr algn="just">
                        <a:lnSpc>
                          <a:spcPct val="115000"/>
                        </a:lnSpc>
                        <a:spcAft>
                          <a:spcPts val="0"/>
                        </a:spcAft>
                      </a:pPr>
                      <a:r>
                        <a:rPr lang="es-ES" sz="1000" dirty="0">
                          <a:solidFill>
                            <a:schemeClr val="tx1"/>
                          </a:solidFill>
                          <a:effectLst/>
                        </a:rPr>
                        <a:t>Organización y fortalecimientos de las JASS</a:t>
                      </a:r>
                      <a:endParaRPr lang="es-PE" sz="1000" dirty="0">
                        <a:solidFill>
                          <a:schemeClr val="tx1"/>
                        </a:solidFill>
                        <a:effectLst/>
                      </a:endParaRPr>
                    </a:p>
                    <a:p>
                      <a:pPr algn="just">
                        <a:lnSpc>
                          <a:spcPct val="115000"/>
                        </a:lnSpc>
                        <a:spcAft>
                          <a:spcPts val="0"/>
                        </a:spcAft>
                      </a:pPr>
                      <a:r>
                        <a:rPr lang="es-ES" sz="1000" dirty="0">
                          <a:solidFill>
                            <a:schemeClr val="tx1"/>
                          </a:solidFill>
                          <a:effectLst/>
                        </a:rPr>
                        <a:t>Instalación de huertos familiares</a:t>
                      </a:r>
                      <a:endParaRPr lang="es-PE" sz="1000" dirty="0">
                        <a:solidFill>
                          <a:schemeClr val="tx1"/>
                        </a:solidFill>
                        <a:effectLst/>
                      </a:endParaRPr>
                    </a:p>
                    <a:p>
                      <a:pPr algn="just">
                        <a:lnSpc>
                          <a:spcPct val="115000"/>
                        </a:lnSpc>
                        <a:spcAft>
                          <a:spcPts val="0"/>
                        </a:spcAft>
                      </a:pPr>
                      <a:r>
                        <a:rPr lang="es-ES" sz="1000" dirty="0">
                          <a:solidFill>
                            <a:schemeClr val="tx1"/>
                          </a:solidFill>
                          <a:effectLst/>
                        </a:rPr>
                        <a:t>Implementación del AIEPI</a:t>
                      </a:r>
                      <a:endParaRPr lang="es-PE" sz="1000" dirty="0">
                        <a:solidFill>
                          <a:schemeClr val="tx1"/>
                        </a:solidFill>
                        <a:effectLst/>
                      </a:endParaRPr>
                    </a:p>
                    <a:p>
                      <a:pPr algn="just">
                        <a:lnSpc>
                          <a:spcPct val="115000"/>
                        </a:lnSpc>
                        <a:spcAft>
                          <a:spcPts val="0"/>
                        </a:spcAft>
                      </a:pPr>
                      <a:r>
                        <a:rPr lang="es-ES" sz="1000" dirty="0">
                          <a:solidFill>
                            <a:schemeClr val="tx1"/>
                          </a:solidFill>
                          <a:effectLst/>
                        </a:rPr>
                        <a:t>Fortalecimiento de capacidades en los gobiernos </a:t>
                      </a:r>
                      <a:r>
                        <a:rPr lang="es-ES" sz="1000" dirty="0" smtClean="0">
                          <a:solidFill>
                            <a:schemeClr val="tx1"/>
                          </a:solidFill>
                          <a:effectLst/>
                        </a:rPr>
                        <a:t>locales</a:t>
                      </a:r>
                    </a:p>
                    <a:p>
                      <a:pPr algn="just">
                        <a:lnSpc>
                          <a:spcPct val="115000"/>
                        </a:lnSpc>
                        <a:spcAft>
                          <a:spcPts val="0"/>
                        </a:spcAft>
                      </a:pPr>
                      <a:endParaRPr lang="es-PE"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r h="1655925">
                <a:tc>
                  <a:txBody>
                    <a:bodyPr/>
                    <a:lstStyle/>
                    <a:p>
                      <a:pPr algn="just">
                        <a:lnSpc>
                          <a:spcPct val="115000"/>
                        </a:lnSpc>
                        <a:spcAft>
                          <a:spcPts val="0"/>
                        </a:spcAft>
                      </a:pPr>
                      <a:r>
                        <a:rPr lang="es-ES" sz="1000">
                          <a:solidFill>
                            <a:schemeClr val="tx1"/>
                          </a:solidFill>
                          <a:effectLst/>
                        </a:rPr>
                        <a:t>P18. Proyecto Ally Micuy</a:t>
                      </a:r>
                      <a:endParaRPr lang="es-PE"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1000">
                          <a:solidFill>
                            <a:schemeClr val="tx1"/>
                          </a:solidFill>
                          <a:effectLst/>
                        </a:rPr>
                        <a:t>11 provincias de la región Ancash</a:t>
                      </a:r>
                      <a:endParaRPr lang="es-PE"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1000">
                          <a:solidFill>
                            <a:schemeClr val="tx1"/>
                          </a:solidFill>
                          <a:effectLst/>
                        </a:rPr>
                        <a:t>Niños menores de 3 años</a:t>
                      </a:r>
                      <a:endParaRPr lang="es-PE"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1000">
                          <a:solidFill>
                            <a:schemeClr val="tx1"/>
                          </a:solidFill>
                          <a:effectLst/>
                        </a:rPr>
                        <a:t>2007-2010</a:t>
                      </a:r>
                      <a:endParaRPr lang="es-PE"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1000">
                          <a:solidFill>
                            <a:schemeClr val="tx1"/>
                          </a:solidFill>
                          <a:effectLst/>
                        </a:rPr>
                        <a:t>Disminuir la prevalencia de desnutrición crónica en 7 puntos porcentuales y anemia por deficiencia de hierro en niños y niñas menores de tres años en 10 puntos porcentuales, en comunidades de11provincias de la Región Ancash.</a:t>
                      </a:r>
                      <a:endParaRPr lang="es-PE"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1000">
                          <a:solidFill>
                            <a:schemeClr val="tx1"/>
                          </a:solidFill>
                          <a:effectLst/>
                        </a:rPr>
                        <a:t>Mejorar las practicas de alimentación, cuidado y atención de salud </a:t>
                      </a:r>
                      <a:endParaRPr lang="es-PE" sz="1000">
                        <a:solidFill>
                          <a:schemeClr val="tx1"/>
                        </a:solidFill>
                        <a:effectLst/>
                      </a:endParaRPr>
                    </a:p>
                    <a:p>
                      <a:pPr algn="just">
                        <a:lnSpc>
                          <a:spcPct val="115000"/>
                        </a:lnSpc>
                        <a:spcAft>
                          <a:spcPts val="0"/>
                        </a:spcAft>
                      </a:pPr>
                      <a:r>
                        <a:rPr lang="es-ES" sz="1000">
                          <a:solidFill>
                            <a:schemeClr val="tx1"/>
                          </a:solidFill>
                          <a:effectLst/>
                        </a:rPr>
                        <a:t>Elaboración de un plan familiar de mejoramientos de la vivienda</a:t>
                      </a:r>
                      <a:endParaRPr lang="es-PE" sz="1000">
                        <a:solidFill>
                          <a:schemeClr val="tx1"/>
                        </a:solidFill>
                        <a:effectLst/>
                      </a:endParaRPr>
                    </a:p>
                    <a:p>
                      <a:pPr algn="just">
                        <a:lnSpc>
                          <a:spcPct val="115000"/>
                        </a:lnSpc>
                        <a:spcAft>
                          <a:spcPts val="0"/>
                        </a:spcAft>
                      </a:pPr>
                      <a:r>
                        <a:rPr lang="es-ES" sz="1000">
                          <a:solidFill>
                            <a:schemeClr val="tx1"/>
                          </a:solidFill>
                          <a:effectLst/>
                        </a:rPr>
                        <a:t>Implementar la estrategia de comunidades y municipios saludables</a:t>
                      </a:r>
                      <a:endParaRPr lang="es-PE" sz="1000">
                        <a:solidFill>
                          <a:schemeClr val="tx1"/>
                        </a:solidFill>
                        <a:effectLst/>
                      </a:endParaRPr>
                    </a:p>
                    <a:p>
                      <a:pPr algn="just">
                        <a:lnSpc>
                          <a:spcPct val="115000"/>
                        </a:lnSpc>
                        <a:spcAft>
                          <a:spcPts val="0"/>
                        </a:spcAft>
                      </a:pPr>
                      <a:r>
                        <a:rPr lang="es-ES" sz="1000">
                          <a:solidFill>
                            <a:schemeClr val="tx1"/>
                          </a:solidFill>
                          <a:effectLst/>
                        </a:rPr>
                        <a:t>Mejorar el acceso a alimentación balanceada a través de actividades productivas</a:t>
                      </a:r>
                      <a:endParaRPr lang="es-PE" sz="1000">
                        <a:solidFill>
                          <a:schemeClr val="tx1"/>
                        </a:solidFill>
                        <a:effectLst/>
                      </a:endParaRPr>
                    </a:p>
                    <a:p>
                      <a:pPr algn="just">
                        <a:lnSpc>
                          <a:spcPct val="115000"/>
                        </a:lnSpc>
                        <a:spcAft>
                          <a:spcPts val="0"/>
                        </a:spcAft>
                      </a:pPr>
                      <a:r>
                        <a:rPr lang="es-ES" sz="1000">
                          <a:solidFill>
                            <a:schemeClr val="tx1"/>
                          </a:solidFill>
                          <a:effectLst/>
                        </a:rPr>
                        <a:t> </a:t>
                      </a:r>
                      <a:endParaRPr lang="es-PE"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1000" dirty="0">
                          <a:solidFill>
                            <a:schemeClr val="tx1"/>
                          </a:solidFill>
                          <a:effectLst/>
                        </a:rPr>
                        <a:t>Educación alimentario nutricional</a:t>
                      </a:r>
                      <a:endParaRPr lang="es-PE" sz="1000" dirty="0">
                        <a:solidFill>
                          <a:schemeClr val="tx1"/>
                        </a:solidFill>
                        <a:effectLst/>
                      </a:endParaRPr>
                    </a:p>
                    <a:p>
                      <a:pPr algn="just">
                        <a:lnSpc>
                          <a:spcPct val="115000"/>
                        </a:lnSpc>
                        <a:spcAft>
                          <a:spcPts val="0"/>
                        </a:spcAft>
                      </a:pPr>
                      <a:r>
                        <a:rPr lang="es-ES" sz="1000" dirty="0">
                          <a:solidFill>
                            <a:schemeClr val="tx1"/>
                          </a:solidFill>
                          <a:effectLst/>
                        </a:rPr>
                        <a:t>Vigilancia comunitario nutricional</a:t>
                      </a:r>
                      <a:endParaRPr lang="es-PE" sz="1000" dirty="0">
                        <a:solidFill>
                          <a:schemeClr val="tx1"/>
                        </a:solidFill>
                        <a:effectLst/>
                      </a:endParaRPr>
                    </a:p>
                    <a:p>
                      <a:pPr algn="just">
                        <a:lnSpc>
                          <a:spcPct val="115000"/>
                        </a:lnSpc>
                        <a:spcAft>
                          <a:spcPts val="0"/>
                        </a:spcAft>
                      </a:pPr>
                      <a:r>
                        <a:rPr lang="es-ES" sz="1000" dirty="0">
                          <a:solidFill>
                            <a:schemeClr val="tx1"/>
                          </a:solidFill>
                          <a:effectLst/>
                        </a:rPr>
                        <a:t>Implementación de cocinas mejoradas</a:t>
                      </a:r>
                      <a:endParaRPr lang="es-PE" sz="1000" dirty="0">
                        <a:solidFill>
                          <a:schemeClr val="tx1"/>
                        </a:solidFill>
                        <a:effectLst/>
                      </a:endParaRPr>
                    </a:p>
                    <a:p>
                      <a:pPr algn="just">
                        <a:lnSpc>
                          <a:spcPct val="115000"/>
                        </a:lnSpc>
                        <a:spcAft>
                          <a:spcPts val="0"/>
                        </a:spcAft>
                      </a:pPr>
                      <a:r>
                        <a:rPr lang="es-ES" sz="1000" dirty="0">
                          <a:solidFill>
                            <a:schemeClr val="tx1"/>
                          </a:solidFill>
                          <a:effectLst/>
                        </a:rPr>
                        <a:t>Ordenamiento de la vivienda</a:t>
                      </a:r>
                      <a:endParaRPr lang="es-PE" sz="1000" dirty="0">
                        <a:solidFill>
                          <a:schemeClr val="tx1"/>
                        </a:solidFill>
                        <a:effectLst/>
                      </a:endParaRPr>
                    </a:p>
                    <a:p>
                      <a:pPr algn="just">
                        <a:lnSpc>
                          <a:spcPct val="115000"/>
                        </a:lnSpc>
                        <a:spcAft>
                          <a:spcPts val="0"/>
                        </a:spcAft>
                      </a:pPr>
                      <a:r>
                        <a:rPr lang="es-ES" sz="1000" dirty="0">
                          <a:solidFill>
                            <a:schemeClr val="tx1"/>
                          </a:solidFill>
                          <a:effectLst/>
                        </a:rPr>
                        <a:t>Construcción de micro rellenos sanitarios familiares</a:t>
                      </a:r>
                      <a:endParaRPr lang="es-PE" sz="1000" dirty="0">
                        <a:solidFill>
                          <a:schemeClr val="tx1"/>
                        </a:solidFill>
                        <a:effectLst/>
                      </a:endParaRPr>
                    </a:p>
                    <a:p>
                      <a:pPr algn="just">
                        <a:lnSpc>
                          <a:spcPct val="115000"/>
                        </a:lnSpc>
                        <a:spcAft>
                          <a:spcPts val="0"/>
                        </a:spcAft>
                      </a:pPr>
                      <a:r>
                        <a:rPr lang="es-ES" sz="1000" dirty="0">
                          <a:solidFill>
                            <a:schemeClr val="tx1"/>
                          </a:solidFill>
                          <a:effectLst/>
                        </a:rPr>
                        <a:t>Pasantía de los alcaldes a experiencias exitosas fuera de la región de Ancash</a:t>
                      </a:r>
                      <a:endParaRPr lang="es-PE" sz="1000" dirty="0">
                        <a:solidFill>
                          <a:schemeClr val="tx1"/>
                        </a:solidFill>
                        <a:effectLst/>
                      </a:endParaRPr>
                    </a:p>
                    <a:p>
                      <a:pPr algn="just">
                        <a:lnSpc>
                          <a:spcPct val="115000"/>
                        </a:lnSpc>
                        <a:spcAft>
                          <a:spcPts val="0"/>
                        </a:spcAft>
                      </a:pPr>
                      <a:r>
                        <a:rPr lang="es-ES" sz="1000" dirty="0">
                          <a:solidFill>
                            <a:schemeClr val="tx1"/>
                          </a:solidFill>
                          <a:effectLst/>
                        </a:rPr>
                        <a:t>Sistema de acreditación de comunidades y municipios saludables</a:t>
                      </a:r>
                      <a:endParaRPr lang="es-PE" sz="1000" dirty="0">
                        <a:solidFill>
                          <a:schemeClr val="tx1"/>
                        </a:solidFill>
                        <a:effectLst/>
                      </a:endParaRPr>
                    </a:p>
                    <a:p>
                      <a:pPr algn="just">
                        <a:lnSpc>
                          <a:spcPct val="115000"/>
                        </a:lnSpc>
                        <a:spcAft>
                          <a:spcPts val="0"/>
                        </a:spcAft>
                      </a:pPr>
                      <a:r>
                        <a:rPr lang="es-ES" sz="1000" dirty="0">
                          <a:solidFill>
                            <a:schemeClr val="tx1"/>
                          </a:solidFill>
                          <a:effectLst/>
                        </a:rPr>
                        <a:t>Formulación participativa de planes de desarrollo a nivel comunal</a:t>
                      </a:r>
                      <a:endParaRPr lang="es-PE" sz="1000" dirty="0">
                        <a:solidFill>
                          <a:schemeClr val="tx1"/>
                        </a:solidFill>
                        <a:effectLst/>
                      </a:endParaRPr>
                    </a:p>
                    <a:p>
                      <a:pPr algn="just">
                        <a:lnSpc>
                          <a:spcPct val="115000"/>
                        </a:lnSpc>
                        <a:spcAft>
                          <a:spcPts val="0"/>
                        </a:spcAft>
                      </a:pPr>
                      <a:r>
                        <a:rPr lang="es-ES" sz="1000" dirty="0">
                          <a:solidFill>
                            <a:schemeClr val="tx1"/>
                          </a:solidFill>
                          <a:effectLst/>
                        </a:rPr>
                        <a:t>Crianza de cuyes</a:t>
                      </a:r>
                      <a:endParaRPr lang="es-PE" sz="1000" dirty="0">
                        <a:solidFill>
                          <a:schemeClr val="tx1"/>
                        </a:solidFill>
                        <a:effectLst/>
                      </a:endParaRPr>
                    </a:p>
                    <a:p>
                      <a:pPr algn="just">
                        <a:lnSpc>
                          <a:spcPct val="115000"/>
                        </a:lnSpc>
                        <a:spcAft>
                          <a:spcPts val="0"/>
                        </a:spcAft>
                      </a:pPr>
                      <a:r>
                        <a:rPr lang="es-ES" sz="1000" dirty="0">
                          <a:solidFill>
                            <a:schemeClr val="tx1"/>
                          </a:solidFill>
                          <a:effectLst/>
                        </a:rPr>
                        <a:t>Siembra de </a:t>
                      </a:r>
                      <a:r>
                        <a:rPr lang="es-ES" sz="1000" dirty="0" smtClean="0">
                          <a:solidFill>
                            <a:schemeClr val="tx1"/>
                          </a:solidFill>
                          <a:effectLst/>
                        </a:rPr>
                        <a:t>alfalfa</a:t>
                      </a:r>
                    </a:p>
                    <a:p>
                      <a:pPr algn="just">
                        <a:lnSpc>
                          <a:spcPct val="115000"/>
                        </a:lnSpc>
                        <a:spcAft>
                          <a:spcPts val="0"/>
                        </a:spcAft>
                      </a:pPr>
                      <a:endParaRPr lang="es-PE"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bl>
          </a:graphicData>
        </a:graphic>
      </p:graphicFrame>
      <p:sp>
        <p:nvSpPr>
          <p:cNvPr id="3" name="CuadroTexto 2"/>
          <p:cNvSpPr txBox="1"/>
          <p:nvPr/>
        </p:nvSpPr>
        <p:spPr>
          <a:xfrm>
            <a:off x="104504" y="304800"/>
            <a:ext cx="8839200" cy="523220"/>
          </a:xfrm>
          <a:prstGeom prst="rect">
            <a:avLst/>
          </a:prstGeom>
          <a:noFill/>
        </p:spPr>
        <p:txBody>
          <a:bodyPr wrap="square" rtlCol="0">
            <a:spAutoFit/>
          </a:bodyPr>
          <a:lstStyle/>
          <a:p>
            <a:pPr algn="ctr"/>
            <a:r>
              <a:rPr lang="es-PE" sz="1400" b="1" dirty="0" smtClean="0"/>
              <a:t>PROYECTOS PARA MEJORAR EL ESTADO NUTRICIONAL DE NIÑOS MENORES DE CINCO AÑOS </a:t>
            </a:r>
          </a:p>
          <a:p>
            <a:pPr algn="ctr"/>
            <a:r>
              <a:rPr lang="es-PE" sz="1400" b="1" dirty="0" smtClean="0"/>
              <a:t>PERÚ 2007 - 2013</a:t>
            </a:r>
            <a:endParaRPr lang="es-PE" sz="1400" b="1" dirty="0"/>
          </a:p>
        </p:txBody>
      </p:sp>
      <p:graphicFrame>
        <p:nvGraphicFramePr>
          <p:cNvPr id="4" name="Tabla 3"/>
          <p:cNvGraphicFramePr>
            <a:graphicFrameLocks noGrp="1"/>
          </p:cNvGraphicFramePr>
          <p:nvPr>
            <p:extLst>
              <p:ext uri="{D42A27DB-BD31-4B8C-83A1-F6EECF244321}">
                <p14:modId xmlns:p14="http://schemas.microsoft.com/office/powerpoint/2010/main" val="3001526882"/>
              </p:ext>
            </p:extLst>
          </p:nvPr>
        </p:nvGraphicFramePr>
        <p:xfrm>
          <a:off x="142603" y="910486"/>
          <a:ext cx="8763002" cy="404008"/>
        </p:xfrm>
        <a:graphic>
          <a:graphicData uri="http://schemas.openxmlformats.org/drawingml/2006/table">
            <a:tbl>
              <a:tblPr firstRow="1" firstCol="1" bandRow="1">
                <a:tableStyleId>{5C22544A-7EE6-4342-B048-85BDC9FD1C3A}</a:tableStyleId>
              </a:tblPr>
              <a:tblGrid>
                <a:gridCol w="847997"/>
                <a:gridCol w="1040917"/>
                <a:gridCol w="1768112"/>
                <a:gridCol w="1305771"/>
                <a:gridCol w="1676400"/>
                <a:gridCol w="2123805"/>
              </a:tblGrid>
              <a:tr h="404008">
                <a:tc>
                  <a:txBody>
                    <a:bodyPr/>
                    <a:lstStyle/>
                    <a:p>
                      <a:pPr>
                        <a:lnSpc>
                          <a:spcPct val="115000"/>
                        </a:lnSpc>
                        <a:spcAft>
                          <a:spcPts val="0"/>
                        </a:spcAft>
                      </a:pPr>
                      <a:r>
                        <a:rPr lang="es-ES" sz="950" dirty="0">
                          <a:solidFill>
                            <a:schemeClr val="tx1"/>
                          </a:solidFill>
                          <a:effectLst/>
                        </a:rPr>
                        <a:t>Titulo</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Ámbito de intervención</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Grupo meta</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Objetivos</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Estrategia</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Componentes</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bl>
          </a:graphicData>
        </a:graphic>
      </p:graphicFrame>
    </p:spTree>
    <p:extLst>
      <p:ext uri="{BB962C8B-B14F-4D97-AF65-F5344CB8AC3E}">
        <p14:creationId xmlns:p14="http://schemas.microsoft.com/office/powerpoint/2010/main" val="36279310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104504" y="304800"/>
            <a:ext cx="8839200" cy="523220"/>
          </a:xfrm>
          <a:prstGeom prst="rect">
            <a:avLst/>
          </a:prstGeom>
          <a:noFill/>
        </p:spPr>
        <p:txBody>
          <a:bodyPr wrap="square" rtlCol="0">
            <a:spAutoFit/>
          </a:bodyPr>
          <a:lstStyle/>
          <a:p>
            <a:pPr algn="ctr"/>
            <a:r>
              <a:rPr lang="es-PE" sz="1400" b="1" dirty="0" smtClean="0"/>
              <a:t>PROYECTOS PARA MEJORAR EL ESTADO NUTRICIONAL DE NIÑOS MENORES DE CINCO AÑOS </a:t>
            </a:r>
          </a:p>
          <a:p>
            <a:pPr algn="ctr"/>
            <a:r>
              <a:rPr lang="es-PE" sz="1400" b="1" dirty="0" smtClean="0"/>
              <a:t>PERÚ 2007 - 2013</a:t>
            </a:r>
            <a:endParaRPr lang="es-PE" sz="1400" b="1" dirty="0"/>
          </a:p>
        </p:txBody>
      </p:sp>
      <p:graphicFrame>
        <p:nvGraphicFramePr>
          <p:cNvPr id="3" name="Tabla 2"/>
          <p:cNvGraphicFramePr>
            <a:graphicFrameLocks noGrp="1"/>
          </p:cNvGraphicFramePr>
          <p:nvPr>
            <p:extLst>
              <p:ext uri="{D42A27DB-BD31-4B8C-83A1-F6EECF244321}">
                <p14:modId xmlns:p14="http://schemas.microsoft.com/office/powerpoint/2010/main" val="2282342191"/>
              </p:ext>
            </p:extLst>
          </p:nvPr>
        </p:nvGraphicFramePr>
        <p:xfrm>
          <a:off x="228600" y="1295400"/>
          <a:ext cx="8715104" cy="5494401"/>
        </p:xfrm>
        <a:graphic>
          <a:graphicData uri="http://schemas.openxmlformats.org/drawingml/2006/table">
            <a:tbl>
              <a:tblPr firstRow="1" firstCol="1" bandRow="1">
                <a:tableStyleId>{5C22544A-7EE6-4342-B048-85BDC9FD1C3A}</a:tableStyleId>
              </a:tblPr>
              <a:tblGrid>
                <a:gridCol w="1234476"/>
                <a:gridCol w="923549"/>
                <a:gridCol w="1245015"/>
                <a:gridCol w="830010"/>
                <a:gridCol w="2275698"/>
                <a:gridCol w="2206356"/>
              </a:tblGrid>
              <a:tr h="2911634">
                <a:tc>
                  <a:txBody>
                    <a:bodyPr/>
                    <a:lstStyle/>
                    <a:p>
                      <a:pPr algn="just">
                        <a:lnSpc>
                          <a:spcPct val="115000"/>
                        </a:lnSpc>
                        <a:spcAft>
                          <a:spcPts val="0"/>
                        </a:spcAft>
                      </a:pPr>
                      <a:r>
                        <a:rPr lang="es-ES" sz="950" dirty="0">
                          <a:solidFill>
                            <a:schemeClr val="tx1"/>
                          </a:solidFill>
                          <a:effectLst/>
                        </a:rPr>
                        <a:t>P19. Proyecto “Salud y Nutrición de Madres y Niños del Distrito de </a:t>
                      </a:r>
                      <a:r>
                        <a:rPr lang="es-ES" sz="950" dirty="0" err="1">
                          <a:solidFill>
                            <a:schemeClr val="tx1"/>
                          </a:solidFill>
                          <a:effectLst/>
                        </a:rPr>
                        <a:t>Morococha</a:t>
                      </a:r>
                      <a:r>
                        <a:rPr lang="es-ES" sz="950" dirty="0">
                          <a:solidFill>
                            <a:schemeClr val="tx1"/>
                          </a:solidFill>
                          <a:effectLst/>
                        </a:rPr>
                        <a:t>”</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Distrito de </a:t>
                      </a:r>
                      <a:r>
                        <a:rPr lang="es-ES" sz="950" dirty="0" err="1">
                          <a:solidFill>
                            <a:schemeClr val="tx1"/>
                          </a:solidFill>
                          <a:effectLst/>
                        </a:rPr>
                        <a:t>Morococha</a:t>
                      </a:r>
                      <a:r>
                        <a:rPr lang="es-ES" sz="950" dirty="0">
                          <a:solidFill>
                            <a:schemeClr val="tx1"/>
                          </a:solidFill>
                          <a:effectLst/>
                        </a:rPr>
                        <a:t>, provincia </a:t>
                      </a:r>
                      <a:r>
                        <a:rPr lang="es-ES" sz="950" dirty="0" err="1">
                          <a:solidFill>
                            <a:schemeClr val="tx1"/>
                          </a:solidFill>
                          <a:effectLst/>
                        </a:rPr>
                        <a:t>Yauli</a:t>
                      </a:r>
                      <a:r>
                        <a:rPr lang="es-ES" sz="950" dirty="0">
                          <a:solidFill>
                            <a:schemeClr val="tx1"/>
                          </a:solidFill>
                          <a:effectLst/>
                        </a:rPr>
                        <a:t>,- Junín</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Niños menores de 3 años y madres gestantes de la zona urbana del distrito de </a:t>
                      </a:r>
                      <a:r>
                        <a:rPr lang="es-ES" sz="950" dirty="0" err="1">
                          <a:solidFill>
                            <a:schemeClr val="tx1"/>
                          </a:solidFill>
                          <a:effectLst/>
                        </a:rPr>
                        <a:t>Morococha</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2007-2011</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dirty="0">
                          <a:solidFill>
                            <a:schemeClr val="tx1"/>
                          </a:solidFill>
                          <a:effectLst/>
                        </a:rPr>
                        <a:t>Mejorar los niveles de nutrición y salud materna infantil de la población urbana del Distrito de </a:t>
                      </a:r>
                      <a:r>
                        <a:rPr lang="es-ES" sz="950" dirty="0" err="1">
                          <a:solidFill>
                            <a:schemeClr val="tx1"/>
                          </a:solidFill>
                          <a:effectLst/>
                        </a:rPr>
                        <a:t>Morococha</a:t>
                      </a:r>
                      <a:r>
                        <a:rPr lang="es-ES" sz="950" dirty="0">
                          <a:solidFill>
                            <a:schemeClr val="tx1"/>
                          </a:solidFill>
                          <a:effectLst/>
                        </a:rPr>
                        <a:t>, Provincia de </a:t>
                      </a:r>
                      <a:r>
                        <a:rPr lang="es-ES" sz="950" dirty="0" err="1">
                          <a:solidFill>
                            <a:schemeClr val="tx1"/>
                          </a:solidFill>
                          <a:effectLst/>
                        </a:rPr>
                        <a:t>Yauli</a:t>
                      </a:r>
                      <a:r>
                        <a:rPr lang="es-ES" sz="950" dirty="0">
                          <a:solidFill>
                            <a:schemeClr val="tx1"/>
                          </a:solidFill>
                          <a:effectLst/>
                        </a:rPr>
                        <a:t> de la Región Junín</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dirty="0">
                          <a:solidFill>
                            <a:schemeClr val="tx1"/>
                          </a:solidFill>
                          <a:effectLst/>
                        </a:rPr>
                        <a:t>Articulación de los involucrados en la vigilancia de salud materno infantil</a:t>
                      </a:r>
                      <a:endParaRPr lang="es-PE" sz="950" dirty="0">
                        <a:solidFill>
                          <a:schemeClr val="tx1"/>
                        </a:solidFill>
                        <a:effectLst/>
                      </a:endParaRPr>
                    </a:p>
                    <a:p>
                      <a:pPr algn="just">
                        <a:lnSpc>
                          <a:spcPct val="115000"/>
                        </a:lnSpc>
                        <a:spcAft>
                          <a:spcPts val="0"/>
                        </a:spcAft>
                      </a:pPr>
                      <a:r>
                        <a:rPr lang="es-ES" sz="950" dirty="0">
                          <a:solidFill>
                            <a:schemeClr val="tx1"/>
                          </a:solidFill>
                          <a:effectLst/>
                        </a:rPr>
                        <a:t>Fortalecimiento de capacidades del personal de salud y agentes comunitarios</a:t>
                      </a:r>
                      <a:endParaRPr lang="es-PE" sz="950" dirty="0">
                        <a:solidFill>
                          <a:schemeClr val="tx1"/>
                        </a:solidFill>
                        <a:effectLst/>
                      </a:endParaRPr>
                    </a:p>
                    <a:p>
                      <a:pPr algn="just">
                        <a:lnSpc>
                          <a:spcPct val="115000"/>
                        </a:lnSpc>
                        <a:spcAft>
                          <a:spcPts val="0"/>
                        </a:spcAft>
                      </a:pPr>
                      <a:r>
                        <a:rPr lang="es-ES" sz="950" dirty="0">
                          <a:solidFill>
                            <a:schemeClr val="tx1"/>
                          </a:solidFill>
                          <a:effectLst/>
                        </a:rPr>
                        <a:t>Implementación de la estrategia de Familias, barrios e instituciones educativas saludables</a:t>
                      </a:r>
                      <a:endParaRPr lang="es-PE" sz="950" dirty="0">
                        <a:solidFill>
                          <a:schemeClr val="tx1"/>
                        </a:solidFill>
                        <a:effectLst/>
                      </a:endParaRPr>
                    </a:p>
                    <a:p>
                      <a:pPr algn="just">
                        <a:lnSpc>
                          <a:spcPct val="115000"/>
                        </a:lnSpc>
                        <a:spcAft>
                          <a:spcPts val="0"/>
                        </a:spcAft>
                      </a:pPr>
                      <a:r>
                        <a:rPr lang="es-ES" sz="950" dirty="0">
                          <a:solidFill>
                            <a:schemeClr val="tx1"/>
                          </a:solidFill>
                          <a:effectLst/>
                        </a:rPr>
                        <a:t>Mejorar el acceso a servicios de estimulación temprana y saneamiento básico coordinación, capacitación y trabajo conjunto con el personal de salud</a:t>
                      </a:r>
                      <a:endParaRPr lang="es-PE" sz="950" dirty="0">
                        <a:solidFill>
                          <a:schemeClr val="tx1"/>
                        </a:solidFill>
                        <a:effectLst/>
                      </a:endParaRPr>
                    </a:p>
                    <a:p>
                      <a:pPr algn="just">
                        <a:lnSpc>
                          <a:spcPct val="115000"/>
                        </a:lnSpc>
                        <a:spcAft>
                          <a:spcPts val="0"/>
                        </a:spcAft>
                      </a:pPr>
                      <a:r>
                        <a:rPr lang="es-ES" sz="950" dirty="0">
                          <a:solidFill>
                            <a:schemeClr val="tx1"/>
                          </a:solidFill>
                          <a:effectLst/>
                        </a:rPr>
                        <a:t>sensibilización y capacitación a autoridades locales y familias</a:t>
                      </a:r>
                      <a:endParaRPr lang="es-PE" sz="950" dirty="0">
                        <a:solidFill>
                          <a:schemeClr val="tx1"/>
                        </a:solidFill>
                        <a:effectLst/>
                      </a:endParaRPr>
                    </a:p>
                    <a:p>
                      <a:pPr algn="just">
                        <a:lnSpc>
                          <a:spcPct val="115000"/>
                        </a:lnSpc>
                        <a:spcAft>
                          <a:spcPts val="0"/>
                        </a:spcAft>
                      </a:pPr>
                      <a:r>
                        <a:rPr lang="es-ES" sz="950" dirty="0">
                          <a:solidFill>
                            <a:schemeClr val="tx1"/>
                          </a:solidFill>
                          <a:effectLst/>
                        </a:rPr>
                        <a:t>captación, capacitación y acompañamiento a promotores de salud</a:t>
                      </a:r>
                      <a:endParaRPr lang="es-PE" sz="950" dirty="0">
                        <a:solidFill>
                          <a:schemeClr val="tx1"/>
                        </a:solidFill>
                        <a:effectLst/>
                      </a:endParaRPr>
                    </a:p>
                    <a:p>
                      <a:pPr algn="just">
                        <a:lnSpc>
                          <a:spcPct val="115000"/>
                        </a:lnSpc>
                        <a:spcAft>
                          <a:spcPts val="0"/>
                        </a:spcAft>
                      </a:pPr>
                      <a:r>
                        <a:rPr lang="es-ES" sz="950" dirty="0">
                          <a:solidFill>
                            <a:schemeClr val="tx1"/>
                          </a:solidFill>
                          <a:effectLst/>
                        </a:rPr>
                        <a:t>Consejería, capacitación y seguimiento a madres de niños menores de 3 años y </a:t>
                      </a:r>
                      <a:r>
                        <a:rPr lang="es-ES" sz="950" dirty="0" smtClean="0">
                          <a:solidFill>
                            <a:schemeClr val="tx1"/>
                          </a:solidFill>
                          <a:effectLst/>
                        </a:rPr>
                        <a:t>gestantes</a:t>
                      </a:r>
                    </a:p>
                    <a:p>
                      <a:pPr algn="just">
                        <a:lnSpc>
                          <a:spcPct val="115000"/>
                        </a:lnSpc>
                        <a:spcAft>
                          <a:spcPts val="0"/>
                        </a:spcAft>
                      </a:pP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r h="946243">
                <a:tc>
                  <a:txBody>
                    <a:bodyPr/>
                    <a:lstStyle/>
                    <a:p>
                      <a:pPr algn="just">
                        <a:lnSpc>
                          <a:spcPct val="115000"/>
                        </a:lnSpc>
                        <a:spcAft>
                          <a:spcPts val="0"/>
                        </a:spcAft>
                      </a:pPr>
                      <a:r>
                        <a:rPr lang="es-ES" sz="950">
                          <a:solidFill>
                            <a:schemeClr val="tx1"/>
                          </a:solidFill>
                          <a:effectLst/>
                        </a:rPr>
                        <a:t>P20. Salud y Nutrición en comunidades del Distrito de Pataz - Región la Libertad</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a:solidFill>
                            <a:schemeClr val="tx1"/>
                          </a:solidFill>
                          <a:effectLst/>
                        </a:rPr>
                        <a:t>comunidades del Distrito de Pataz</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a:solidFill>
                            <a:schemeClr val="tx1"/>
                          </a:solidFill>
                          <a:effectLst/>
                        </a:rPr>
                        <a:t>Niños menores de 3 años</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a:solidFill>
                            <a:schemeClr val="tx1"/>
                          </a:solidFill>
                          <a:effectLst/>
                        </a:rPr>
                        <a:t>2008-2011</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spcAft>
                          <a:spcPts val="0"/>
                        </a:spcAft>
                      </a:pPr>
                      <a:r>
                        <a:rPr lang="es-ES" sz="950">
                          <a:solidFill>
                            <a:schemeClr val="tx1"/>
                          </a:solidFill>
                          <a:effectLst/>
                        </a:rPr>
                        <a:t>Contribuir a mejorar la salud y nutrición de las familias, mujeres, niñas y niños de 13 anexos del distrito de Pataz, área de influencia directa de las operaciones de la Compañía Minera Poderosa, en la Región La Libertad </a:t>
                      </a:r>
                      <a:endParaRPr lang="es-PE" sz="95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42076" marR="42076" marT="0" marB="0"/>
                </a:tc>
                <a:tc>
                  <a:txBody>
                    <a:bodyPr/>
                    <a:lstStyle/>
                    <a:p>
                      <a:pPr algn="just">
                        <a:lnSpc>
                          <a:spcPct val="115000"/>
                        </a:lnSpc>
                        <a:spcAft>
                          <a:spcPts val="0"/>
                        </a:spcAft>
                      </a:pPr>
                      <a:r>
                        <a:rPr lang="es-ES" sz="950" dirty="0">
                          <a:solidFill>
                            <a:schemeClr val="tx1"/>
                          </a:solidFill>
                          <a:effectLst/>
                        </a:rPr>
                        <a:t>Coordinación, capacitación y trabajo conjunto con el sector salud</a:t>
                      </a:r>
                      <a:endParaRPr lang="es-PE" sz="950" dirty="0">
                        <a:solidFill>
                          <a:schemeClr val="tx1"/>
                        </a:solidFill>
                        <a:effectLst/>
                      </a:endParaRPr>
                    </a:p>
                    <a:p>
                      <a:pPr algn="just">
                        <a:lnSpc>
                          <a:spcPct val="115000"/>
                        </a:lnSpc>
                        <a:spcAft>
                          <a:spcPts val="0"/>
                        </a:spcAft>
                      </a:pPr>
                      <a:r>
                        <a:rPr lang="es-ES" sz="950" dirty="0">
                          <a:solidFill>
                            <a:schemeClr val="tx1"/>
                          </a:solidFill>
                          <a:effectLst/>
                        </a:rPr>
                        <a:t>Sensibilización y capacitación a autoridades locales y familias</a:t>
                      </a:r>
                      <a:endParaRPr lang="es-PE" sz="950" dirty="0">
                        <a:solidFill>
                          <a:schemeClr val="tx1"/>
                        </a:solidFill>
                        <a:effectLst/>
                      </a:endParaRPr>
                    </a:p>
                    <a:p>
                      <a:pPr algn="just">
                        <a:lnSpc>
                          <a:spcPct val="115000"/>
                        </a:lnSpc>
                        <a:spcAft>
                          <a:spcPts val="0"/>
                        </a:spcAft>
                      </a:pPr>
                      <a:r>
                        <a:rPr lang="es-ES" sz="950" dirty="0">
                          <a:solidFill>
                            <a:schemeClr val="tx1"/>
                          </a:solidFill>
                          <a:effectLst/>
                        </a:rPr>
                        <a:t>Captación, capacitación y acompañamiento a promotores de salud</a:t>
                      </a:r>
                      <a:endParaRPr lang="es-PE" sz="950" dirty="0">
                        <a:solidFill>
                          <a:schemeClr val="tx1"/>
                        </a:solidFill>
                        <a:effectLst/>
                      </a:endParaRPr>
                    </a:p>
                    <a:p>
                      <a:pPr algn="just">
                        <a:lnSpc>
                          <a:spcPct val="115000"/>
                        </a:lnSpc>
                        <a:spcAft>
                          <a:spcPts val="0"/>
                        </a:spcAft>
                      </a:pPr>
                      <a:r>
                        <a:rPr lang="es-ES" sz="950" dirty="0">
                          <a:solidFill>
                            <a:schemeClr val="tx1"/>
                          </a:solidFill>
                          <a:effectLst/>
                        </a:rPr>
                        <a:t>Consejería, capacitación y seguimiento a madres de niños menores de 3 años y </a:t>
                      </a:r>
                      <a:r>
                        <a:rPr lang="es-ES" sz="950" dirty="0" smtClean="0">
                          <a:solidFill>
                            <a:schemeClr val="tx1"/>
                          </a:solidFill>
                          <a:effectLst/>
                        </a:rPr>
                        <a:t>gestantes</a:t>
                      </a:r>
                    </a:p>
                    <a:p>
                      <a:pPr algn="just">
                        <a:lnSpc>
                          <a:spcPct val="115000"/>
                        </a:lnSpc>
                        <a:spcAft>
                          <a:spcPts val="0"/>
                        </a:spcAft>
                      </a:pP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bl>
          </a:graphicData>
        </a:graphic>
      </p:graphicFrame>
      <p:graphicFrame>
        <p:nvGraphicFramePr>
          <p:cNvPr id="4" name="Tabla 3"/>
          <p:cNvGraphicFramePr>
            <a:graphicFrameLocks noGrp="1"/>
          </p:cNvGraphicFramePr>
          <p:nvPr>
            <p:extLst>
              <p:ext uri="{D42A27DB-BD31-4B8C-83A1-F6EECF244321}">
                <p14:modId xmlns:p14="http://schemas.microsoft.com/office/powerpoint/2010/main" val="1821395617"/>
              </p:ext>
            </p:extLst>
          </p:nvPr>
        </p:nvGraphicFramePr>
        <p:xfrm>
          <a:off x="174171" y="828020"/>
          <a:ext cx="8763002" cy="404008"/>
        </p:xfrm>
        <a:graphic>
          <a:graphicData uri="http://schemas.openxmlformats.org/drawingml/2006/table">
            <a:tbl>
              <a:tblPr firstRow="1" firstCol="1" bandRow="1">
                <a:tableStyleId>{5C22544A-7EE6-4342-B048-85BDC9FD1C3A}</a:tableStyleId>
              </a:tblPr>
              <a:tblGrid>
                <a:gridCol w="1273629"/>
                <a:gridCol w="914400"/>
                <a:gridCol w="1468997"/>
                <a:gridCol w="664603"/>
                <a:gridCol w="2209800"/>
                <a:gridCol w="2231573"/>
              </a:tblGrid>
              <a:tr h="404008">
                <a:tc>
                  <a:txBody>
                    <a:bodyPr/>
                    <a:lstStyle/>
                    <a:p>
                      <a:pPr>
                        <a:lnSpc>
                          <a:spcPct val="115000"/>
                        </a:lnSpc>
                        <a:spcAft>
                          <a:spcPts val="0"/>
                        </a:spcAft>
                      </a:pPr>
                      <a:r>
                        <a:rPr lang="es-ES" sz="950" dirty="0">
                          <a:solidFill>
                            <a:schemeClr val="tx1"/>
                          </a:solidFill>
                          <a:effectLst/>
                        </a:rPr>
                        <a:t>Titulo</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Ámbito de intervención</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Grupo meta</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smtClean="0">
                          <a:solidFill>
                            <a:schemeClr val="tx1"/>
                          </a:solidFill>
                          <a:effectLst/>
                        </a:rPr>
                        <a:t>Objetivos</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smtClean="0">
                          <a:solidFill>
                            <a:schemeClr val="tx1"/>
                          </a:solidFill>
                          <a:effectLst/>
                        </a:rPr>
                        <a:t>Estrategia</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bl>
          </a:graphicData>
        </a:graphic>
      </p:graphicFrame>
    </p:spTree>
    <p:extLst>
      <p:ext uri="{BB962C8B-B14F-4D97-AF65-F5344CB8AC3E}">
        <p14:creationId xmlns:p14="http://schemas.microsoft.com/office/powerpoint/2010/main" val="27074858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p:cNvGraphicFramePr>
            <a:graphicFrameLocks noGrp="1"/>
          </p:cNvGraphicFramePr>
          <p:nvPr>
            <p:extLst>
              <p:ext uri="{D42A27DB-BD31-4B8C-83A1-F6EECF244321}">
                <p14:modId xmlns:p14="http://schemas.microsoft.com/office/powerpoint/2010/main" val="1926343055"/>
              </p:ext>
            </p:extLst>
          </p:nvPr>
        </p:nvGraphicFramePr>
        <p:xfrm>
          <a:off x="180702" y="1554184"/>
          <a:ext cx="8763001" cy="4328922"/>
        </p:xfrm>
        <a:graphic>
          <a:graphicData uri="http://schemas.openxmlformats.org/drawingml/2006/table">
            <a:tbl>
              <a:tblPr firstRow="1" firstCol="1" bandRow="1">
                <a:tableStyleId>{5C22544A-7EE6-4342-B048-85BDC9FD1C3A}</a:tableStyleId>
              </a:tblPr>
              <a:tblGrid>
                <a:gridCol w="1241261"/>
                <a:gridCol w="940237"/>
                <a:gridCol w="1447800"/>
                <a:gridCol w="685800"/>
                <a:gridCol w="2229422"/>
                <a:gridCol w="2218481"/>
              </a:tblGrid>
              <a:tr h="709682">
                <a:tc>
                  <a:txBody>
                    <a:bodyPr/>
                    <a:lstStyle/>
                    <a:p>
                      <a:pPr algn="just">
                        <a:lnSpc>
                          <a:spcPct val="115000"/>
                        </a:lnSpc>
                        <a:spcAft>
                          <a:spcPts val="0"/>
                        </a:spcAft>
                      </a:pPr>
                      <a:r>
                        <a:rPr lang="es-ES" sz="950">
                          <a:solidFill>
                            <a:schemeClr val="tx1"/>
                          </a:solidFill>
                          <a:effectLst/>
                        </a:rPr>
                        <a:t>P23. Proyecto Alianza por la nutrición infantil</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a:solidFill>
                            <a:schemeClr val="tx1"/>
                          </a:solidFill>
                          <a:effectLst/>
                        </a:rPr>
                        <a:t>4 distritos de Ancash y 4 distritos de Huancavelica</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a:solidFill>
                            <a:schemeClr val="tx1"/>
                          </a:solidFill>
                          <a:effectLst/>
                        </a:rPr>
                        <a:t>Tomadores de decisión en los gobiernos regionales y locales</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a:solidFill>
                            <a:schemeClr val="tx1"/>
                          </a:solidFill>
                          <a:effectLst/>
                        </a:rPr>
                        <a:t>2007-2013</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dirty="0">
                          <a:solidFill>
                            <a:schemeClr val="tx1"/>
                          </a:solidFill>
                          <a:effectLst/>
                        </a:rPr>
                        <a:t>Fortalecer la capacidad del gobierno para implementar la Política nacional de reducción desnutrición crónica infantil con la participación del sector privado y la sociedad </a:t>
                      </a:r>
                      <a:r>
                        <a:rPr lang="es-ES" sz="950" dirty="0" smtClean="0">
                          <a:solidFill>
                            <a:schemeClr val="tx1"/>
                          </a:solidFill>
                          <a:effectLst/>
                        </a:rPr>
                        <a:t>civil</a:t>
                      </a:r>
                    </a:p>
                    <a:p>
                      <a:pPr algn="just">
                        <a:lnSpc>
                          <a:spcPct val="115000"/>
                        </a:lnSpc>
                        <a:spcAft>
                          <a:spcPts val="0"/>
                        </a:spcAft>
                      </a:pP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dirty="0">
                          <a:solidFill>
                            <a:schemeClr val="tx1"/>
                          </a:solidFill>
                          <a:effectLst/>
                        </a:rPr>
                        <a:t>Asistencia técnica para la implementación de la Política Nacional de lucha contra la desnutrición crónica </a:t>
                      </a:r>
                      <a:r>
                        <a:rPr lang="es-ES" sz="950" dirty="0" smtClean="0">
                          <a:solidFill>
                            <a:schemeClr val="tx1"/>
                          </a:solidFill>
                          <a:effectLst/>
                        </a:rPr>
                        <a:t>infantil</a:t>
                      </a:r>
                    </a:p>
                    <a:p>
                      <a:pPr algn="just">
                        <a:lnSpc>
                          <a:spcPct val="115000"/>
                        </a:lnSpc>
                        <a:spcAft>
                          <a:spcPts val="0"/>
                        </a:spcAft>
                      </a:pP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r h="1774205">
                <a:tc>
                  <a:txBody>
                    <a:bodyPr/>
                    <a:lstStyle/>
                    <a:p>
                      <a:pPr algn="just">
                        <a:lnSpc>
                          <a:spcPct val="115000"/>
                        </a:lnSpc>
                        <a:spcAft>
                          <a:spcPts val="0"/>
                        </a:spcAft>
                      </a:pPr>
                      <a:r>
                        <a:rPr lang="es-ES" sz="950">
                          <a:solidFill>
                            <a:schemeClr val="tx1"/>
                          </a:solidFill>
                          <a:effectLst/>
                        </a:rPr>
                        <a:t>P27. Proyecto Innovación para la Seguridad y Soberanía Alimentaria en los Andes</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a:solidFill>
                            <a:schemeClr val="tx1"/>
                          </a:solidFill>
                          <a:effectLst/>
                        </a:rPr>
                        <a:t>Bolivia, Colombia, Ecuador y Perú (Huancavelica y Apurímac)</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a:solidFill>
                            <a:schemeClr val="tx1"/>
                          </a:solidFill>
                          <a:effectLst/>
                        </a:rPr>
                        <a:t>Niños menores de 3 años</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dirty="0">
                          <a:solidFill>
                            <a:schemeClr val="tx1"/>
                          </a:solidFill>
                          <a:effectLst/>
                        </a:rPr>
                        <a:t>2011-2013</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a:solidFill>
                            <a:schemeClr val="tx1"/>
                          </a:solidFill>
                          <a:effectLst/>
                        </a:rPr>
                        <a:t>Mejorar el estado nutricional de la madres y niños menores de 3 años</a:t>
                      </a:r>
                      <a:endParaRPr lang="es-PE" sz="9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gn="just">
                        <a:lnSpc>
                          <a:spcPct val="115000"/>
                        </a:lnSpc>
                        <a:spcAft>
                          <a:spcPts val="0"/>
                        </a:spcAft>
                      </a:pPr>
                      <a:r>
                        <a:rPr lang="es-ES" sz="950" dirty="0">
                          <a:solidFill>
                            <a:schemeClr val="tx1"/>
                          </a:solidFill>
                          <a:effectLst/>
                        </a:rPr>
                        <a:t>Fortalecer la innovación agrícola para la seguridad alimentaria a diferentes niveles (local, regional y nacional), en respuesta a las necesidades de los grupos rurales vulnerables.</a:t>
                      </a:r>
                      <a:endParaRPr lang="es-PE" sz="950" dirty="0">
                        <a:solidFill>
                          <a:schemeClr val="tx1"/>
                        </a:solidFill>
                        <a:effectLst/>
                      </a:endParaRPr>
                    </a:p>
                    <a:p>
                      <a:pPr algn="just">
                        <a:lnSpc>
                          <a:spcPct val="115000"/>
                        </a:lnSpc>
                        <a:spcAft>
                          <a:spcPts val="0"/>
                        </a:spcAft>
                      </a:pPr>
                      <a:r>
                        <a:rPr lang="es-ES" sz="950" dirty="0">
                          <a:solidFill>
                            <a:schemeClr val="tx1"/>
                          </a:solidFill>
                          <a:effectLst/>
                        </a:rPr>
                        <a:t>Usar la biodiversidad de las papas nativas para mejorar la seguridad alimentaria y la nutrición.</a:t>
                      </a:r>
                      <a:endParaRPr lang="es-PE" sz="950" dirty="0">
                        <a:solidFill>
                          <a:schemeClr val="tx1"/>
                        </a:solidFill>
                        <a:effectLst/>
                      </a:endParaRPr>
                    </a:p>
                    <a:p>
                      <a:pPr algn="just">
                        <a:lnSpc>
                          <a:spcPct val="115000"/>
                        </a:lnSpc>
                        <a:spcAft>
                          <a:spcPts val="0"/>
                        </a:spcAft>
                      </a:pPr>
                      <a:r>
                        <a:rPr lang="es-ES" sz="950" dirty="0">
                          <a:solidFill>
                            <a:schemeClr val="tx1"/>
                          </a:solidFill>
                          <a:effectLst/>
                        </a:rPr>
                        <a:t>Mejorar los sistemas de producción basados en papa, para la generación de ingresos y la diversificación de la dieta.</a:t>
                      </a:r>
                      <a:endParaRPr lang="es-PE" sz="950" dirty="0">
                        <a:solidFill>
                          <a:schemeClr val="tx1"/>
                        </a:solidFill>
                        <a:effectLst/>
                      </a:endParaRPr>
                    </a:p>
                    <a:p>
                      <a:pPr algn="just">
                        <a:lnSpc>
                          <a:spcPct val="115000"/>
                        </a:lnSpc>
                        <a:spcAft>
                          <a:spcPts val="0"/>
                        </a:spcAft>
                      </a:pPr>
                      <a:r>
                        <a:rPr lang="es-ES" sz="950" dirty="0">
                          <a:solidFill>
                            <a:schemeClr val="tx1"/>
                          </a:solidFill>
                          <a:effectLst/>
                        </a:rPr>
                        <a:t>Fortalecer la educación nutricional de las madres y su toma de decisiones en la alimentación familiar.</a:t>
                      </a:r>
                      <a:endParaRPr lang="es-PE" sz="950" dirty="0">
                        <a:solidFill>
                          <a:schemeClr val="tx1"/>
                        </a:solidFill>
                        <a:effectLst/>
                      </a:endParaRPr>
                    </a:p>
                    <a:p>
                      <a:pPr algn="just">
                        <a:lnSpc>
                          <a:spcPct val="115000"/>
                        </a:lnSpc>
                        <a:spcAft>
                          <a:spcPts val="0"/>
                        </a:spcAft>
                      </a:pPr>
                      <a:r>
                        <a:rPr lang="es-ES" sz="950" dirty="0">
                          <a:solidFill>
                            <a:schemeClr val="tx1"/>
                          </a:solidFill>
                          <a:effectLst/>
                        </a:rPr>
                        <a:t>Promover incidencia pública y de políticas en base a la evidencia lograda, para aumentar la escala de intervención</a:t>
                      </a:r>
                      <a:r>
                        <a:rPr lang="es-ES" sz="950" dirty="0" smtClean="0">
                          <a:solidFill>
                            <a:schemeClr val="tx1"/>
                          </a:solidFill>
                          <a:effectLst/>
                        </a:rPr>
                        <a:t>.</a:t>
                      </a:r>
                    </a:p>
                    <a:p>
                      <a:pPr algn="just">
                        <a:lnSpc>
                          <a:spcPct val="115000"/>
                        </a:lnSpc>
                        <a:spcAft>
                          <a:spcPts val="0"/>
                        </a:spcAft>
                      </a:pP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bl>
          </a:graphicData>
        </a:graphic>
      </p:graphicFrame>
      <p:sp>
        <p:nvSpPr>
          <p:cNvPr id="3" name="CuadroTexto 2"/>
          <p:cNvSpPr txBox="1"/>
          <p:nvPr/>
        </p:nvSpPr>
        <p:spPr>
          <a:xfrm>
            <a:off x="104504" y="304800"/>
            <a:ext cx="8839200" cy="523220"/>
          </a:xfrm>
          <a:prstGeom prst="rect">
            <a:avLst/>
          </a:prstGeom>
          <a:noFill/>
        </p:spPr>
        <p:txBody>
          <a:bodyPr wrap="square" rtlCol="0">
            <a:spAutoFit/>
          </a:bodyPr>
          <a:lstStyle/>
          <a:p>
            <a:pPr algn="ctr"/>
            <a:r>
              <a:rPr lang="es-PE" sz="1400" b="1" dirty="0" smtClean="0"/>
              <a:t>PROYECTOS PARA MEJORAR EL ESTADO NUTRICIONAL DE NIÑOS MENORES DE CINCO AÑOS </a:t>
            </a:r>
          </a:p>
          <a:p>
            <a:pPr algn="ctr"/>
            <a:r>
              <a:rPr lang="es-PE" sz="1400" b="1" dirty="0" smtClean="0"/>
              <a:t>PERÚ 2007 - 2013</a:t>
            </a:r>
            <a:endParaRPr lang="es-PE" sz="1400" b="1" dirty="0"/>
          </a:p>
        </p:txBody>
      </p:sp>
      <p:graphicFrame>
        <p:nvGraphicFramePr>
          <p:cNvPr id="4" name="Tabla 3"/>
          <p:cNvGraphicFramePr>
            <a:graphicFrameLocks noGrp="1"/>
          </p:cNvGraphicFramePr>
          <p:nvPr>
            <p:extLst>
              <p:ext uri="{D42A27DB-BD31-4B8C-83A1-F6EECF244321}">
                <p14:modId xmlns:p14="http://schemas.microsoft.com/office/powerpoint/2010/main" val="4091874025"/>
              </p:ext>
            </p:extLst>
          </p:nvPr>
        </p:nvGraphicFramePr>
        <p:xfrm>
          <a:off x="180702" y="989098"/>
          <a:ext cx="8763002" cy="404008"/>
        </p:xfrm>
        <a:graphic>
          <a:graphicData uri="http://schemas.openxmlformats.org/drawingml/2006/table">
            <a:tbl>
              <a:tblPr firstRow="1" firstCol="1" bandRow="1">
                <a:tableStyleId>{5C22544A-7EE6-4342-B048-85BDC9FD1C3A}</a:tableStyleId>
              </a:tblPr>
              <a:tblGrid>
                <a:gridCol w="1273629"/>
                <a:gridCol w="914400"/>
                <a:gridCol w="1468997"/>
                <a:gridCol w="664603"/>
                <a:gridCol w="2209800"/>
                <a:gridCol w="2231573"/>
              </a:tblGrid>
              <a:tr h="404008">
                <a:tc>
                  <a:txBody>
                    <a:bodyPr/>
                    <a:lstStyle/>
                    <a:p>
                      <a:pPr>
                        <a:lnSpc>
                          <a:spcPct val="115000"/>
                        </a:lnSpc>
                        <a:spcAft>
                          <a:spcPts val="0"/>
                        </a:spcAft>
                      </a:pPr>
                      <a:r>
                        <a:rPr lang="es-ES" sz="950" dirty="0">
                          <a:solidFill>
                            <a:schemeClr val="tx1"/>
                          </a:solidFill>
                          <a:effectLst/>
                        </a:rPr>
                        <a:t>Titulo</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Ámbito de intervención</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a:solidFill>
                            <a:schemeClr val="tx1"/>
                          </a:solidFill>
                          <a:effectLst/>
                        </a:rPr>
                        <a:t>Grupo meta</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smtClean="0">
                          <a:solidFill>
                            <a:schemeClr val="tx1"/>
                          </a:solidFill>
                          <a:effectLst/>
                        </a:rPr>
                        <a:t>Objetivos</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c>
                  <a:txBody>
                    <a:bodyPr/>
                    <a:lstStyle/>
                    <a:p>
                      <a:pPr>
                        <a:lnSpc>
                          <a:spcPct val="115000"/>
                        </a:lnSpc>
                        <a:spcAft>
                          <a:spcPts val="0"/>
                        </a:spcAft>
                      </a:pPr>
                      <a:r>
                        <a:rPr lang="es-ES" sz="950" dirty="0" smtClean="0">
                          <a:solidFill>
                            <a:schemeClr val="tx1"/>
                          </a:solidFill>
                          <a:effectLst/>
                        </a:rPr>
                        <a:t>Estrategia</a:t>
                      </a:r>
                      <a:endParaRPr lang="es-PE" sz="9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42076" marR="42076" marT="0" marB="0"/>
                </a:tc>
              </a:tr>
            </a:tbl>
          </a:graphicData>
        </a:graphic>
      </p:graphicFrame>
    </p:spTree>
    <p:extLst>
      <p:ext uri="{BB962C8B-B14F-4D97-AF65-F5344CB8AC3E}">
        <p14:creationId xmlns:p14="http://schemas.microsoft.com/office/powerpoint/2010/main" val="645843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p:cNvGraphicFramePr>
            <a:graphicFrameLocks noGrp="1"/>
          </p:cNvGraphicFramePr>
          <p:nvPr>
            <p:extLst>
              <p:ext uri="{D42A27DB-BD31-4B8C-83A1-F6EECF244321}">
                <p14:modId xmlns:p14="http://schemas.microsoft.com/office/powerpoint/2010/main" val="2574569344"/>
              </p:ext>
            </p:extLst>
          </p:nvPr>
        </p:nvGraphicFramePr>
        <p:xfrm>
          <a:off x="819150" y="514897"/>
          <a:ext cx="7505700" cy="2011680"/>
        </p:xfrm>
        <a:graphic>
          <a:graphicData uri="http://schemas.openxmlformats.org/drawingml/2006/table">
            <a:tbl>
              <a:tblPr firstRow="1" bandRow="1">
                <a:tableStyleId>{5C22544A-7EE6-4342-B048-85BDC9FD1C3A}</a:tableStyleId>
              </a:tblPr>
              <a:tblGrid>
                <a:gridCol w="7505700"/>
              </a:tblGrid>
              <a:tr h="1905000">
                <a:tc>
                  <a:txBody>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es-PE" dirty="0" smtClean="0">
                          <a:solidFill>
                            <a:schemeClr val="tx1"/>
                          </a:solidFill>
                          <a:latin typeface="Arial Narrow" panose="020B0606020202030204" pitchFamily="34" charset="0"/>
                          <a:ea typeface="Times New Roman" panose="02020603050405020304" pitchFamily="18" charset="0"/>
                          <a:cs typeface="Arial" panose="020B0604020202020204" pitchFamily="34" charset="0"/>
                        </a:rPr>
                        <a:t>DIRESA</a:t>
                      </a:r>
                      <a:r>
                        <a:rPr lang="es-PE" baseline="0" dirty="0" smtClean="0">
                          <a:solidFill>
                            <a:schemeClr val="tx1"/>
                          </a:solidFill>
                          <a:latin typeface="Arial Narrow" panose="020B0606020202030204" pitchFamily="34" charset="0"/>
                          <a:ea typeface="Times New Roman" panose="02020603050405020304" pitchFamily="18" charset="0"/>
                          <a:cs typeface="Arial" panose="020B0604020202020204" pitchFamily="34" charset="0"/>
                        </a:rPr>
                        <a:t> SUPERVISADA EN </a:t>
                      </a:r>
                      <a:r>
                        <a:rPr lang="es-PE" dirty="0" smtClean="0">
                          <a:solidFill>
                            <a:schemeClr val="tx1"/>
                          </a:solidFill>
                          <a:latin typeface="Arial Narrow" panose="020B0606020202030204" pitchFamily="34" charset="0"/>
                          <a:ea typeface="Times New Roman" panose="02020603050405020304" pitchFamily="18" charset="0"/>
                          <a:cs typeface="Arial" panose="020B0604020202020204" pitchFamily="34" charset="0"/>
                        </a:rPr>
                        <a:t>JUNIO 2016</a:t>
                      </a:r>
                    </a:p>
                    <a:p>
                      <a:pPr marL="0" marR="0" lvl="0" indent="0" algn="just" defTabSz="457200" rtl="0" eaLnBrk="1" fontAlgn="auto" latinLnBrk="0" hangingPunct="1">
                        <a:lnSpc>
                          <a:spcPct val="100000"/>
                        </a:lnSpc>
                        <a:spcBef>
                          <a:spcPts val="0"/>
                        </a:spcBef>
                        <a:spcAft>
                          <a:spcPts val="0"/>
                        </a:spcAft>
                        <a:buClrTx/>
                        <a:buSzTx/>
                        <a:buFontTx/>
                        <a:buNone/>
                        <a:tabLst/>
                        <a:defRPr/>
                      </a:pPr>
                      <a:endParaRPr lang="es-PE" dirty="0" smtClean="0">
                        <a:solidFill>
                          <a:schemeClr val="tx1"/>
                        </a:solidFill>
                        <a:latin typeface="Arial Narrow" panose="020B0606020202030204" pitchFamily="34" charset="0"/>
                        <a:ea typeface="Times New Roman" panose="02020603050405020304" pitchFamily="18" charset="0"/>
                        <a:cs typeface="Arial" panose="020B0604020202020204" pitchFamily="34" charset="0"/>
                      </a:endParaRPr>
                    </a:p>
                    <a:p>
                      <a:pPr marL="0" marR="0" lvl="0" indent="0" algn="just" defTabSz="457200" rtl="0" eaLnBrk="1" fontAlgn="auto" latinLnBrk="0" hangingPunct="1">
                        <a:lnSpc>
                          <a:spcPct val="100000"/>
                        </a:lnSpc>
                        <a:spcBef>
                          <a:spcPts val="0"/>
                        </a:spcBef>
                        <a:spcAft>
                          <a:spcPts val="0"/>
                        </a:spcAft>
                        <a:buClrTx/>
                        <a:buSzTx/>
                        <a:buFontTx/>
                        <a:buNone/>
                        <a:tabLst/>
                        <a:defRPr/>
                      </a:pPr>
                      <a:r>
                        <a:rPr lang="es-PE" dirty="0" smtClean="0">
                          <a:solidFill>
                            <a:schemeClr val="tx1"/>
                          </a:solidFill>
                          <a:latin typeface="Arial Narrow" panose="020B0606020202030204" pitchFamily="34" charset="0"/>
                          <a:ea typeface="Times New Roman" panose="02020603050405020304" pitchFamily="18" charset="0"/>
                          <a:cs typeface="Arial" panose="020B0604020202020204" pitchFamily="34" charset="0"/>
                        </a:rPr>
                        <a:t>A pesar que la DIRESA cuenta con personal capacitado con las directivas sobre prevención y control de la anemia tanto en niños menores de cinco años como en gestantes, se evidencia que estas aún no se encuentran totalmente implementadas en la atención que se realiza en los establecimientos de salud y el principal problema encontrado es que la suplementación no es </a:t>
                      </a:r>
                      <a:r>
                        <a:rPr lang="es-PE" dirty="0" smtClean="0">
                          <a:solidFill>
                            <a:srgbClr val="FF0000"/>
                          </a:solidFill>
                          <a:latin typeface="Arial Narrow" panose="020B0606020202030204" pitchFamily="34" charset="0"/>
                          <a:ea typeface="Times New Roman" panose="02020603050405020304" pitchFamily="18" charset="0"/>
                          <a:cs typeface="Arial" panose="020B0604020202020204" pitchFamily="34" charset="0"/>
                        </a:rPr>
                        <a:t>universal. </a:t>
                      </a:r>
                      <a:endParaRPr lang="es-PE" sz="2000" dirty="0" smtClean="0">
                        <a:solidFill>
                          <a:srgbClr val="FF0000"/>
                        </a:solidFill>
                        <a:effectLst/>
                        <a:latin typeface="Times New Roman" panose="02020603050405020304" pitchFamily="18" charset="0"/>
                        <a:ea typeface="Times New Roman" panose="02020603050405020304" pitchFamily="18" charset="0"/>
                      </a:endParaRPr>
                    </a:p>
                  </a:txBody>
                  <a:tcPr>
                    <a:solidFill>
                      <a:schemeClr val="accent5">
                        <a:lumMod val="40000"/>
                        <a:lumOff val="60000"/>
                      </a:schemeClr>
                    </a:solidFill>
                  </a:tcPr>
                </a:tc>
              </a:tr>
            </a:tbl>
          </a:graphicData>
        </a:graphic>
      </p:graphicFrame>
      <p:sp>
        <p:nvSpPr>
          <p:cNvPr id="3" name="Rectángulo 2"/>
          <p:cNvSpPr/>
          <p:nvPr/>
        </p:nvSpPr>
        <p:spPr>
          <a:xfrm>
            <a:off x="2286000" y="1949364"/>
            <a:ext cx="4572000" cy="417871"/>
          </a:xfrm>
          <a:prstGeom prst="rect">
            <a:avLst/>
          </a:prstGeom>
        </p:spPr>
        <p:txBody>
          <a:bodyPr>
            <a:spAutoFit/>
          </a:bodyPr>
          <a:lstStyle/>
          <a:p>
            <a:pPr marL="342900" lvl="0" indent="-342900" algn="just">
              <a:lnSpc>
                <a:spcPct val="115000"/>
              </a:lnSpc>
              <a:spcAft>
                <a:spcPts val="0"/>
              </a:spcAft>
              <a:buFont typeface="Wingdings" panose="05000000000000000000" pitchFamily="2" charset="2"/>
              <a:buChar char=""/>
            </a:pPr>
            <a:endParaRPr lang="es-PE" sz="2000" dirty="0">
              <a:effectLst/>
              <a:latin typeface="Times New Roman" panose="02020603050405020304" pitchFamily="18" charset="0"/>
              <a:ea typeface="Times New Roman" panose="02020603050405020304" pitchFamily="18" charset="0"/>
            </a:endParaRPr>
          </a:p>
        </p:txBody>
      </p:sp>
      <p:graphicFrame>
        <p:nvGraphicFramePr>
          <p:cNvPr id="4" name="Tabla 3"/>
          <p:cNvGraphicFramePr>
            <a:graphicFrameLocks noGrp="1"/>
          </p:cNvGraphicFramePr>
          <p:nvPr>
            <p:extLst>
              <p:ext uri="{D42A27DB-BD31-4B8C-83A1-F6EECF244321}">
                <p14:modId xmlns:p14="http://schemas.microsoft.com/office/powerpoint/2010/main" val="3937941392"/>
              </p:ext>
            </p:extLst>
          </p:nvPr>
        </p:nvGraphicFramePr>
        <p:xfrm>
          <a:off x="2971800" y="2895600"/>
          <a:ext cx="2590800" cy="3108960"/>
        </p:xfrm>
        <a:graphic>
          <a:graphicData uri="http://schemas.openxmlformats.org/drawingml/2006/table">
            <a:tbl>
              <a:tblPr firstRow="1" bandRow="1">
                <a:tableStyleId>{5C22544A-7EE6-4342-B048-85BDC9FD1C3A}</a:tableStyleId>
              </a:tblPr>
              <a:tblGrid>
                <a:gridCol w="2590800"/>
              </a:tblGrid>
              <a:tr h="281940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s-PE" dirty="0" smtClean="0">
                          <a:solidFill>
                            <a:schemeClr val="tx1"/>
                          </a:solidFill>
                          <a:latin typeface="Arial Narrow" panose="020B0606020202030204" pitchFamily="34" charset="0"/>
                          <a:ea typeface="Times New Roman" panose="02020603050405020304" pitchFamily="18" charset="0"/>
                          <a:cs typeface="Arial" panose="020B0604020202020204" pitchFamily="34" charset="0"/>
                        </a:rPr>
                        <a:t>RECOMENDACIONES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s-PE" dirty="0" smtClean="0">
                        <a:solidFill>
                          <a:schemeClr val="tx1"/>
                        </a:solidFill>
                        <a:latin typeface="Arial Narrow" panose="020B0606020202030204" pitchFamily="34" charset="0"/>
                        <a:ea typeface="Times New Roman" panose="02020603050405020304" pitchFamily="18" charset="0"/>
                        <a:cs typeface="Arial" panose="020B0604020202020204" pitchFamily="34" charset="0"/>
                      </a:endParaRPr>
                    </a:p>
                    <a:p>
                      <a:pPr lvl="0"/>
                      <a:r>
                        <a:rPr lang="es-PE" sz="1800" b="1" kern="1200" dirty="0" smtClean="0">
                          <a:solidFill>
                            <a:schemeClr val="tx1"/>
                          </a:solidFill>
                          <a:effectLst/>
                          <a:latin typeface="+mn-lt"/>
                          <a:ea typeface="+mn-ea"/>
                          <a:cs typeface="+mn-cs"/>
                        </a:rPr>
                        <a:t>La DIRESA monitorear permanentemente al personal de Salud que asiste a las asistencias técnicas y solicitar las réplicas respectivas (priorizar los EE.SS. de mayor densidad poblacional.</a:t>
                      </a:r>
                      <a:endParaRPr lang="es-PE" dirty="0"/>
                    </a:p>
                  </a:txBody>
                  <a:tcPr>
                    <a:solidFill>
                      <a:schemeClr val="accent5">
                        <a:lumMod val="40000"/>
                        <a:lumOff val="60000"/>
                      </a:schemeClr>
                    </a:solidFill>
                  </a:tcPr>
                </a:tc>
              </a:tr>
            </a:tbl>
          </a:graphicData>
        </a:graphic>
      </p:graphicFrame>
    </p:spTree>
    <p:extLst>
      <p:ext uri="{BB962C8B-B14F-4D97-AF65-F5344CB8AC3E}">
        <p14:creationId xmlns:p14="http://schemas.microsoft.com/office/powerpoint/2010/main" val="28785566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2286000" y="1949364"/>
            <a:ext cx="4572000" cy="417871"/>
          </a:xfrm>
          <a:prstGeom prst="rect">
            <a:avLst/>
          </a:prstGeom>
        </p:spPr>
        <p:txBody>
          <a:bodyPr>
            <a:spAutoFit/>
          </a:bodyPr>
          <a:lstStyle/>
          <a:p>
            <a:pPr marL="342900" lvl="0" indent="-342900" algn="just">
              <a:lnSpc>
                <a:spcPct val="115000"/>
              </a:lnSpc>
              <a:spcAft>
                <a:spcPts val="0"/>
              </a:spcAft>
              <a:buFont typeface="Wingdings" panose="05000000000000000000" pitchFamily="2" charset="2"/>
              <a:buChar char=""/>
            </a:pPr>
            <a:endParaRPr lang="es-PE" sz="2000" dirty="0">
              <a:effectLst/>
              <a:latin typeface="Times New Roman" panose="02020603050405020304" pitchFamily="18" charset="0"/>
              <a:ea typeface="Times New Roman" panose="02020603050405020304" pitchFamily="18" charset="0"/>
            </a:endParaRPr>
          </a:p>
        </p:txBody>
      </p:sp>
      <p:graphicFrame>
        <p:nvGraphicFramePr>
          <p:cNvPr id="5" name="Tabla 4"/>
          <p:cNvGraphicFramePr>
            <a:graphicFrameLocks noGrp="1"/>
          </p:cNvGraphicFramePr>
          <p:nvPr>
            <p:extLst>
              <p:ext uri="{D42A27DB-BD31-4B8C-83A1-F6EECF244321}">
                <p14:modId xmlns:p14="http://schemas.microsoft.com/office/powerpoint/2010/main" val="1052164866"/>
              </p:ext>
            </p:extLst>
          </p:nvPr>
        </p:nvGraphicFramePr>
        <p:xfrm>
          <a:off x="990600" y="1371600"/>
          <a:ext cx="2590800" cy="4475815"/>
        </p:xfrm>
        <a:graphic>
          <a:graphicData uri="http://schemas.openxmlformats.org/drawingml/2006/table">
            <a:tbl>
              <a:tblPr firstRow="1" bandRow="1">
                <a:tableStyleId>{5C22544A-7EE6-4342-B048-85BDC9FD1C3A}</a:tableStyleId>
              </a:tblPr>
              <a:tblGrid>
                <a:gridCol w="2590800"/>
              </a:tblGrid>
              <a:tr h="447581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s-PE" dirty="0" smtClean="0">
                        <a:solidFill>
                          <a:schemeClr val="tx1"/>
                        </a:solidFill>
                        <a:latin typeface="Arial Narrow" panose="020B0606020202030204" pitchFamily="34" charset="0"/>
                        <a:ea typeface="Times New Roman" panose="02020603050405020304" pitchFamily="18" charset="0"/>
                        <a:cs typeface="Arial" panose="020B0604020202020204" pitchFamily="34" charset="0"/>
                      </a:endParaRPr>
                    </a:p>
                    <a:p>
                      <a:pPr lvl="0"/>
                      <a:r>
                        <a:rPr lang="es-PE" sz="1800" b="1" kern="1200" dirty="0" smtClean="0">
                          <a:solidFill>
                            <a:schemeClr val="tx1"/>
                          </a:solidFill>
                          <a:effectLst/>
                          <a:latin typeface="+mn-lt"/>
                          <a:ea typeface="+mn-ea"/>
                          <a:cs typeface="+mn-cs"/>
                        </a:rPr>
                        <a:t>Gestionar a nivel de la red de salud el abastecimiento suficiente de sulfato ferroso en gotas para todos los establecimientos de la micro red, según número de niños atendidos en forma mensual y que se encuentren en una edad de 4 y 5 meses.</a:t>
                      </a:r>
                    </a:p>
                    <a:p>
                      <a:pPr lvl="0"/>
                      <a:endParaRPr lang="es-PE" sz="1800" b="1" kern="1200" dirty="0">
                        <a:solidFill>
                          <a:schemeClr val="tx1"/>
                        </a:solidFill>
                        <a:effectLst/>
                        <a:latin typeface="+mn-lt"/>
                        <a:ea typeface="+mn-ea"/>
                        <a:cs typeface="+mn-cs"/>
                      </a:endParaRPr>
                    </a:p>
                  </a:txBody>
                  <a:tcPr>
                    <a:solidFill>
                      <a:schemeClr val="accent1">
                        <a:lumMod val="40000"/>
                        <a:lumOff val="60000"/>
                      </a:schemeClr>
                    </a:solidFill>
                  </a:tcPr>
                </a:tc>
              </a:tr>
            </a:tbl>
          </a:graphicData>
        </a:graphic>
      </p:graphicFrame>
      <p:sp>
        <p:nvSpPr>
          <p:cNvPr id="6" name="Rectángulo 5"/>
          <p:cNvSpPr/>
          <p:nvPr/>
        </p:nvSpPr>
        <p:spPr>
          <a:xfrm>
            <a:off x="4800600" y="1395549"/>
            <a:ext cx="2819400" cy="4552015"/>
          </a:xfrm>
          <a:prstGeom prst="rect">
            <a:avLst/>
          </a:prstGeom>
          <a:solidFill>
            <a:schemeClr val="accent1">
              <a:lumMod val="40000"/>
              <a:lumOff val="60000"/>
            </a:schemeClr>
          </a:solidFill>
        </p:spPr>
        <p:txBody>
          <a:bodyPr wrap="square">
            <a:spAutoFit/>
          </a:bodyPr>
          <a:lstStyle/>
          <a:p>
            <a:pPr lvl="0" algn="just">
              <a:lnSpc>
                <a:spcPct val="115000"/>
              </a:lnSpc>
              <a:spcAft>
                <a:spcPts val="0"/>
              </a:spcAft>
            </a:pPr>
            <a:r>
              <a:rPr lang="es-PE" b="1" dirty="0"/>
              <a:t>Gestionar a nivel de la red de salud la implementación de insumos para que el personal del servicio de laboratorio pueda realizar los dosajes de hemoglobina con métodos directos, ya que el método utilizado actualmente no es el establecido por las Directivas sanitarias aprobadas.</a:t>
            </a:r>
          </a:p>
        </p:txBody>
      </p:sp>
      <p:sp>
        <p:nvSpPr>
          <p:cNvPr id="7" name="Rectángulo 6"/>
          <p:cNvSpPr/>
          <p:nvPr/>
        </p:nvSpPr>
        <p:spPr>
          <a:xfrm>
            <a:off x="3048000" y="381000"/>
            <a:ext cx="2140330" cy="410882"/>
          </a:xfrm>
          <a:prstGeom prst="rect">
            <a:avLst/>
          </a:prstGeom>
          <a:solidFill>
            <a:schemeClr val="accent5">
              <a:lumMod val="40000"/>
              <a:lumOff val="60000"/>
            </a:schemeClr>
          </a:solidFill>
        </p:spPr>
        <p:txBody>
          <a:bodyPr wrap="none">
            <a:spAutoFit/>
          </a:bodyPr>
          <a:lstStyle/>
          <a:p>
            <a:pPr algn="just">
              <a:lnSpc>
                <a:spcPct val="115000"/>
              </a:lnSpc>
            </a:pPr>
            <a:r>
              <a:rPr lang="es-PE" dirty="0">
                <a:latin typeface="Arial Narrow" panose="020B0606020202030204" pitchFamily="34" charset="0"/>
                <a:ea typeface="Times New Roman" panose="02020603050405020304" pitchFamily="18" charset="0"/>
                <a:cs typeface="Arial" panose="020B0604020202020204" pitchFamily="34" charset="0"/>
              </a:rPr>
              <a:t>RECOMENDACIONES</a:t>
            </a:r>
            <a:endParaRPr lang="es-PE" dirty="0">
              <a:latin typeface="Arial Narrow" panose="020B060602020203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11834582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533400" y="1219200"/>
            <a:ext cx="8077200" cy="2322174"/>
          </a:xfrm>
          <a:prstGeom prst="rect">
            <a:avLst/>
          </a:prstGeom>
          <a:solidFill>
            <a:schemeClr val="accent1">
              <a:lumMod val="40000"/>
              <a:lumOff val="60000"/>
            </a:schemeClr>
          </a:solidFill>
        </p:spPr>
        <p:txBody>
          <a:bodyPr wrap="square">
            <a:spAutoFit/>
          </a:bodyPr>
          <a:lstStyle/>
          <a:p>
            <a:pPr lvl="0" algn="just">
              <a:lnSpc>
                <a:spcPct val="115000"/>
              </a:lnSpc>
              <a:spcAft>
                <a:spcPts val="0"/>
              </a:spcAft>
            </a:pPr>
            <a:r>
              <a:rPr lang="es-PE" dirty="0">
                <a:latin typeface="Arial Narrow" panose="020B0606020202030204" pitchFamily="34" charset="0"/>
                <a:ea typeface="Times New Roman" panose="02020603050405020304" pitchFamily="18" charset="0"/>
                <a:cs typeface="Arial" panose="020B0604020202020204" pitchFamily="34" charset="0"/>
              </a:rPr>
              <a:t>Debido al insuficiente seguimiento y en consecuencia el alto porcentaje de deserción de los niños (as) que se suplementan con micronutrientes, es necesario que </a:t>
            </a:r>
            <a:r>
              <a:rPr lang="es-PE" b="1" dirty="0">
                <a:latin typeface="Arial Narrow" panose="020B0606020202030204" pitchFamily="34" charset="0"/>
                <a:ea typeface="Times New Roman" panose="02020603050405020304" pitchFamily="18" charset="0"/>
                <a:cs typeface="Arial" panose="020B0604020202020204" pitchFamily="34" charset="0"/>
              </a:rPr>
              <a:t>todos</a:t>
            </a:r>
            <a:r>
              <a:rPr lang="es-PE" dirty="0">
                <a:latin typeface="Arial Narrow" panose="020B0606020202030204" pitchFamily="34" charset="0"/>
                <a:ea typeface="Times New Roman" panose="02020603050405020304" pitchFamily="18" charset="0"/>
                <a:cs typeface="Arial" panose="020B0604020202020204" pitchFamily="34" charset="0"/>
              </a:rPr>
              <a:t> los profesionales que realizan la atención del niño menor de 3 años (prioritariamente las </a:t>
            </a:r>
            <a:r>
              <a:rPr lang="es-PE" dirty="0" smtClean="0">
                <a:latin typeface="Arial Narrow" panose="020B0606020202030204" pitchFamily="34" charset="0"/>
                <a:ea typeface="Times New Roman" panose="02020603050405020304" pitchFamily="18" charset="0"/>
                <a:cs typeface="Arial" panose="020B0604020202020204" pitchFamily="34" charset="0"/>
              </a:rPr>
              <a:t>enfermeras </a:t>
            </a:r>
            <a:r>
              <a:rPr lang="es-PE" dirty="0">
                <a:latin typeface="Arial Narrow" panose="020B0606020202030204" pitchFamily="34" charset="0"/>
                <a:ea typeface="Times New Roman" panose="02020603050405020304" pitchFamily="18" charset="0"/>
                <a:cs typeface="Arial" panose="020B0604020202020204" pitchFamily="34" charset="0"/>
              </a:rPr>
              <a:t>que participan en crecimiento y desarrollo y </a:t>
            </a:r>
            <a:r>
              <a:rPr lang="es-PE" dirty="0" smtClean="0">
                <a:latin typeface="Arial Narrow" panose="020B0606020202030204" pitchFamily="34" charset="0"/>
                <a:ea typeface="Times New Roman" panose="02020603050405020304" pitchFamily="18" charset="0"/>
                <a:cs typeface="Arial" panose="020B0604020202020204" pitchFamily="34" charset="0"/>
              </a:rPr>
              <a:t>las nutricionistas) </a:t>
            </a:r>
            <a:r>
              <a:rPr lang="es-PE" dirty="0">
                <a:latin typeface="Arial Narrow" panose="020B0606020202030204" pitchFamily="34" charset="0"/>
                <a:ea typeface="Times New Roman" panose="02020603050405020304" pitchFamily="18" charset="0"/>
                <a:cs typeface="Arial" panose="020B0604020202020204" pitchFamily="34" charset="0"/>
              </a:rPr>
              <a:t>utilicen la ficha de monitoreo domiciliario pero en el mismo consultorio (monitoreo intramural), ya que se evidencia según la estadística adjunta que el 80% de niños que iniciaron la suplementación regresan al EE.SS.  a recoger la segunda dosis de micronutrientes.</a:t>
            </a:r>
            <a:endParaRPr lang="es-PE" sz="2000" dirty="0">
              <a:effectLst/>
              <a:latin typeface="Times New Roman" panose="02020603050405020304" pitchFamily="18" charset="0"/>
              <a:ea typeface="Times New Roman" panose="02020603050405020304" pitchFamily="18" charset="0"/>
            </a:endParaRPr>
          </a:p>
        </p:txBody>
      </p:sp>
      <p:sp>
        <p:nvSpPr>
          <p:cNvPr id="4" name="Rectángulo 3"/>
          <p:cNvSpPr/>
          <p:nvPr/>
        </p:nvSpPr>
        <p:spPr>
          <a:xfrm>
            <a:off x="2809702" y="3810000"/>
            <a:ext cx="2819400" cy="2614690"/>
          </a:xfrm>
          <a:prstGeom prst="rect">
            <a:avLst/>
          </a:prstGeom>
          <a:solidFill>
            <a:schemeClr val="accent5">
              <a:lumMod val="40000"/>
              <a:lumOff val="60000"/>
            </a:schemeClr>
          </a:solidFill>
        </p:spPr>
        <p:txBody>
          <a:bodyPr wrap="square">
            <a:spAutoFit/>
          </a:bodyPr>
          <a:lstStyle/>
          <a:p>
            <a:pPr lvl="0" algn="just">
              <a:lnSpc>
                <a:spcPct val="115000"/>
              </a:lnSpc>
              <a:spcAft>
                <a:spcPts val="0"/>
              </a:spcAft>
            </a:pPr>
            <a:r>
              <a:rPr lang="es-PE" dirty="0" smtClean="0">
                <a:latin typeface="Arial Narrow" panose="020B0606020202030204" pitchFamily="34" charset="0"/>
                <a:ea typeface="Times New Roman" panose="02020603050405020304" pitchFamily="18" charset="0"/>
                <a:cs typeface="Arial" panose="020B0604020202020204" pitchFamily="34" charset="0"/>
              </a:rPr>
              <a:t>Buscar </a:t>
            </a:r>
            <a:r>
              <a:rPr lang="es-PE" dirty="0">
                <a:latin typeface="Arial Narrow" panose="020B0606020202030204" pitchFamily="34" charset="0"/>
                <a:ea typeface="Times New Roman" panose="02020603050405020304" pitchFamily="18" charset="0"/>
                <a:cs typeface="Arial" panose="020B0604020202020204" pitchFamily="34" charset="0"/>
              </a:rPr>
              <a:t>estrategias como micro red para incrementar la cantidad de dosajes de hemoglobina en todos los EE.SS. ya que los puestos de salud no cuentan con laboratorio ni con hemoglobinómetro</a:t>
            </a:r>
            <a:endParaRPr lang="es-PE" sz="2000" dirty="0">
              <a:effectLst/>
              <a:latin typeface="Times New Roman" panose="02020603050405020304" pitchFamily="18" charset="0"/>
              <a:ea typeface="Times New Roman" panose="02020603050405020304" pitchFamily="18" charset="0"/>
            </a:endParaRPr>
          </a:p>
        </p:txBody>
      </p:sp>
      <p:sp>
        <p:nvSpPr>
          <p:cNvPr id="6" name="Rectángulo 5"/>
          <p:cNvSpPr/>
          <p:nvPr/>
        </p:nvSpPr>
        <p:spPr>
          <a:xfrm>
            <a:off x="3048000" y="381000"/>
            <a:ext cx="2140330" cy="410882"/>
          </a:xfrm>
          <a:prstGeom prst="rect">
            <a:avLst/>
          </a:prstGeom>
          <a:solidFill>
            <a:schemeClr val="accent5">
              <a:lumMod val="40000"/>
              <a:lumOff val="60000"/>
            </a:schemeClr>
          </a:solidFill>
        </p:spPr>
        <p:txBody>
          <a:bodyPr wrap="none">
            <a:spAutoFit/>
          </a:bodyPr>
          <a:lstStyle/>
          <a:p>
            <a:pPr algn="just">
              <a:lnSpc>
                <a:spcPct val="115000"/>
              </a:lnSpc>
            </a:pPr>
            <a:r>
              <a:rPr lang="es-PE" dirty="0">
                <a:latin typeface="Arial Narrow" panose="020B0606020202030204" pitchFamily="34" charset="0"/>
                <a:ea typeface="Times New Roman" panose="02020603050405020304" pitchFamily="18" charset="0"/>
                <a:cs typeface="Arial" panose="020B0604020202020204" pitchFamily="34" charset="0"/>
              </a:rPr>
              <a:t>RECOMENDACIONES</a:t>
            </a:r>
            <a:endParaRPr lang="es-PE" dirty="0">
              <a:latin typeface="Arial Narrow" panose="020B060602020203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18020109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457200" y="1143806"/>
            <a:ext cx="3810000" cy="1047979"/>
          </a:xfrm>
          <a:prstGeom prst="rect">
            <a:avLst/>
          </a:prstGeom>
          <a:solidFill>
            <a:schemeClr val="accent5">
              <a:lumMod val="40000"/>
              <a:lumOff val="60000"/>
            </a:schemeClr>
          </a:solidFill>
        </p:spPr>
        <p:txBody>
          <a:bodyPr wrap="square">
            <a:spAutoFit/>
          </a:bodyPr>
          <a:lstStyle/>
          <a:p>
            <a:pPr lvl="0" algn="just">
              <a:lnSpc>
                <a:spcPct val="115000"/>
              </a:lnSpc>
              <a:spcAft>
                <a:spcPts val="0"/>
              </a:spcAft>
            </a:pPr>
            <a:r>
              <a:rPr lang="es-PE" dirty="0">
                <a:latin typeface="Arial Narrow" panose="020B0606020202030204" pitchFamily="34" charset="0"/>
                <a:ea typeface="Times New Roman" panose="02020603050405020304" pitchFamily="18" charset="0"/>
                <a:cs typeface="Arial" panose="020B0604020202020204" pitchFamily="34" charset="0"/>
              </a:rPr>
              <a:t>La atención de crecimiento y desarrollo no debe ser un requisito para la suplementación con micronutrientes.</a:t>
            </a:r>
            <a:endParaRPr lang="es-PE" sz="2000" dirty="0">
              <a:effectLst/>
              <a:latin typeface="Times New Roman" panose="02020603050405020304" pitchFamily="18" charset="0"/>
              <a:ea typeface="Times New Roman" panose="02020603050405020304" pitchFamily="18" charset="0"/>
            </a:endParaRPr>
          </a:p>
        </p:txBody>
      </p:sp>
      <p:sp>
        <p:nvSpPr>
          <p:cNvPr id="5" name="Rectángulo 4"/>
          <p:cNvSpPr/>
          <p:nvPr/>
        </p:nvSpPr>
        <p:spPr>
          <a:xfrm>
            <a:off x="2514600" y="2514600"/>
            <a:ext cx="4572000" cy="1977593"/>
          </a:xfrm>
          <a:prstGeom prst="rect">
            <a:avLst/>
          </a:prstGeom>
          <a:solidFill>
            <a:schemeClr val="accent2">
              <a:lumMod val="40000"/>
              <a:lumOff val="60000"/>
            </a:schemeClr>
          </a:solidFill>
        </p:spPr>
        <p:txBody>
          <a:bodyPr>
            <a:spAutoFit/>
          </a:bodyPr>
          <a:lstStyle/>
          <a:p>
            <a:pPr lvl="0" algn="just">
              <a:lnSpc>
                <a:spcPct val="115000"/>
              </a:lnSpc>
              <a:spcAft>
                <a:spcPts val="0"/>
              </a:spcAft>
            </a:pPr>
            <a:r>
              <a:rPr lang="es-PE" dirty="0">
                <a:latin typeface="Arial Narrow" panose="020B0606020202030204" pitchFamily="34" charset="0"/>
                <a:ea typeface="Times New Roman" panose="02020603050405020304" pitchFamily="18" charset="0"/>
                <a:cs typeface="Arial" panose="020B0604020202020204" pitchFamily="34" charset="0"/>
              </a:rPr>
              <a:t>Reorganizar la atención de los establecimientos de salud que cuentan con mayor población de niños menores de cinco años asignada, a fin de que se realice en primer lugar la suplementación con micronutrientes en módulos instalados en zonas de mayor concentración de pacientes.</a:t>
            </a:r>
            <a:endParaRPr lang="es-PE" sz="2000" dirty="0">
              <a:effectLst/>
              <a:latin typeface="Times New Roman" panose="02020603050405020304" pitchFamily="18" charset="0"/>
              <a:ea typeface="Times New Roman" panose="02020603050405020304" pitchFamily="18" charset="0"/>
            </a:endParaRPr>
          </a:p>
        </p:txBody>
      </p:sp>
      <p:sp>
        <p:nvSpPr>
          <p:cNvPr id="6" name="Rectángulo 5"/>
          <p:cNvSpPr/>
          <p:nvPr/>
        </p:nvSpPr>
        <p:spPr>
          <a:xfrm>
            <a:off x="3962400" y="4815008"/>
            <a:ext cx="4572000" cy="1659044"/>
          </a:xfrm>
          <a:prstGeom prst="rect">
            <a:avLst/>
          </a:prstGeom>
          <a:solidFill>
            <a:schemeClr val="accent5">
              <a:lumMod val="40000"/>
              <a:lumOff val="60000"/>
            </a:schemeClr>
          </a:solidFill>
        </p:spPr>
        <p:txBody>
          <a:bodyPr>
            <a:spAutoFit/>
          </a:bodyPr>
          <a:lstStyle/>
          <a:p>
            <a:pPr lvl="0" algn="just">
              <a:lnSpc>
                <a:spcPct val="115000"/>
              </a:lnSpc>
              <a:spcAft>
                <a:spcPts val="0"/>
              </a:spcAft>
            </a:pPr>
            <a:r>
              <a:rPr lang="es-PE" dirty="0">
                <a:latin typeface="Arial Narrow" panose="020B0606020202030204" pitchFamily="34" charset="0"/>
                <a:ea typeface="Times New Roman" panose="02020603050405020304" pitchFamily="18" charset="0"/>
                <a:cs typeface="Arial" panose="020B0604020202020204" pitchFamily="34" charset="0"/>
              </a:rPr>
              <a:t>Remitir a cada uno de los establecimientos de salud monitoreados el presente informe a fin de que se la respuesta a la brevedad posible, sobre las acciones implementadas para levantar las observaciones y recomendaciones dejada por el nivel central.</a:t>
            </a:r>
            <a:endParaRPr lang="es-PE" sz="2000" dirty="0">
              <a:effectLst/>
              <a:latin typeface="Times New Roman" panose="02020603050405020304" pitchFamily="18" charset="0"/>
              <a:ea typeface="Times New Roman" panose="02020603050405020304" pitchFamily="18" charset="0"/>
            </a:endParaRPr>
          </a:p>
        </p:txBody>
      </p:sp>
      <p:sp>
        <p:nvSpPr>
          <p:cNvPr id="8" name="Rectángulo 7"/>
          <p:cNvSpPr/>
          <p:nvPr/>
        </p:nvSpPr>
        <p:spPr>
          <a:xfrm>
            <a:off x="3505200" y="228600"/>
            <a:ext cx="2140330" cy="410882"/>
          </a:xfrm>
          <a:prstGeom prst="rect">
            <a:avLst/>
          </a:prstGeom>
          <a:solidFill>
            <a:schemeClr val="accent5">
              <a:lumMod val="40000"/>
              <a:lumOff val="60000"/>
            </a:schemeClr>
          </a:solidFill>
        </p:spPr>
        <p:txBody>
          <a:bodyPr wrap="none">
            <a:spAutoFit/>
          </a:bodyPr>
          <a:lstStyle/>
          <a:p>
            <a:pPr algn="just">
              <a:lnSpc>
                <a:spcPct val="115000"/>
              </a:lnSpc>
            </a:pPr>
            <a:r>
              <a:rPr lang="es-PE" dirty="0">
                <a:latin typeface="Arial Narrow" panose="020B0606020202030204" pitchFamily="34" charset="0"/>
                <a:ea typeface="Times New Roman" panose="02020603050405020304" pitchFamily="18" charset="0"/>
                <a:cs typeface="Arial" panose="020B0604020202020204" pitchFamily="34" charset="0"/>
              </a:rPr>
              <a:t>RECOMENDACIONES</a:t>
            </a:r>
            <a:endParaRPr lang="es-PE" dirty="0">
              <a:latin typeface="Arial Narrow" panose="020B060602020203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31906332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adroTexto 8"/>
          <p:cNvSpPr txBox="1"/>
          <p:nvPr/>
        </p:nvSpPr>
        <p:spPr>
          <a:xfrm>
            <a:off x="0" y="3532515"/>
            <a:ext cx="9144000" cy="523220"/>
          </a:xfrm>
          <a:prstGeom prst="rect">
            <a:avLst/>
          </a:prstGeom>
          <a:solidFill>
            <a:schemeClr val="accent2">
              <a:lumMod val="20000"/>
              <a:lumOff val="80000"/>
            </a:schemeClr>
          </a:solidFill>
          <a:ln w="76200">
            <a:solidFill>
              <a:schemeClr val="tx1"/>
            </a:solidFill>
          </a:ln>
        </p:spPr>
        <p:txBody>
          <a:bodyPr>
            <a:spAutoFit/>
          </a:bodyPr>
          <a:lstStyle/>
          <a:p>
            <a:pPr algn="ctr">
              <a:defRPr/>
            </a:pPr>
            <a:r>
              <a:rPr lang="es-PE" sz="28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Arial" panose="020B0604020202020204" pitchFamily="34" charset="0"/>
                <a:cs typeface="Arial" panose="020B0604020202020204" pitchFamily="34" charset="0"/>
              </a:rPr>
              <a:t>GRACIAS POR SU ATENCIÓN</a:t>
            </a:r>
          </a:p>
        </p:txBody>
      </p:sp>
    </p:spTree>
    <p:extLst>
      <p:ext uri="{BB962C8B-B14F-4D97-AF65-F5344CB8AC3E}">
        <p14:creationId xmlns:p14="http://schemas.microsoft.com/office/powerpoint/2010/main" val="961612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36 Rectángulo"/>
          <p:cNvSpPr/>
          <p:nvPr/>
        </p:nvSpPr>
        <p:spPr>
          <a:xfrm>
            <a:off x="1314450" y="6381750"/>
            <a:ext cx="5940425" cy="301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s-PE" b="1" dirty="0"/>
              <a:t>D</a:t>
            </a:r>
            <a:r>
              <a:rPr lang="es-PE" b="1" dirty="0">
                <a:solidFill>
                  <a:schemeClr val="tx1"/>
                </a:solidFill>
              </a:rPr>
              <a:t>DL 1164 :  “Extensión de Cobertura Poblacional”</a:t>
            </a:r>
            <a:endParaRPr lang="es-PE" b="1" dirty="0"/>
          </a:p>
        </p:txBody>
      </p:sp>
      <p:sp>
        <p:nvSpPr>
          <p:cNvPr id="9228" name="1 Título"/>
          <p:cNvSpPr>
            <a:spLocks noGrp="1"/>
          </p:cNvSpPr>
          <p:nvPr>
            <p:ph type="title"/>
          </p:nvPr>
        </p:nvSpPr>
        <p:spPr>
          <a:xfrm>
            <a:off x="17233" y="-315416"/>
            <a:ext cx="2466536" cy="1340768"/>
          </a:xfrm>
          <a:ln>
            <a:miter lim="800000"/>
            <a:headEnd/>
            <a:tailEnd/>
          </a:ln>
          <a:extLst>
            <a:ext uri="{FAA26D3D-D897-4be2-8F04-BA451C77F1D7}"/>
          </a:extLst>
        </p:spPr>
        <p:txBody>
          <a:bodyPr rtlCol="0">
            <a:normAutofit fontScale="90000"/>
            <a:scene3d>
              <a:camera prst="orthographicFront"/>
              <a:lightRig rig="soft" dir="t">
                <a:rot lat="0" lon="0" rev="10800000"/>
              </a:lightRig>
            </a:scene3d>
            <a:sp3d>
              <a:bevelT w="27940" h="12700"/>
              <a:contourClr>
                <a:srgbClr val="DDDDDD"/>
              </a:contourClr>
            </a:sp3d>
          </a:bodyPr>
          <a:lstStyle/>
          <a:p>
            <a:pPr eaLnBrk="1" fontAlgn="auto" hangingPunct="1">
              <a:spcAft>
                <a:spcPts val="0"/>
              </a:spcAft>
              <a:defRPr/>
            </a:pPr>
            <a:r>
              <a:rPr lang="es-ES" sz="9600" b="1" spc="150" dirty="0">
                <a:ln w="11430"/>
                <a:solidFill>
                  <a:srgbClr val="FF0000"/>
                </a:solidFill>
                <a:effectLst>
                  <a:outerShdw blurRad="25400" algn="tl" rotWithShape="0">
                    <a:srgbClr val="000000">
                      <a:alpha val="43000"/>
                    </a:srgbClr>
                  </a:outerShdw>
                </a:effectLst>
                <a:latin typeface="Candara"/>
                <a:cs typeface="Candara"/>
              </a:rPr>
              <a:t>700</a:t>
            </a:r>
            <a:endParaRPr lang="es-PE" sz="9600" b="1" spc="150" dirty="0">
              <a:ln w="11430"/>
              <a:solidFill>
                <a:srgbClr val="FF0000"/>
              </a:solidFill>
              <a:effectLst>
                <a:outerShdw blurRad="25400" algn="tl" rotWithShape="0">
                  <a:srgbClr val="000000">
                    <a:alpha val="43000"/>
                  </a:srgbClr>
                </a:outerShdw>
              </a:effectLst>
              <a:latin typeface="Candara"/>
              <a:cs typeface="Candara"/>
            </a:endParaRPr>
          </a:p>
        </p:txBody>
      </p:sp>
      <p:sp>
        <p:nvSpPr>
          <p:cNvPr id="15364" name="Rectángulo 2"/>
          <p:cNvSpPr>
            <a:spLocks noChangeArrowheads="1"/>
          </p:cNvSpPr>
          <p:nvPr/>
        </p:nvSpPr>
        <p:spPr bwMode="auto">
          <a:xfrm>
            <a:off x="2411413" y="252413"/>
            <a:ext cx="6732587"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ES" altLang="es-PE">
                <a:solidFill>
                  <a:srgbClr val="FF0000"/>
                </a:solidFill>
                <a:latin typeface="Candara" panose="020E0502030303020204" pitchFamily="34" charset="0"/>
                <a:ea typeface="MS PGothic" pitchFamily="34" charset="-128"/>
              </a:rPr>
              <a:t>nuevas conexiones</a:t>
            </a:r>
            <a:r>
              <a:rPr lang="es-ES" altLang="es-PE" sz="2400">
                <a:solidFill>
                  <a:srgbClr val="FF0000"/>
                </a:solidFill>
                <a:latin typeface="Candara" panose="020E0502030303020204" pitchFamily="34" charset="0"/>
                <a:ea typeface="MS PGothic" pitchFamily="34" charset="-128"/>
              </a:rPr>
              <a:t> neuronales por segundo</a:t>
            </a:r>
            <a:endParaRPr lang="es-ES" altLang="es-PE" sz="2400">
              <a:solidFill>
                <a:srgbClr val="FF0000"/>
              </a:solidFill>
              <a:ea typeface="MS PGothic" pitchFamily="34" charset="-128"/>
            </a:endParaRPr>
          </a:p>
        </p:txBody>
      </p:sp>
      <p:pic>
        <p:nvPicPr>
          <p:cNvPr id="15365" name="Picture 2"/>
          <p:cNvPicPr>
            <a:picLocks noChangeAspect="1" noChangeArrowheads="1"/>
          </p:cNvPicPr>
          <p:nvPr/>
        </p:nvPicPr>
        <p:blipFill>
          <a:blip r:embed="rId3">
            <a:extLst>
              <a:ext uri="{28A0092B-C50C-407E-A947-70E740481C1C}">
                <a14:useLocalDpi xmlns:a14="http://schemas.microsoft.com/office/drawing/2010/main" val="0"/>
              </a:ext>
            </a:extLst>
          </a:blip>
          <a:srcRect l="2385" t="-4666" r="-2385" b="4666"/>
          <a:stretch>
            <a:fillRect/>
          </a:stretch>
        </p:blipFill>
        <p:spPr bwMode="auto">
          <a:xfrm>
            <a:off x="804863" y="1030288"/>
            <a:ext cx="8093075" cy="511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Rectángulo 3"/>
          <p:cNvSpPr>
            <a:spLocks noChangeArrowheads="1"/>
          </p:cNvSpPr>
          <p:nvPr/>
        </p:nvSpPr>
        <p:spPr bwMode="auto">
          <a:xfrm>
            <a:off x="5057775" y="806450"/>
            <a:ext cx="40513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ES" altLang="es-PE" sz="2400">
                <a:latin typeface="Candara" panose="020E0502030303020204" pitchFamily="34" charset="0"/>
                <a:ea typeface="MS PGothic" pitchFamily="34" charset="-128"/>
              </a:rPr>
              <a:t>los primeros 24 meses de vida</a:t>
            </a:r>
          </a:p>
        </p:txBody>
      </p:sp>
      <p:sp>
        <p:nvSpPr>
          <p:cNvPr id="2" name="Botón de acción: Inicio 1">
            <a:hlinkClick r:id="rId4" action="ppaction://hlinksldjump" highlightClick="1"/>
          </p:cNvPr>
          <p:cNvSpPr>
            <a:spLocks noChangeArrowheads="1"/>
          </p:cNvSpPr>
          <p:nvPr/>
        </p:nvSpPr>
        <p:spPr bwMode="auto">
          <a:xfrm>
            <a:off x="8604250" y="6381750"/>
            <a:ext cx="431800" cy="404813"/>
          </a:xfrm>
          <a:prstGeom prst="actionButtonHome">
            <a:avLst/>
          </a:prstGeom>
          <a:solidFill>
            <a:srgbClr val="F2DCDB"/>
          </a:solidFill>
          <a:ln>
            <a:noFill/>
          </a:ln>
          <a:effectLst>
            <a:outerShdw blurRad="40000" dist="23000" dir="5400000" rotWithShape="0">
              <a:srgbClr val="808080">
                <a:alpha val="34998"/>
              </a:srgbClr>
            </a:outerShdw>
          </a:effectLst>
          <a:extLst/>
        </p:spPr>
        <p:txBody>
          <a:bodyPr anchor="ctr"/>
          <a:lstStyle/>
          <a:p>
            <a:pPr algn="ctr" eaLnBrk="1" fontAlgn="auto" hangingPunct="1">
              <a:spcBef>
                <a:spcPts val="0"/>
              </a:spcBef>
              <a:spcAft>
                <a:spcPts val="0"/>
              </a:spcAft>
              <a:defRPr/>
            </a:pPr>
            <a:endParaRPr lang="es-ES">
              <a:solidFill>
                <a:srgbClr val="F2DCDB"/>
              </a:solidFill>
              <a:latin typeface="+mn-lt"/>
              <a:cs typeface="Arial" charset="0"/>
            </a:endParaRPr>
          </a:p>
        </p:txBody>
      </p:sp>
      <p:sp>
        <p:nvSpPr>
          <p:cNvPr id="15368" name="CuadroTexto 2"/>
          <p:cNvSpPr txBox="1">
            <a:spLocks noChangeArrowheads="1"/>
          </p:cNvSpPr>
          <p:nvPr/>
        </p:nvSpPr>
        <p:spPr bwMode="auto">
          <a:xfrm>
            <a:off x="827088" y="5661025"/>
            <a:ext cx="1873250" cy="3698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ES" altLang="es-PE" sz="1800">
                <a:latin typeface="Candara" panose="020E0502030303020204" pitchFamily="34" charset="0"/>
                <a:ea typeface="MS PGothic" pitchFamily="34" charset="-128"/>
              </a:rPr>
              <a:t>RECIÉN NACIDO</a:t>
            </a:r>
          </a:p>
        </p:txBody>
      </p:sp>
      <p:sp>
        <p:nvSpPr>
          <p:cNvPr id="15369" name="CuadroTexto 8"/>
          <p:cNvSpPr txBox="1">
            <a:spLocks noChangeArrowheads="1"/>
          </p:cNvSpPr>
          <p:nvPr/>
        </p:nvSpPr>
        <p:spPr bwMode="auto">
          <a:xfrm>
            <a:off x="3132138" y="5661025"/>
            <a:ext cx="1152525" cy="3698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ES" altLang="es-PE" sz="1800">
                <a:latin typeface="Candara" panose="020E0502030303020204" pitchFamily="34" charset="0"/>
                <a:ea typeface="MS PGothic" pitchFamily="34" charset="-128"/>
              </a:rPr>
              <a:t>6 MESES</a:t>
            </a:r>
          </a:p>
        </p:txBody>
      </p:sp>
      <p:sp>
        <p:nvSpPr>
          <p:cNvPr id="15370" name="CuadroTexto 9"/>
          <p:cNvSpPr txBox="1">
            <a:spLocks noChangeArrowheads="1"/>
          </p:cNvSpPr>
          <p:nvPr/>
        </p:nvSpPr>
        <p:spPr bwMode="auto">
          <a:xfrm>
            <a:off x="6011863" y="5662613"/>
            <a:ext cx="1162050" cy="3683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ES" altLang="es-PE" sz="1800">
                <a:latin typeface="Candara" panose="020E0502030303020204" pitchFamily="34" charset="0"/>
                <a:ea typeface="MS PGothic" pitchFamily="34" charset="-128"/>
              </a:rPr>
              <a:t>24 MESES</a:t>
            </a:r>
          </a:p>
        </p:txBody>
      </p:sp>
      <p:grpSp>
        <p:nvGrpSpPr>
          <p:cNvPr id="15371" name="20 Grupo"/>
          <p:cNvGrpSpPr>
            <a:grpSpLocks/>
          </p:cNvGrpSpPr>
          <p:nvPr/>
        </p:nvGrpSpPr>
        <p:grpSpPr bwMode="auto">
          <a:xfrm>
            <a:off x="804863" y="1335088"/>
            <a:ext cx="7727950" cy="4808537"/>
            <a:chOff x="804228" y="1335782"/>
            <a:chExt cx="7728398" cy="4807366"/>
          </a:xfrm>
        </p:grpSpPr>
        <p:cxnSp>
          <p:nvCxnSpPr>
            <p:cNvPr id="5" name="4 Conector recto"/>
            <p:cNvCxnSpPr/>
            <p:nvPr/>
          </p:nvCxnSpPr>
          <p:spPr>
            <a:xfrm>
              <a:off x="804228" y="6092360"/>
              <a:ext cx="7728398" cy="1588"/>
            </a:xfrm>
            <a:prstGeom prst="line">
              <a:avLst/>
            </a:prstGeom>
            <a:ln w="1111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15 Conector recto"/>
            <p:cNvCxnSpPr/>
            <p:nvPr/>
          </p:nvCxnSpPr>
          <p:spPr>
            <a:xfrm>
              <a:off x="845505" y="1335782"/>
              <a:ext cx="0" cy="4807366"/>
            </a:xfrm>
            <a:prstGeom prst="line">
              <a:avLst/>
            </a:prstGeom>
            <a:ln w="111125">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77408530"/>
      </p:ext>
    </p:extLst>
  </p:cSld>
  <p:clrMapOvr>
    <a:masterClrMapping/>
  </p:clrMapOvr>
  <p:transition spd="slow" advClick="0"/>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36 Rectángulo"/>
          <p:cNvSpPr/>
          <p:nvPr/>
        </p:nvSpPr>
        <p:spPr>
          <a:xfrm>
            <a:off x="36513" y="5589588"/>
            <a:ext cx="9144000" cy="1295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PE" dirty="0"/>
          </a:p>
        </p:txBody>
      </p:sp>
      <p:sp>
        <p:nvSpPr>
          <p:cNvPr id="3" name="Rectángulo 2"/>
          <p:cNvSpPr/>
          <p:nvPr/>
        </p:nvSpPr>
        <p:spPr>
          <a:xfrm>
            <a:off x="0" y="-100013"/>
            <a:ext cx="9612313" cy="1216026"/>
          </a:xfrm>
          <a:prstGeom prst="rect">
            <a:avLst/>
          </a:prstGeom>
        </p:spPr>
        <p:txBody>
          <a:bodyPr>
            <a:spAutoFit/>
          </a:bodyPr>
          <a:lstStyle/>
          <a:p>
            <a:pPr eaLnBrk="1" fontAlgn="auto" hangingPunct="1">
              <a:spcBef>
                <a:spcPts val="0"/>
              </a:spcBef>
              <a:spcAft>
                <a:spcPts val="0"/>
              </a:spcAft>
              <a:defRPr/>
            </a:pPr>
            <a:r>
              <a:rPr lang="es-ES" sz="3700" b="1" dirty="0">
                <a:solidFill>
                  <a:schemeClr val="tx1">
                    <a:lumMod val="75000"/>
                    <a:lumOff val="25000"/>
                  </a:schemeClr>
                </a:solidFill>
                <a:latin typeface="Candara" pitchFamily="34" charset="0"/>
                <a:cs typeface="Arial" charset="0"/>
              </a:rPr>
              <a:t>Un entorno adverso retrasa entre 90% y 100% </a:t>
            </a:r>
          </a:p>
          <a:p>
            <a:pPr eaLnBrk="1" fontAlgn="auto" hangingPunct="1">
              <a:spcBef>
                <a:spcPts val="0"/>
              </a:spcBef>
              <a:spcAft>
                <a:spcPts val="0"/>
              </a:spcAft>
              <a:defRPr/>
            </a:pPr>
            <a:r>
              <a:rPr lang="es-ES" dirty="0">
                <a:solidFill>
                  <a:schemeClr val="tx1">
                    <a:lumMod val="75000"/>
                    <a:lumOff val="25000"/>
                  </a:schemeClr>
                </a:solidFill>
                <a:latin typeface="Candara" pitchFamily="34" charset="0"/>
                <a:cs typeface="Arial" charset="0"/>
              </a:rPr>
              <a:t>	</a:t>
            </a:r>
            <a:r>
              <a:rPr lang="es-ES" sz="2800" b="1" dirty="0">
                <a:solidFill>
                  <a:schemeClr val="tx1">
                    <a:lumMod val="75000"/>
                    <a:lumOff val="25000"/>
                  </a:schemeClr>
                </a:solidFill>
                <a:latin typeface="Candara" pitchFamily="34" charset="0"/>
                <a:cs typeface="Arial" charset="0"/>
              </a:rPr>
              <a:t>el</a:t>
            </a:r>
            <a:r>
              <a:rPr lang="es-ES" sz="3600" b="1" dirty="0">
                <a:solidFill>
                  <a:schemeClr val="tx1">
                    <a:lumMod val="75000"/>
                    <a:lumOff val="25000"/>
                  </a:schemeClr>
                </a:solidFill>
                <a:latin typeface="Candara" pitchFamily="34" charset="0"/>
                <a:cs typeface="Arial" charset="0"/>
              </a:rPr>
              <a:t> </a:t>
            </a:r>
            <a:r>
              <a:rPr lang="es-ES" sz="2800" b="1" dirty="0">
                <a:solidFill>
                  <a:schemeClr val="tx1">
                    <a:lumMod val="75000"/>
                    <a:lumOff val="25000"/>
                  </a:schemeClr>
                </a:solidFill>
                <a:latin typeface="Candara" pitchFamily="34" charset="0"/>
                <a:cs typeface="Arial" charset="0"/>
              </a:rPr>
              <a:t>desarrollo cognitivo, emocional y de lenguaje.  </a:t>
            </a:r>
            <a:endParaRPr lang="es-ES" sz="3200" b="1" dirty="0">
              <a:solidFill>
                <a:schemeClr val="tx1">
                  <a:lumMod val="75000"/>
                  <a:lumOff val="25000"/>
                </a:schemeClr>
              </a:solidFill>
              <a:latin typeface="+mn-lt"/>
              <a:cs typeface="Arial" charset="0"/>
            </a:endParaRPr>
          </a:p>
        </p:txBody>
      </p:sp>
      <p:grpSp>
        <p:nvGrpSpPr>
          <p:cNvPr id="17412" name="5 Grupo"/>
          <p:cNvGrpSpPr>
            <a:grpSpLocks/>
          </p:cNvGrpSpPr>
          <p:nvPr/>
        </p:nvGrpSpPr>
        <p:grpSpPr bwMode="auto">
          <a:xfrm>
            <a:off x="755650" y="1377950"/>
            <a:ext cx="4465638" cy="2663825"/>
            <a:chOff x="2963979" y="3367144"/>
            <a:chExt cx="5510645" cy="2653479"/>
          </a:xfrm>
        </p:grpSpPr>
        <p:pic>
          <p:nvPicPr>
            <p:cNvPr id="17418"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3979" y="3762478"/>
              <a:ext cx="5487137" cy="2258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9"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87487" y="3367144"/>
              <a:ext cx="5487137" cy="493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7413" name="Rectángulo 4"/>
          <p:cNvSpPr>
            <a:spLocks noChangeArrowheads="1"/>
          </p:cNvSpPr>
          <p:nvPr/>
        </p:nvSpPr>
        <p:spPr bwMode="auto">
          <a:xfrm>
            <a:off x="5580063" y="1341438"/>
            <a:ext cx="3149600" cy="5430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lnSpc>
                <a:spcPct val="110000"/>
              </a:lnSpc>
              <a:spcBef>
                <a:spcPct val="0"/>
              </a:spcBef>
              <a:buFontTx/>
              <a:buNone/>
            </a:pPr>
            <a:r>
              <a:rPr lang="es-PE" altLang="es-PE" sz="1800">
                <a:solidFill>
                  <a:srgbClr val="404040"/>
                </a:solidFill>
                <a:latin typeface="Candara" panose="020E0502030303020204" pitchFamily="34" charset="0"/>
                <a:ea typeface="MS PGothic" pitchFamily="34" charset="-128"/>
              </a:rPr>
              <a:t>Las </a:t>
            </a:r>
            <a:r>
              <a:rPr lang="es-PE" altLang="es-PE" sz="2400" b="1">
                <a:solidFill>
                  <a:srgbClr val="404040"/>
                </a:solidFill>
                <a:latin typeface="Candara" panose="020E0502030303020204" pitchFamily="34" charset="0"/>
                <a:ea typeface="MS PGothic" pitchFamily="34" charset="-128"/>
              </a:rPr>
              <a:t>experiencias tempranas </a:t>
            </a:r>
            <a:r>
              <a:rPr lang="es-PE" altLang="es-PE" sz="1800">
                <a:solidFill>
                  <a:srgbClr val="404040"/>
                </a:solidFill>
                <a:latin typeface="Candara" panose="020E0502030303020204" pitchFamily="34" charset="0"/>
                <a:ea typeface="MS PGothic" pitchFamily="34" charset="-128"/>
              </a:rPr>
              <a:t>afectan la naturaleza y la calidad del </a:t>
            </a:r>
            <a:r>
              <a:rPr lang="es-PE" altLang="es-PE" sz="2000" b="1">
                <a:solidFill>
                  <a:srgbClr val="404040"/>
                </a:solidFill>
                <a:latin typeface="Candara" panose="020E0502030303020204" pitchFamily="34" charset="0"/>
                <a:ea typeface="MS PGothic" pitchFamily="34" charset="-128"/>
              </a:rPr>
              <a:t>desarrollo cerebral.</a:t>
            </a:r>
            <a:br>
              <a:rPr lang="es-PE" altLang="es-PE" sz="2000" b="1">
                <a:solidFill>
                  <a:srgbClr val="404040"/>
                </a:solidFill>
                <a:latin typeface="Candara" panose="020E0502030303020204" pitchFamily="34" charset="0"/>
                <a:ea typeface="MS PGothic" pitchFamily="34" charset="-128"/>
              </a:rPr>
            </a:br>
            <a:endParaRPr lang="es-PE" altLang="es-PE" sz="2000" b="1">
              <a:solidFill>
                <a:srgbClr val="404040"/>
              </a:solidFill>
              <a:latin typeface="Candara" panose="020E0502030303020204" pitchFamily="34" charset="0"/>
              <a:ea typeface="MS PGothic" pitchFamily="34" charset="-128"/>
            </a:endParaRPr>
          </a:p>
          <a:p>
            <a:pPr eaLnBrk="1" hangingPunct="1">
              <a:lnSpc>
                <a:spcPct val="110000"/>
              </a:lnSpc>
              <a:spcBef>
                <a:spcPct val="0"/>
              </a:spcBef>
              <a:buFontTx/>
              <a:buNone/>
            </a:pPr>
            <a:endParaRPr lang="es-PE" altLang="es-PE" sz="2000" b="1">
              <a:solidFill>
                <a:srgbClr val="404040"/>
              </a:solidFill>
              <a:latin typeface="Candara" panose="020E0502030303020204" pitchFamily="34" charset="0"/>
              <a:ea typeface="MS PGothic" pitchFamily="34" charset="-128"/>
            </a:endParaRPr>
          </a:p>
          <a:p>
            <a:pPr eaLnBrk="1" hangingPunct="1">
              <a:lnSpc>
                <a:spcPct val="110000"/>
              </a:lnSpc>
              <a:spcBef>
                <a:spcPct val="0"/>
              </a:spcBef>
              <a:buFontTx/>
              <a:buNone/>
            </a:pPr>
            <a:endParaRPr lang="es-PE" altLang="es-PE" sz="2000" b="1">
              <a:solidFill>
                <a:srgbClr val="404040"/>
              </a:solidFill>
              <a:latin typeface="Candara" panose="020E0502030303020204" pitchFamily="34" charset="0"/>
              <a:ea typeface="MS PGothic" pitchFamily="34" charset="-128"/>
            </a:endParaRPr>
          </a:p>
          <a:p>
            <a:pPr eaLnBrk="1" hangingPunct="1">
              <a:lnSpc>
                <a:spcPct val="110000"/>
              </a:lnSpc>
              <a:spcBef>
                <a:spcPct val="0"/>
              </a:spcBef>
              <a:buFontTx/>
              <a:buNone/>
            </a:pPr>
            <a:r>
              <a:rPr lang="es-PE" altLang="es-PE" sz="2000" b="1">
                <a:solidFill>
                  <a:srgbClr val="404040"/>
                </a:solidFill>
                <a:latin typeface="Candara" panose="020E0502030303020204" pitchFamily="34" charset="0"/>
                <a:ea typeface="MS PGothic" pitchFamily="34" charset="-128"/>
              </a:rPr>
              <a:t> </a:t>
            </a:r>
            <a:r>
              <a:rPr lang="es-PE" altLang="es-PE" sz="2000">
                <a:solidFill>
                  <a:srgbClr val="404040"/>
                </a:solidFill>
                <a:latin typeface="Candara" panose="020E0502030303020204" pitchFamily="34" charset="0"/>
                <a:ea typeface="MS PGothic" pitchFamily="34" charset="-128"/>
              </a:rPr>
              <a:t>En la primera infancia se determinan qué </a:t>
            </a:r>
            <a:r>
              <a:rPr lang="es-PE" altLang="es-PE" sz="2800" b="1">
                <a:solidFill>
                  <a:srgbClr val="404040"/>
                </a:solidFill>
                <a:latin typeface="Candara" panose="020E0502030303020204" pitchFamily="34" charset="0"/>
                <a:ea typeface="MS PGothic" pitchFamily="34" charset="-128"/>
              </a:rPr>
              <a:t>conexiones</a:t>
            </a:r>
            <a:r>
              <a:rPr lang="es-PE" altLang="es-PE" sz="2800">
                <a:solidFill>
                  <a:srgbClr val="404040"/>
                </a:solidFill>
                <a:latin typeface="Candara" panose="020E0502030303020204" pitchFamily="34" charset="0"/>
                <a:ea typeface="MS PGothic" pitchFamily="34" charset="-128"/>
              </a:rPr>
              <a:t> </a:t>
            </a:r>
            <a:r>
              <a:rPr lang="es-PE" altLang="es-PE" sz="2000">
                <a:solidFill>
                  <a:srgbClr val="404040"/>
                </a:solidFill>
                <a:latin typeface="Candara" panose="020E0502030303020204" pitchFamily="34" charset="0"/>
                <a:ea typeface="MS PGothic" pitchFamily="34" charset="-128"/>
              </a:rPr>
              <a:t>serán</a:t>
            </a:r>
            <a:r>
              <a:rPr lang="es-PE" altLang="es-PE" sz="2800">
                <a:solidFill>
                  <a:srgbClr val="404040"/>
                </a:solidFill>
                <a:latin typeface="Candara" panose="020E0502030303020204" pitchFamily="34" charset="0"/>
                <a:ea typeface="MS PGothic" pitchFamily="34" charset="-128"/>
              </a:rPr>
              <a:t> </a:t>
            </a:r>
            <a:r>
              <a:rPr lang="es-PE" altLang="es-PE" sz="2800" b="1">
                <a:solidFill>
                  <a:srgbClr val="404040"/>
                </a:solidFill>
                <a:latin typeface="Candara" panose="020E0502030303020204" pitchFamily="34" charset="0"/>
                <a:ea typeface="MS PGothic" pitchFamily="34" charset="-128"/>
              </a:rPr>
              <a:t>reforzadas</a:t>
            </a:r>
            <a:r>
              <a:rPr lang="es-PE" altLang="es-PE" sz="2000">
                <a:solidFill>
                  <a:srgbClr val="404040"/>
                </a:solidFill>
                <a:latin typeface="Candara" panose="020E0502030303020204" pitchFamily="34" charset="0"/>
                <a:ea typeface="MS PGothic" pitchFamily="34" charset="-128"/>
              </a:rPr>
              <a:t> y cuáles serán </a:t>
            </a:r>
            <a:r>
              <a:rPr lang="es-PE" altLang="es-PE" sz="2000" b="1">
                <a:solidFill>
                  <a:srgbClr val="404040"/>
                </a:solidFill>
                <a:latin typeface="Candara" panose="020E0502030303020204" pitchFamily="34" charset="0"/>
                <a:ea typeface="MS PGothic" pitchFamily="34" charset="-128"/>
              </a:rPr>
              <a:t>eliminadas</a:t>
            </a:r>
            <a:r>
              <a:rPr lang="es-PE" altLang="es-PE" sz="2000">
                <a:solidFill>
                  <a:srgbClr val="404040"/>
                </a:solidFill>
                <a:latin typeface="Candara" panose="020E0502030303020204" pitchFamily="34" charset="0"/>
                <a:ea typeface="MS PGothic" pitchFamily="34" charset="-128"/>
              </a:rPr>
              <a:t> por falta de uso.</a:t>
            </a:r>
          </a:p>
          <a:p>
            <a:pPr eaLnBrk="1" hangingPunct="1">
              <a:lnSpc>
                <a:spcPct val="200000"/>
              </a:lnSpc>
              <a:spcBef>
                <a:spcPct val="0"/>
              </a:spcBef>
              <a:buFontTx/>
              <a:buNone/>
            </a:pPr>
            <a:endParaRPr lang="es-PE" altLang="es-PE" sz="2000">
              <a:solidFill>
                <a:srgbClr val="262626"/>
              </a:solidFill>
              <a:latin typeface="Candara" panose="020E0502030303020204" pitchFamily="34" charset="0"/>
              <a:ea typeface="MS PGothic" pitchFamily="34" charset="-128"/>
            </a:endParaRPr>
          </a:p>
        </p:txBody>
      </p:sp>
      <p:sp>
        <p:nvSpPr>
          <p:cNvPr id="9" name="Botón de acción: Inicio 8">
            <a:hlinkClick r:id="rId5" action="ppaction://hlinksldjump" highlightClick="1"/>
          </p:cNvPr>
          <p:cNvSpPr>
            <a:spLocks noChangeArrowheads="1"/>
          </p:cNvSpPr>
          <p:nvPr/>
        </p:nvSpPr>
        <p:spPr bwMode="auto">
          <a:xfrm>
            <a:off x="8604250" y="6381750"/>
            <a:ext cx="431800" cy="404813"/>
          </a:xfrm>
          <a:prstGeom prst="actionButtonHome">
            <a:avLst/>
          </a:prstGeom>
          <a:solidFill>
            <a:srgbClr val="F2DCDB"/>
          </a:solidFill>
          <a:ln>
            <a:noFill/>
          </a:ln>
          <a:effectLst>
            <a:outerShdw blurRad="40000" dist="23000" dir="5400000" rotWithShape="0">
              <a:srgbClr val="808080">
                <a:alpha val="34998"/>
              </a:srgbClr>
            </a:outerShdw>
          </a:effectLst>
          <a:extLst/>
        </p:spPr>
        <p:txBody>
          <a:bodyPr anchor="ctr"/>
          <a:lstStyle/>
          <a:p>
            <a:pPr algn="ctr" eaLnBrk="1" fontAlgn="auto" hangingPunct="1">
              <a:spcBef>
                <a:spcPts val="0"/>
              </a:spcBef>
              <a:spcAft>
                <a:spcPts val="0"/>
              </a:spcAft>
              <a:defRPr/>
            </a:pPr>
            <a:endParaRPr lang="es-ES">
              <a:solidFill>
                <a:srgbClr val="F2DCDB"/>
              </a:solidFill>
              <a:latin typeface="+mn-lt"/>
              <a:cs typeface="Arial" charset="0"/>
            </a:endParaRPr>
          </a:p>
        </p:txBody>
      </p:sp>
      <p:graphicFrame>
        <p:nvGraphicFramePr>
          <p:cNvPr id="10" name="Gráfico 9"/>
          <p:cNvGraphicFramePr>
            <a:graphicFrameLocks/>
          </p:cNvGraphicFramePr>
          <p:nvPr/>
        </p:nvGraphicFramePr>
        <p:xfrm>
          <a:off x="611560" y="4048125"/>
          <a:ext cx="4536504" cy="2592288"/>
        </p:xfrm>
        <a:graphic>
          <a:graphicData uri="http://schemas.openxmlformats.org/drawingml/2006/chart">
            <c:chart xmlns:c="http://schemas.openxmlformats.org/drawingml/2006/chart" xmlns:r="http://schemas.openxmlformats.org/officeDocument/2006/relationships" r:id="rId6"/>
          </a:graphicData>
        </a:graphic>
      </p:graphicFrame>
      <p:sp>
        <p:nvSpPr>
          <p:cNvPr id="17416" name="1 Rectángulo"/>
          <p:cNvSpPr>
            <a:spLocks noChangeArrowheads="1"/>
          </p:cNvSpPr>
          <p:nvPr/>
        </p:nvSpPr>
        <p:spPr bwMode="auto">
          <a:xfrm>
            <a:off x="-36513" y="6249988"/>
            <a:ext cx="1584326"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ES_tradnl" altLang="es-PE" sz="1000">
                <a:latin typeface="Candara" panose="020E0502030303020204" pitchFamily="34" charset="0"/>
                <a:ea typeface="MS PGothic" pitchFamily="34" charset="-128"/>
              </a:rPr>
              <a:t>Fuente: Barth, R.P., Scarborough, A., Lloyd, E.C., Losby, J., Casanueva, C., &amp; Mann, T. (2008). </a:t>
            </a:r>
          </a:p>
        </p:txBody>
      </p:sp>
      <p:sp>
        <p:nvSpPr>
          <p:cNvPr id="17417" name="1 Rectángulo"/>
          <p:cNvSpPr>
            <a:spLocks noChangeArrowheads="1"/>
          </p:cNvSpPr>
          <p:nvPr/>
        </p:nvSpPr>
        <p:spPr bwMode="auto">
          <a:xfrm>
            <a:off x="1547813" y="6484938"/>
            <a:ext cx="75041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s-ES" altLang="es-PE" sz="1000">
                <a:latin typeface="Candara" panose="020E0502030303020204" pitchFamily="34" charset="0"/>
                <a:ea typeface="MS PGothic" pitchFamily="34" charset="-128"/>
              </a:rPr>
              <a:t>Experiencias adversas: maltrato infantil, </a:t>
            </a:r>
            <a:r>
              <a:rPr lang="es-ES_tradnl" altLang="es-PE" sz="1000">
                <a:latin typeface="Candara" panose="020E0502030303020204" pitchFamily="34" charset="0"/>
                <a:ea typeface="MS PGothic" pitchFamily="34" charset="-128"/>
              </a:rPr>
              <a:t>el abandono, la disfunción familiar, pobreza, cuidador con problemas de salud mental, nivel educativo del cuidador o padres, cuidador adolescente, violencia, entre otros. </a:t>
            </a:r>
            <a:endParaRPr lang="es-ES" altLang="es-PE" sz="1000">
              <a:latin typeface="Candara" panose="020E0502030303020204" pitchFamily="34" charset="0"/>
              <a:ea typeface="MS PGothic" pitchFamily="34" charset="-128"/>
            </a:endParaRPr>
          </a:p>
        </p:txBody>
      </p:sp>
    </p:spTree>
    <p:extLst>
      <p:ext uri="{BB962C8B-B14F-4D97-AF65-F5344CB8AC3E}">
        <p14:creationId xmlns:p14="http://schemas.microsoft.com/office/powerpoint/2010/main" val="404207918"/>
      </p:ext>
    </p:extLst>
  </p:cSld>
  <p:clrMapOvr>
    <a:masterClrMapping/>
  </p:clrMapOvr>
  <p:transition spd="slow" advClick="0"/>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ChangeArrowheads="1"/>
          </p:cNvSpPr>
          <p:nvPr/>
        </p:nvSpPr>
        <p:spPr bwMode="auto">
          <a:xfrm>
            <a:off x="5357813" y="4714875"/>
            <a:ext cx="2824162" cy="533400"/>
          </a:xfrm>
          <a:prstGeom prst="rect">
            <a:avLst/>
          </a:prstGeom>
          <a:solidFill>
            <a:schemeClr val="bg1"/>
          </a:solidFill>
          <a:ln w="9525">
            <a:noFill/>
            <a:miter lim="800000"/>
            <a:headEnd/>
            <a:tailEnd/>
          </a:ln>
        </p:spPr>
        <p:txBody>
          <a:bodyPr lIns="92075" tIns="46038" rIns="92075" bIns="46038" anchor="ctr"/>
          <a:lstStyle/>
          <a:p>
            <a:pPr algn="ctr">
              <a:defRPr/>
            </a:pPr>
            <a:r>
              <a:rPr lang="es-ES_tradnl" sz="2800" b="1" dirty="0">
                <a:effectLst>
                  <a:outerShdw blurRad="38100" dist="38100" dir="2700000" algn="tl">
                    <a:srgbClr val="C0C0C0"/>
                  </a:outerShdw>
                </a:effectLst>
                <a:latin typeface="Arial" charset="0"/>
                <a:cs typeface="+mn-cs"/>
              </a:rPr>
              <a:t>NUTRIDOS</a:t>
            </a:r>
            <a:endParaRPr lang="es-ES" sz="2800" b="1" dirty="0">
              <a:effectLst>
                <a:outerShdw blurRad="38100" dist="38100" dir="2700000" algn="tl">
                  <a:srgbClr val="C0C0C0"/>
                </a:outerShdw>
              </a:effectLst>
              <a:latin typeface="Arial" charset="0"/>
              <a:cs typeface="+mn-cs"/>
            </a:endParaRPr>
          </a:p>
        </p:txBody>
      </p:sp>
      <p:sp>
        <p:nvSpPr>
          <p:cNvPr id="14339" name="Rectangle 3"/>
          <p:cNvSpPr>
            <a:spLocks noChangeArrowheads="1"/>
          </p:cNvSpPr>
          <p:nvPr/>
        </p:nvSpPr>
        <p:spPr bwMode="auto">
          <a:xfrm>
            <a:off x="5357813" y="3000375"/>
            <a:ext cx="2824162" cy="533400"/>
          </a:xfrm>
          <a:prstGeom prst="rect">
            <a:avLst/>
          </a:prstGeom>
          <a:solidFill>
            <a:schemeClr val="bg1"/>
          </a:solidFill>
          <a:ln w="9525">
            <a:noFill/>
            <a:miter lim="800000"/>
            <a:headEnd/>
            <a:tailEnd/>
          </a:ln>
        </p:spPr>
        <p:txBody>
          <a:bodyPr lIns="92075" tIns="46038" rIns="92075" bIns="46038" anchor="ctr"/>
          <a:lstStyle/>
          <a:p>
            <a:pPr algn="ctr">
              <a:defRPr/>
            </a:pPr>
            <a:r>
              <a:rPr lang="es-ES_tradnl" sz="2800" b="1" dirty="0">
                <a:solidFill>
                  <a:srgbClr val="FF0000"/>
                </a:solidFill>
                <a:effectLst>
                  <a:outerShdw blurRad="38100" dist="38100" dir="2700000" algn="tl">
                    <a:srgbClr val="C0C0C0"/>
                  </a:outerShdw>
                </a:effectLst>
                <a:latin typeface="Arial" charset="0"/>
                <a:cs typeface="+mn-cs"/>
              </a:rPr>
              <a:t>DESNUTRIDOS y ANÉMCOS</a:t>
            </a:r>
            <a:endParaRPr lang="es-ES" sz="2800" b="1" dirty="0">
              <a:solidFill>
                <a:srgbClr val="FF0000"/>
              </a:solidFill>
              <a:effectLst>
                <a:outerShdw blurRad="38100" dist="38100" dir="2700000" algn="tl">
                  <a:srgbClr val="C0C0C0"/>
                </a:outerShdw>
              </a:effectLst>
              <a:latin typeface="Arial" charset="0"/>
              <a:cs typeface="+mn-cs"/>
            </a:endParaRPr>
          </a:p>
        </p:txBody>
      </p:sp>
      <p:sp>
        <p:nvSpPr>
          <p:cNvPr id="14340" name="Rectangle 4"/>
          <p:cNvSpPr>
            <a:spLocks noChangeArrowheads="1"/>
          </p:cNvSpPr>
          <p:nvPr/>
        </p:nvSpPr>
        <p:spPr bwMode="auto">
          <a:xfrm>
            <a:off x="3571875" y="6215063"/>
            <a:ext cx="5286375" cy="390525"/>
          </a:xfrm>
          <a:prstGeom prst="rect">
            <a:avLst/>
          </a:prstGeom>
          <a:solidFill>
            <a:schemeClr val="bg1"/>
          </a:solidFill>
          <a:ln w="9525">
            <a:solidFill>
              <a:schemeClr val="bg1">
                <a:lumMod val="85000"/>
              </a:schemeClr>
            </a:solidFill>
            <a:miter lim="800000"/>
            <a:headEnd/>
            <a:tailEnd/>
          </a:ln>
          <a:effectLst/>
        </p:spPr>
        <p:txBody>
          <a:bodyPr lIns="92075" tIns="46038" rIns="92075" bIns="46038" anchor="ctr"/>
          <a:lstStyle/>
          <a:p>
            <a:pPr algn="ctr">
              <a:defRPr/>
            </a:pPr>
            <a:r>
              <a:rPr lang="es-PE" sz="2000" b="1" dirty="0">
                <a:latin typeface="Arial" charset="0"/>
                <a:cs typeface="+mn-cs"/>
              </a:rPr>
              <a:t>Fotografía de una resonancia magnética</a:t>
            </a:r>
            <a:endParaRPr lang="es-ES" sz="2000" b="1" dirty="0">
              <a:latin typeface="Arial" charset="0"/>
              <a:cs typeface="+mn-cs"/>
            </a:endParaRPr>
          </a:p>
        </p:txBody>
      </p:sp>
      <p:pic>
        <p:nvPicPr>
          <p:cNvPr id="1946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7188" y="1571625"/>
            <a:ext cx="4572000" cy="208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2"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7188" y="3857625"/>
            <a:ext cx="4764087" cy="2357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5" name="8 Rectángulo"/>
          <p:cNvSpPr>
            <a:spLocks noChangeArrowheads="1"/>
          </p:cNvSpPr>
          <p:nvPr/>
        </p:nvSpPr>
        <p:spPr bwMode="auto">
          <a:xfrm>
            <a:off x="0" y="214313"/>
            <a:ext cx="9144000" cy="1311275"/>
          </a:xfrm>
          <a:prstGeom prst="rect">
            <a:avLst/>
          </a:prstGeom>
          <a:solidFill>
            <a:schemeClr val="accent2">
              <a:lumMod val="20000"/>
              <a:lumOff val="80000"/>
            </a:schemeClr>
          </a:solidFill>
          <a:ln w="9525">
            <a:noFill/>
            <a:miter lim="800000"/>
            <a:headEnd/>
            <a:tailEnd/>
          </a:ln>
        </p:spPr>
        <p:txBody>
          <a:bodyPr>
            <a:spAutoFit/>
          </a:bodyPr>
          <a:lstStyle/>
          <a:p>
            <a:pPr algn="ctr">
              <a:spcBef>
                <a:spcPct val="50000"/>
              </a:spcBef>
              <a:defRPr/>
            </a:pPr>
            <a:r>
              <a:rPr lang="es-ES_tradnl" sz="2000" b="1" dirty="0">
                <a:solidFill>
                  <a:schemeClr val="tx2">
                    <a:lumMod val="10000"/>
                  </a:schemeClr>
                </a:solidFill>
                <a:latin typeface="Tahoma" pitchFamily="34" charset="0"/>
                <a:cs typeface="Tahoma" pitchFamily="34" charset="0"/>
              </a:rPr>
              <a:t>El desarrollo del cerebro es, en los tres primeros años de vida, el eje central del desarrollo integral del niño. Las conexiones nerviosas que se establecen influyen sobre la capacidad intelectual del niño y su agilidad mental futura.</a:t>
            </a:r>
            <a:endParaRPr lang="en-US" sz="2000" b="1" dirty="0">
              <a:solidFill>
                <a:schemeClr val="tx2">
                  <a:lumMod val="10000"/>
                </a:schemeClr>
              </a:solidFill>
              <a:latin typeface="Tahoma" pitchFamily="34" charset="0"/>
              <a:cs typeface="Tahoma" pitchFamily="34" charset="0"/>
            </a:endParaRPr>
          </a:p>
        </p:txBody>
      </p:sp>
    </p:spTree>
    <p:extLst>
      <p:ext uri="{BB962C8B-B14F-4D97-AF65-F5344CB8AC3E}">
        <p14:creationId xmlns:p14="http://schemas.microsoft.com/office/powerpoint/2010/main" val="22922684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ChangeArrowheads="1"/>
          </p:cNvSpPr>
          <p:nvPr/>
        </p:nvSpPr>
        <p:spPr bwMode="auto">
          <a:xfrm>
            <a:off x="1193800" y="196850"/>
            <a:ext cx="7410450" cy="623888"/>
          </a:xfrm>
          <a:prstGeom prst="rect">
            <a:avLst/>
          </a:prstGeom>
          <a:noFill/>
          <a:ln w="9525">
            <a:noFill/>
            <a:miter lim="800000"/>
            <a:headEnd/>
            <a:tailEnd/>
          </a:ln>
          <a:effectLst/>
        </p:spPr>
        <p:txBody>
          <a:bodyPr anchor="b"/>
          <a:lstStyle/>
          <a:p>
            <a:pPr algn="ctr" eaLnBrk="1" fontAlgn="auto" hangingPunct="1">
              <a:spcBef>
                <a:spcPts val="0"/>
              </a:spcBef>
              <a:spcAft>
                <a:spcPts val="0"/>
              </a:spcAft>
              <a:defRPr/>
            </a:pPr>
            <a:endParaRPr lang="es-ES" sz="3600">
              <a:effectLst>
                <a:outerShdw blurRad="38100" dist="38100" dir="2700000" algn="tl">
                  <a:srgbClr val="C0C0C0"/>
                </a:outerShdw>
              </a:effectLst>
              <a:latin typeface="Arial" charset="0"/>
            </a:endParaRPr>
          </a:p>
        </p:txBody>
      </p:sp>
      <p:cxnSp>
        <p:nvCxnSpPr>
          <p:cNvPr id="8" name="7 Conector recto"/>
          <p:cNvCxnSpPr/>
          <p:nvPr/>
        </p:nvCxnSpPr>
        <p:spPr bwMode="auto">
          <a:xfrm>
            <a:off x="323850" y="908050"/>
            <a:ext cx="8458200" cy="1588"/>
          </a:xfrm>
          <a:prstGeom prst="line">
            <a:avLst/>
          </a:prstGeom>
          <a:ln w="38100">
            <a:solidFill>
              <a:schemeClr val="accent1">
                <a:lumMod val="75000"/>
              </a:schemeClr>
            </a:solidFill>
            <a:prstDash val="solid"/>
          </a:ln>
        </p:spPr>
        <p:style>
          <a:lnRef idx="2">
            <a:schemeClr val="accent6"/>
          </a:lnRef>
          <a:fillRef idx="0">
            <a:schemeClr val="accent6"/>
          </a:fillRef>
          <a:effectRef idx="1">
            <a:schemeClr val="accent6"/>
          </a:effectRef>
          <a:fontRef idx="minor">
            <a:schemeClr val="tx1"/>
          </a:fontRef>
        </p:style>
      </p:cxnSp>
      <p:pic>
        <p:nvPicPr>
          <p:cNvPr id="23556" name="Picture 2" descr="EncabezadoMinisteriodeSalu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00" y="0"/>
            <a:ext cx="5699125"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ángulo 1"/>
          <p:cNvSpPr/>
          <p:nvPr/>
        </p:nvSpPr>
        <p:spPr>
          <a:xfrm>
            <a:off x="80645" y="2133600"/>
            <a:ext cx="7647942" cy="2585323"/>
          </a:xfrm>
          <a:prstGeom prst="rect">
            <a:avLst/>
          </a:prstGeom>
          <a:noFill/>
        </p:spPr>
        <p:txBody>
          <a:bodyPr wrap="square">
            <a:spAutoFit/>
          </a:bodyPr>
          <a:lstStyle/>
          <a:p>
            <a:pPr algn="ctr" eaLnBrk="1" fontAlgn="auto" hangingPunct="1">
              <a:spcBef>
                <a:spcPts val="0"/>
              </a:spcBef>
              <a:spcAft>
                <a:spcPts val="0"/>
              </a:spcAft>
              <a:defRPr/>
            </a:pPr>
            <a:r>
              <a:rPr lang="es-PE" sz="54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mn-lt"/>
              </a:rPr>
              <a:t>¿Cuál es la situación  de la anemia en nuestro país?</a:t>
            </a:r>
            <a:endParaRPr lang="es-ES" sz="54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mn-lt"/>
            </a:endParaRPr>
          </a:p>
        </p:txBody>
      </p:sp>
    </p:spTree>
    <p:extLst>
      <p:ext uri="{BB962C8B-B14F-4D97-AF65-F5344CB8AC3E}">
        <p14:creationId xmlns:p14="http://schemas.microsoft.com/office/powerpoint/2010/main" val="2309851420"/>
      </p:ext>
    </p:extLst>
  </p:cSld>
  <p:clrMapOvr>
    <a:masterClrMapping/>
  </p:clrMapOvr>
  <p:transition spd="med">
    <p:random/>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Gráfico 2"/>
          <p:cNvGraphicFramePr>
            <a:graphicFrameLocks/>
          </p:cNvGraphicFramePr>
          <p:nvPr>
            <p:extLst>
              <p:ext uri="{D42A27DB-BD31-4B8C-83A1-F6EECF244321}">
                <p14:modId xmlns:p14="http://schemas.microsoft.com/office/powerpoint/2010/main" val="1889728844"/>
              </p:ext>
            </p:extLst>
          </p:nvPr>
        </p:nvGraphicFramePr>
        <p:xfrm>
          <a:off x="228600" y="304800"/>
          <a:ext cx="8458200" cy="63246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8272109"/>
      </p:ext>
    </p:extLst>
  </p:cSld>
  <p:clrMapOvr>
    <a:masterClrMapping/>
  </p:clrMapOvr>
  <p:timing>
    <p:tnLst>
      <p:par>
        <p:cTn id="1" dur="indefinite" restart="never" nodeType="tmRoot"/>
      </p:par>
    </p:tnLst>
  </p:timing>
</p:sld>
</file>

<file path=ppt/theme/_rels/themeOverride2.xml.rels><?xml version="1.0" encoding="UTF-8" standalone="yes"?>
<Relationships xmlns="http://schemas.openxmlformats.org/package/2006/relationships"><Relationship Id="rId1" Type="http://schemas.openxmlformats.org/officeDocument/2006/relationships/image" Target="../media/image13.jpeg"/></Relationships>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lásico de Office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dad">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Override>
</file>

<file path=docProps/app.xml><?xml version="1.0" encoding="utf-8"?>
<Properties xmlns="http://schemas.openxmlformats.org/officeDocument/2006/extended-properties" xmlns:vt="http://schemas.openxmlformats.org/officeDocument/2006/docPropsVTypes">
  <Template>Facet</Template>
  <TotalTime>5110</TotalTime>
  <Words>4829</Words>
  <Application>Microsoft Office PowerPoint</Application>
  <PresentationFormat>Presentación en pantalla (4:3)</PresentationFormat>
  <Paragraphs>760</Paragraphs>
  <Slides>48</Slides>
  <Notes>8</Notes>
  <HiddenSlides>0</HiddenSlides>
  <MMClips>0</MMClips>
  <ScaleCrop>false</ScaleCrop>
  <HeadingPairs>
    <vt:vector size="8" baseType="variant">
      <vt:variant>
        <vt:lpstr>Fuentes usadas</vt:lpstr>
      </vt:variant>
      <vt:variant>
        <vt:i4>16</vt:i4>
      </vt:variant>
      <vt:variant>
        <vt:lpstr>Tema</vt:lpstr>
      </vt:variant>
      <vt:variant>
        <vt:i4>1</vt:i4>
      </vt:variant>
      <vt:variant>
        <vt:lpstr>Servidores OLE incrustados</vt:lpstr>
      </vt:variant>
      <vt:variant>
        <vt:i4>1</vt:i4>
      </vt:variant>
      <vt:variant>
        <vt:lpstr>Títulos de diapositiva</vt:lpstr>
      </vt:variant>
      <vt:variant>
        <vt:i4>48</vt:i4>
      </vt:variant>
    </vt:vector>
  </HeadingPairs>
  <TitlesOfParts>
    <vt:vector size="66" baseType="lpstr">
      <vt:lpstr>MS PGothic</vt:lpstr>
      <vt:lpstr>PMingLiU</vt:lpstr>
      <vt:lpstr>Aparajita</vt:lpstr>
      <vt:lpstr>Arial</vt:lpstr>
      <vt:lpstr>Arial Narrow</vt:lpstr>
      <vt:lpstr>Calibri</vt:lpstr>
      <vt:lpstr>Candara</vt:lpstr>
      <vt:lpstr>Perpetua</vt:lpstr>
      <vt:lpstr>Segoe UI</vt:lpstr>
      <vt:lpstr>Tahoma</vt:lpstr>
      <vt:lpstr>Times New Roman</vt:lpstr>
      <vt:lpstr>Trebuchet MS</vt:lpstr>
      <vt:lpstr>Verdana</vt:lpstr>
      <vt:lpstr>Wingdings</vt:lpstr>
      <vt:lpstr>Wingdings 2</vt:lpstr>
      <vt:lpstr>Wingdings 3</vt:lpstr>
      <vt:lpstr>Faceta</vt:lpstr>
      <vt:lpstr>Worksheet</vt:lpstr>
      <vt:lpstr>Presentación de PowerPoint</vt:lpstr>
      <vt:lpstr>Presentación de PowerPoint</vt:lpstr>
      <vt:lpstr>Presentación de PowerPoint</vt:lpstr>
      <vt:lpstr>Presentación de PowerPoint</vt:lpstr>
      <vt:lpstr>700</vt:lpstr>
      <vt:lpstr>Presentación de PowerPoint</vt:lpstr>
      <vt:lpstr>Presentación de PowerPoint</vt:lpstr>
      <vt:lpstr>Presentación de PowerPoint</vt:lpstr>
      <vt:lpstr>Presentación de PowerPoint</vt:lpstr>
      <vt:lpstr>Presentación de PowerPoint</vt:lpstr>
      <vt:lpstr>Presentación de PowerPoint</vt:lpstr>
      <vt:lpstr>PROPORCION POR SEVERIDAD DE ANEMIA EN NIÑOS MENORES DE CINCO AÑOS. PERU 2014. INEI-ENDES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FLUJOGRAMA  SUPLEMENTACIÓN CON HIERRO Y ÁCIDO FÓLICO EN GESTANTES Y PUÉRPERAS </vt:lpstr>
      <vt:lpstr>DISPOSICIONES GENERALES  </vt:lpstr>
      <vt:lpstr>DISPOSICIONES ESPECIFICAS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¿CUÁLES SON LAS INTERVENCIONES COSTO-EFECTIVAS QUE SE DESARROLLAN DESDE LOS SERVICIOS DE SALUD PARA DISMINUIR LA DEFICIENCIA DE HIERRO Y PREVENIR LA ANEMIA?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Hewlett-Packard Company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Owner</dc:creator>
  <cp:lastModifiedBy>Rosa Elena Cruz Maldonado</cp:lastModifiedBy>
  <cp:revision>442</cp:revision>
  <cp:lastPrinted>2016-05-26T21:20:23Z</cp:lastPrinted>
  <dcterms:created xsi:type="dcterms:W3CDTF">2011-02-06T00:53:56Z</dcterms:created>
  <dcterms:modified xsi:type="dcterms:W3CDTF">2016-10-27T21:18:46Z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TC101916959</vt:lpwstr>
  </property>
</Properties>
</file>

<file path=docProps/thumbnail.jpeg>
</file>